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56" r:id="rId2"/>
    <p:sldId id="268" r:id="rId3"/>
    <p:sldId id="275" r:id="rId4"/>
    <p:sldId id="276" r:id="rId5"/>
    <p:sldId id="289" r:id="rId6"/>
    <p:sldId id="277" r:id="rId7"/>
    <p:sldId id="288" r:id="rId8"/>
    <p:sldId id="274" r:id="rId9"/>
    <p:sldId id="278" r:id="rId10"/>
    <p:sldId id="284" r:id="rId11"/>
    <p:sldId id="281" r:id="rId12"/>
    <p:sldId id="282" r:id="rId13"/>
    <p:sldId id="285" r:id="rId14"/>
    <p:sldId id="287" r:id="rId15"/>
    <p:sldId id="286" r:id="rId16"/>
  </p:sldIdLst>
  <p:sldSz cx="9144000" cy="5143500" type="screen16x9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E6F2007C-B578-42AA-9947-AFD4E8C9E603}">
          <p14:sldIdLst>
            <p14:sldId id="256"/>
            <p14:sldId id="268"/>
            <p14:sldId id="275"/>
            <p14:sldId id="276"/>
            <p14:sldId id="289"/>
            <p14:sldId id="277"/>
            <p14:sldId id="288"/>
            <p14:sldId id="274"/>
            <p14:sldId id="278"/>
            <p14:sldId id="284"/>
            <p14:sldId id="281"/>
            <p14:sldId id="282"/>
            <p14:sldId id="285"/>
            <p14:sldId id="287"/>
            <p14:sldId id="286"/>
          </p14:sldIdLst>
        </p14:section>
      </p14:sectionLst>
    </p:ext>
    <p:ext uri="{EFAFB233-063F-42B5-8137-9DF3F51BA10A}">
      <p15:sldGuideLst xmlns=""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226A6"/>
    <a:srgbClr val="D43220"/>
    <a:srgbClr val="F3F0F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0" autoAdjust="0"/>
    <p:restoredTop sz="92948" autoAdjust="0"/>
  </p:normalViewPr>
  <p:slideViewPr>
    <p:cSldViewPr>
      <p:cViewPr>
        <p:scale>
          <a:sx n="116" d="100"/>
          <a:sy n="116" d="100"/>
        </p:scale>
        <p:origin x="-432" y="-5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>
            <a:extLst>
              <a:ext uri="{FF2B5EF4-FFF2-40B4-BE49-F238E27FC236}">
                <a16:creationId xmlns="" xmlns:a16="http://schemas.microsoft.com/office/drawing/2014/main" id="{219FE6B1-5002-48F2-BE19-3EF398E8D4A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>
            <a:extLst>
              <a:ext uri="{FF2B5EF4-FFF2-40B4-BE49-F238E27FC236}">
                <a16:creationId xmlns="" xmlns:a16="http://schemas.microsoft.com/office/drawing/2014/main" id="{744F22E5-6FB3-4E1C-97FD-26C7B196760D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7535FDD5-607E-4D49-A10D-0563DBE40659}" type="datetimeFigureOut">
              <a:rPr lang="ru-RU"/>
              <a:pPr>
                <a:defRPr/>
              </a:pPr>
              <a:t>27.12.2020</a:t>
            </a:fld>
            <a:endParaRPr lang="ru-RU"/>
          </a:p>
        </p:txBody>
      </p:sp>
      <p:sp>
        <p:nvSpPr>
          <p:cNvPr id="4" name="Образ слайда 3">
            <a:extLst>
              <a:ext uri="{FF2B5EF4-FFF2-40B4-BE49-F238E27FC236}">
                <a16:creationId xmlns="" xmlns:a16="http://schemas.microsoft.com/office/drawing/2014/main" id="{1C45D027-1892-42DE-978B-51724EE6E504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>
            <a:extLst>
              <a:ext uri="{FF2B5EF4-FFF2-40B4-BE49-F238E27FC236}">
                <a16:creationId xmlns="" xmlns:a16="http://schemas.microsoft.com/office/drawing/2014/main" id="{7A1D2812-D738-473C-A891-0D660959FE7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noProof="0"/>
              <a:t>Образец текста</a:t>
            </a:r>
          </a:p>
          <a:p>
            <a:pPr lvl="1"/>
            <a:r>
              <a:rPr lang="ru-RU" noProof="0"/>
              <a:t>Второй уровень</a:t>
            </a:r>
          </a:p>
          <a:p>
            <a:pPr lvl="2"/>
            <a:r>
              <a:rPr lang="ru-RU" noProof="0"/>
              <a:t>Третий уровень</a:t>
            </a:r>
          </a:p>
          <a:p>
            <a:pPr lvl="3"/>
            <a:r>
              <a:rPr lang="ru-RU" noProof="0"/>
              <a:t>Четвертый уровень</a:t>
            </a:r>
          </a:p>
          <a:p>
            <a:pPr lvl="4"/>
            <a:r>
              <a:rPr lang="ru-RU" noProof="0"/>
              <a:t>Пятый уровень</a:t>
            </a:r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="" xmlns:a16="http://schemas.microsoft.com/office/drawing/2014/main" id="{7F552638-FBD4-4AF7-BBB6-8606D494C1CE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="" xmlns:a16="http://schemas.microsoft.com/office/drawing/2014/main" id="{1BE41EAD-441B-450A-AC30-D42CBCBDE52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17FB99EB-C4B5-4B37-9640-F89CCADD56C5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90827505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7FB99EB-C4B5-4B37-9640-F89CCADD56C5}" type="slidenum">
              <a:rPr lang="ru-RU" altLang="ru-RU" smtClean="0"/>
              <a:pPr/>
              <a:t>2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81995929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7FB99EB-C4B5-4B37-9640-F89CCADD56C5}" type="slidenum">
              <a:rPr lang="ru-RU" altLang="ru-RU" smtClean="0"/>
              <a:pPr/>
              <a:t>12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02922788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7FB99EB-C4B5-4B37-9640-F89CCADD56C5}" type="slidenum">
              <a:rPr lang="ru-RU" altLang="ru-RU" smtClean="0"/>
              <a:pPr/>
              <a:t>13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7705237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7FB99EB-C4B5-4B37-9640-F89CCADD56C5}" type="slidenum">
              <a:rPr lang="ru-RU" altLang="ru-RU" smtClean="0"/>
              <a:pPr/>
              <a:t>3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88281737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7FB99EB-C4B5-4B37-9640-F89CCADD56C5}" type="slidenum">
              <a:rPr lang="ru-RU" altLang="ru-RU" smtClean="0"/>
              <a:pPr/>
              <a:t>4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39204699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7FB99EB-C4B5-4B37-9640-F89CCADD56C5}" type="slidenum">
              <a:rPr lang="ru-RU" altLang="ru-RU" smtClean="0"/>
              <a:pPr/>
              <a:t>5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39204699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7FB99EB-C4B5-4B37-9640-F89CCADD56C5}" type="slidenum">
              <a:rPr lang="ru-RU" altLang="ru-RU" smtClean="0"/>
              <a:pPr/>
              <a:t>6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97931445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7FB99EB-C4B5-4B37-9640-F89CCADD56C5}" type="slidenum">
              <a:rPr lang="ru-RU" altLang="ru-RU" smtClean="0"/>
              <a:pPr/>
              <a:t>7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97931445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7FB99EB-C4B5-4B37-9640-F89CCADD56C5}" type="slidenum">
              <a:rPr lang="ru-RU" altLang="ru-RU" smtClean="0"/>
              <a:pPr/>
              <a:t>8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61876299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7FB99EB-C4B5-4B37-9640-F89CCADD56C5}" type="slidenum">
              <a:rPr lang="ru-RU" altLang="ru-RU" smtClean="0"/>
              <a:pPr/>
              <a:t>9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84766150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7FB99EB-C4B5-4B37-9640-F89CCADD56C5}" type="slidenum">
              <a:rPr lang="ru-RU" altLang="ru-RU" smtClean="0"/>
              <a:pPr/>
              <a:t>11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588664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 descr="E:\000_2016\002_ФАКУЛЬТЕТЫ\_ОБЩИЙ\ПРЕЗЕНТАЦИЯ\029_ИТОГИ_ТАСКАЕВ_СВ\ИСХОД\ПРЕЗЕНТАЦИЯ_ИТОГИ_ГОДА_ТАСКАЕВ_СВ_3.jpg">
            <a:extLst>
              <a:ext uri="{FF2B5EF4-FFF2-40B4-BE49-F238E27FC236}">
                <a16:creationId xmlns="" xmlns:a16="http://schemas.microsoft.com/office/drawing/2014/main" id="{80163354-9E92-4F82-BDCD-B436368BAD9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668838"/>
            <a:ext cx="9144000" cy="474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525015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D9FD65CB-78D9-4C0D-A980-29A912FBDA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90A421-1B48-4307-867D-9055B69C679D}" type="datetimeFigureOut">
              <a:rPr lang="ru-RU"/>
              <a:pPr>
                <a:defRPr/>
              </a:pPr>
              <a:t>27.12.2020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FA162474-B18F-45C4-B2AE-6C4D803981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F2785490-C297-4F28-BC23-9F8078C1E5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A0135C5-8E22-45F3-9572-F6171493DC60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1679494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>
            <a:extLst>
              <a:ext uri="{FF2B5EF4-FFF2-40B4-BE49-F238E27FC236}">
                <a16:creationId xmlns="" xmlns:a16="http://schemas.microsoft.com/office/drawing/2014/main" id="{CBC4718F-AD82-4E49-9875-733E280DC8D3}"/>
              </a:ext>
            </a:extLst>
          </p:cNvPr>
          <p:cNvSpPr/>
          <p:nvPr/>
        </p:nvSpPr>
        <p:spPr>
          <a:xfrm>
            <a:off x="0" y="0"/>
            <a:ext cx="9144000" cy="5164138"/>
          </a:xfrm>
          <a:prstGeom prst="rect">
            <a:avLst/>
          </a:prstGeom>
          <a:solidFill>
            <a:srgbClr val="F3F0F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pic>
        <p:nvPicPr>
          <p:cNvPr id="5" name="Picture 3" descr="E:\000_2016\002_ФАКУЛЬТЕТЫ\_ОБЩИЙ\ПРЕЗЕНТАЦИЯ\029_ИТОГИ_ТАСКАЕВ_СВ\ИСХОД\ПРЕЗЕНТАЦИЯ_ИТОГИ_ГОДА_ТАСКАЕВ_СВ_4.jpg">
            <a:extLst>
              <a:ext uri="{FF2B5EF4-FFF2-40B4-BE49-F238E27FC236}">
                <a16:creationId xmlns="" xmlns:a16="http://schemas.microsoft.com/office/drawing/2014/main" id="{2E204ABB-76E7-41A8-99C4-C8ECF026317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689475"/>
            <a:ext cx="9144000" cy="474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RU" dirty="0"/>
          </a:p>
        </p:txBody>
      </p:sp>
      <p:sp>
        <p:nvSpPr>
          <p:cNvPr id="6" name="Дата 3">
            <a:extLst>
              <a:ext uri="{FF2B5EF4-FFF2-40B4-BE49-F238E27FC236}">
                <a16:creationId xmlns="" xmlns:a16="http://schemas.microsoft.com/office/drawing/2014/main" id="{0092CB1B-3FF0-45A1-B8E1-4588CD5393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E7973B-96F9-44B1-8BF0-0D34739DA039}" type="datetimeFigureOut">
              <a:rPr lang="ru-RU"/>
              <a:pPr>
                <a:defRPr/>
              </a:pPr>
              <a:t>27.12.2020</a:t>
            </a:fld>
            <a:endParaRPr lang="ru-RU"/>
          </a:p>
        </p:txBody>
      </p:sp>
      <p:sp>
        <p:nvSpPr>
          <p:cNvPr id="7" name="Нижний колонтитул 4">
            <a:extLst>
              <a:ext uri="{FF2B5EF4-FFF2-40B4-BE49-F238E27FC236}">
                <a16:creationId xmlns="" xmlns:a16="http://schemas.microsoft.com/office/drawing/2014/main" id="{5A03D45E-099D-4335-8EAA-761384DD8B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5">
            <a:extLst>
              <a:ext uri="{FF2B5EF4-FFF2-40B4-BE49-F238E27FC236}">
                <a16:creationId xmlns="" xmlns:a16="http://schemas.microsoft.com/office/drawing/2014/main" id="{29CB0A85-C64F-4073-9131-3422D4540C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AAA1C89-90B5-464C-9FCD-B769C332386B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089312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3">
            <a:extLst>
              <a:ext uri="{FF2B5EF4-FFF2-40B4-BE49-F238E27FC236}">
                <a16:creationId xmlns="" xmlns:a16="http://schemas.microsoft.com/office/drawing/2014/main" id="{657E3B00-D0AC-4932-A930-6112565330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199176-1610-414E-B24F-E824DA99D0F4}" type="datetimeFigureOut">
              <a:rPr lang="ru-RU"/>
              <a:pPr>
                <a:defRPr/>
              </a:pPr>
              <a:t>27.12.2020</a:t>
            </a:fld>
            <a:endParaRPr lang="ru-RU"/>
          </a:p>
        </p:txBody>
      </p:sp>
      <p:sp>
        <p:nvSpPr>
          <p:cNvPr id="6" name="Нижний колонтитул 4">
            <a:extLst>
              <a:ext uri="{FF2B5EF4-FFF2-40B4-BE49-F238E27FC236}">
                <a16:creationId xmlns="" xmlns:a16="http://schemas.microsoft.com/office/drawing/2014/main" id="{8008CB39-D883-4656-A4B4-49BD2CED1E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>
            <a:extLst>
              <a:ext uri="{FF2B5EF4-FFF2-40B4-BE49-F238E27FC236}">
                <a16:creationId xmlns="" xmlns:a16="http://schemas.microsoft.com/office/drawing/2014/main" id="{EAF69190-547A-4E5B-BBA0-9FD47710BE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3060116-6755-4EB7-B29E-E019558EC189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185023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3">
            <a:extLst>
              <a:ext uri="{FF2B5EF4-FFF2-40B4-BE49-F238E27FC236}">
                <a16:creationId xmlns="" xmlns:a16="http://schemas.microsoft.com/office/drawing/2014/main" id="{D709FDB7-E2EA-432A-9CF6-20C3A76B23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C330BE-F323-4E8A-A575-AB6A53CC6E28}" type="datetimeFigureOut">
              <a:rPr lang="ru-RU"/>
              <a:pPr>
                <a:defRPr/>
              </a:pPr>
              <a:t>27.12.2020</a:t>
            </a:fld>
            <a:endParaRPr lang="ru-RU"/>
          </a:p>
        </p:txBody>
      </p:sp>
      <p:sp>
        <p:nvSpPr>
          <p:cNvPr id="8" name="Нижний колонтитул 4">
            <a:extLst>
              <a:ext uri="{FF2B5EF4-FFF2-40B4-BE49-F238E27FC236}">
                <a16:creationId xmlns="" xmlns:a16="http://schemas.microsoft.com/office/drawing/2014/main" id="{610FAAD8-BE68-4E41-AD5A-2892724A68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>
            <a:extLst>
              <a:ext uri="{FF2B5EF4-FFF2-40B4-BE49-F238E27FC236}">
                <a16:creationId xmlns="" xmlns:a16="http://schemas.microsoft.com/office/drawing/2014/main" id="{49772E48-F5A4-4B6F-943F-13D5CA885B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0881179-6372-4F9C-AB0D-779AABEA796A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3643815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3">
            <a:extLst>
              <a:ext uri="{FF2B5EF4-FFF2-40B4-BE49-F238E27FC236}">
                <a16:creationId xmlns="" xmlns:a16="http://schemas.microsoft.com/office/drawing/2014/main" id="{A5A15B41-EB93-45FB-A95C-484E895924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34C412-4DF6-4EE8-9930-CAD45F33D9EE}" type="datetimeFigureOut">
              <a:rPr lang="ru-RU"/>
              <a:pPr>
                <a:defRPr/>
              </a:pPr>
              <a:t>27.12.2020</a:t>
            </a:fld>
            <a:endParaRPr lang="ru-RU"/>
          </a:p>
        </p:txBody>
      </p:sp>
      <p:sp>
        <p:nvSpPr>
          <p:cNvPr id="4" name="Нижний колонтитул 4">
            <a:extLst>
              <a:ext uri="{FF2B5EF4-FFF2-40B4-BE49-F238E27FC236}">
                <a16:creationId xmlns="" xmlns:a16="http://schemas.microsoft.com/office/drawing/2014/main" id="{F3EA4E6C-CA72-4496-B622-03D785C397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>
            <a:extLst>
              <a:ext uri="{FF2B5EF4-FFF2-40B4-BE49-F238E27FC236}">
                <a16:creationId xmlns="" xmlns:a16="http://schemas.microsoft.com/office/drawing/2014/main" id="{CFFEC972-877B-4291-8F86-90A1303DB7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E682C42-A681-4640-BF1E-15BF9919962B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7279358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>
            <a:extLst>
              <a:ext uri="{FF2B5EF4-FFF2-40B4-BE49-F238E27FC236}">
                <a16:creationId xmlns="" xmlns:a16="http://schemas.microsoft.com/office/drawing/2014/main" id="{6FB839A3-3B8B-43F6-858E-074278E345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1D27E1-4579-4279-AF58-0B57E499FCFA}" type="datetimeFigureOut">
              <a:rPr lang="ru-RU"/>
              <a:pPr>
                <a:defRPr/>
              </a:pPr>
              <a:t>27.12.2020</a:t>
            </a:fld>
            <a:endParaRPr lang="ru-RU"/>
          </a:p>
        </p:txBody>
      </p:sp>
      <p:sp>
        <p:nvSpPr>
          <p:cNvPr id="3" name="Нижний колонтитул 4">
            <a:extLst>
              <a:ext uri="{FF2B5EF4-FFF2-40B4-BE49-F238E27FC236}">
                <a16:creationId xmlns="" xmlns:a16="http://schemas.microsoft.com/office/drawing/2014/main" id="{1F4B6AA4-93C3-463E-8F1D-438A0BD351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>
            <a:extLst>
              <a:ext uri="{FF2B5EF4-FFF2-40B4-BE49-F238E27FC236}">
                <a16:creationId xmlns="" xmlns:a16="http://schemas.microsoft.com/office/drawing/2014/main" id="{FF7D003A-9EE0-4D29-9417-4D126F0C00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D855C7D-4803-48F6-9441-1EE50FA65987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7180625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3">
            <a:extLst>
              <a:ext uri="{FF2B5EF4-FFF2-40B4-BE49-F238E27FC236}">
                <a16:creationId xmlns="" xmlns:a16="http://schemas.microsoft.com/office/drawing/2014/main" id="{BAFF8519-88F0-48BD-A3A7-48A3DCDC43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70D960-EEE1-4C42-A4A8-58B4F0146DC0}" type="datetimeFigureOut">
              <a:rPr lang="ru-RU"/>
              <a:pPr>
                <a:defRPr/>
              </a:pPr>
              <a:t>27.12.2020</a:t>
            </a:fld>
            <a:endParaRPr lang="ru-RU"/>
          </a:p>
        </p:txBody>
      </p:sp>
      <p:sp>
        <p:nvSpPr>
          <p:cNvPr id="6" name="Нижний колонтитул 4">
            <a:extLst>
              <a:ext uri="{FF2B5EF4-FFF2-40B4-BE49-F238E27FC236}">
                <a16:creationId xmlns="" xmlns:a16="http://schemas.microsoft.com/office/drawing/2014/main" id="{07F60F59-7F71-4E1C-A77B-FC1CD44E66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>
            <a:extLst>
              <a:ext uri="{FF2B5EF4-FFF2-40B4-BE49-F238E27FC236}">
                <a16:creationId xmlns="" xmlns:a16="http://schemas.microsoft.com/office/drawing/2014/main" id="{13747FD8-38AD-4647-8762-DEE2DBF6E4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4C0D344-E4D3-4266-825E-D1314532FB8D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6221616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/>
              <a:t>Вставка рисунка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3">
            <a:extLst>
              <a:ext uri="{FF2B5EF4-FFF2-40B4-BE49-F238E27FC236}">
                <a16:creationId xmlns="" xmlns:a16="http://schemas.microsoft.com/office/drawing/2014/main" id="{5596266E-D610-4B9A-AA46-998E8D86AB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5BDCBE-D948-4048-828B-2C61B9BB9E71}" type="datetimeFigureOut">
              <a:rPr lang="ru-RU"/>
              <a:pPr>
                <a:defRPr/>
              </a:pPr>
              <a:t>27.12.2020</a:t>
            </a:fld>
            <a:endParaRPr lang="ru-RU"/>
          </a:p>
        </p:txBody>
      </p:sp>
      <p:sp>
        <p:nvSpPr>
          <p:cNvPr id="6" name="Нижний колонтитул 4">
            <a:extLst>
              <a:ext uri="{FF2B5EF4-FFF2-40B4-BE49-F238E27FC236}">
                <a16:creationId xmlns="" xmlns:a16="http://schemas.microsoft.com/office/drawing/2014/main" id="{C3E1ECCF-0619-49FA-93A8-6FB31AA608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>
            <a:extLst>
              <a:ext uri="{FF2B5EF4-FFF2-40B4-BE49-F238E27FC236}">
                <a16:creationId xmlns="" xmlns:a16="http://schemas.microsoft.com/office/drawing/2014/main" id="{380D03E8-FB0E-4342-B3ED-621F645EA2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4754202-E3E3-4794-B635-22E71F2CE88D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6260135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89CE0891-9289-406D-BF77-1151FE4D08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1EA7B7-8DD7-485C-9C05-F5B3810FC32A}" type="datetimeFigureOut">
              <a:rPr lang="ru-RU"/>
              <a:pPr>
                <a:defRPr/>
              </a:pPr>
              <a:t>27.12.2020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C30E59DE-504B-472B-8B30-2697963079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93A51087-8603-4B4F-BFAE-95E448DFCA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0B4AA89-2C0A-4CCA-AE73-CBCE3109DF06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5802786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>
            <a:extLst>
              <a:ext uri="{FF2B5EF4-FFF2-40B4-BE49-F238E27FC236}">
                <a16:creationId xmlns="" xmlns:a16="http://schemas.microsoft.com/office/drawing/2014/main" id="{DF784BC3-621C-4278-80A6-92E0D6CB3E25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06375"/>
            <a:ext cx="82296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/>
              <a:t>Образец заголовка</a:t>
            </a:r>
          </a:p>
        </p:txBody>
      </p:sp>
      <p:sp>
        <p:nvSpPr>
          <p:cNvPr id="1027" name="Текст 2">
            <a:extLst>
              <a:ext uri="{FF2B5EF4-FFF2-40B4-BE49-F238E27FC236}">
                <a16:creationId xmlns="" xmlns:a16="http://schemas.microsoft.com/office/drawing/2014/main" id="{05F3D7D2-B03B-47DC-B5C5-3C5615694C45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200150"/>
            <a:ext cx="8229600" cy="339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/>
              <a:t>Образец текста</a:t>
            </a:r>
          </a:p>
          <a:p>
            <a:pPr lvl="1"/>
            <a:r>
              <a:rPr lang="ru-RU" altLang="ru-RU"/>
              <a:t>Второй уровень</a:t>
            </a:r>
          </a:p>
          <a:p>
            <a:pPr lvl="2"/>
            <a:r>
              <a:rPr lang="ru-RU" altLang="ru-RU"/>
              <a:t>Третий уровень</a:t>
            </a:r>
          </a:p>
          <a:p>
            <a:pPr lvl="3"/>
            <a:r>
              <a:rPr lang="ru-RU" altLang="ru-RU"/>
              <a:t>Четвертый уровень</a:t>
            </a:r>
          </a:p>
          <a:p>
            <a:pPr lvl="4"/>
            <a:r>
              <a:rPr lang="ru-RU" alt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B56FC661-2B8B-4F3E-92AE-EEE29762FEF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08AEB1C7-ED2D-4852-A245-0D31ADABD4E1}" type="datetimeFigureOut">
              <a:rPr lang="ru-RU"/>
              <a:pPr>
                <a:defRPr/>
              </a:pPr>
              <a:t>27.12.2020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1DE5562E-0E53-4140-BD77-D327D74374A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47C33370-F1FD-4C5D-B8A6-51A441EFF22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fld id="{4C1D6588-BB4C-4913-B3AF-663050B64DF3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71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46000">
              <a:schemeClr val="accent1">
                <a:lumMod val="45000"/>
                <a:lumOff val="55000"/>
              </a:schemeClr>
            </a:gs>
            <a:gs pos="71000">
              <a:schemeClr val="accent1">
                <a:lumMod val="0"/>
                <a:lumOff val="100000"/>
              </a:schemeClr>
            </a:gs>
            <a:gs pos="88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E:\000_2016\002_ФАКУЛЬТЕТЫ\_ОБЩИЙ\ПРЕЗЕНТАЦИЯ\029_ИТОГИ_ТАСКАЕВ_СВ\ИСХОД\ПРЕЗЕНТАЦИЯ_ИТОГИ_ГОДА_ТАСКАЕВ_СВ_1.jpg">
            <a:extLst>
              <a:ext uri="{FF2B5EF4-FFF2-40B4-BE49-F238E27FC236}">
                <a16:creationId xmlns="" xmlns:a16="http://schemas.microsoft.com/office/drawing/2014/main" id="{BA21CFB4-5993-474E-8DA1-2CE9D8EFE42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0825" cy="5143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99" name="Заголовок 1">
            <a:extLst>
              <a:ext uri="{FF2B5EF4-FFF2-40B4-BE49-F238E27FC236}">
                <a16:creationId xmlns="" xmlns:a16="http://schemas.microsoft.com/office/drawing/2014/main" id="{9E94784D-6884-4463-AEDF-98CD3FFF295E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3275856" y="2120553"/>
            <a:ext cx="5832648" cy="902394"/>
          </a:xfrm>
        </p:spPr>
        <p:txBody>
          <a:bodyPr/>
          <a:lstStyle/>
          <a:p>
            <a:pPr algn="l"/>
            <a:r>
              <a:rPr lang="ru-RU" altLang="ru-RU" sz="3200" b="1" dirty="0" smtClean="0">
                <a:solidFill>
                  <a:schemeClr val="bg1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О международной деятельности в </a:t>
            </a:r>
            <a:r>
              <a:rPr lang="ru-RU" altLang="ru-RU" sz="3200" b="1" dirty="0" err="1" smtClean="0">
                <a:solidFill>
                  <a:schemeClr val="bg1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ЧелГУ</a:t>
            </a:r>
            <a:r>
              <a:rPr lang="ru-RU" altLang="ru-RU" sz="3200" b="1" dirty="0" smtClean="0">
                <a:solidFill>
                  <a:schemeClr val="bg1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 и вхождении в международные рейтинги ВУЗов</a:t>
            </a:r>
            <a:endParaRPr lang="ru-RU" altLang="ru-RU" sz="3200" b="1" dirty="0">
              <a:solidFill>
                <a:schemeClr val="bg1"/>
              </a:solidFill>
              <a:latin typeface="Century Gothic" panose="020B0502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AE38A348-F8F1-4B4B-B5C0-011D3CD64095}"/>
              </a:ext>
            </a:extLst>
          </p:cNvPr>
          <p:cNvSpPr txBox="1"/>
          <p:nvPr/>
        </p:nvSpPr>
        <p:spPr>
          <a:xfrm>
            <a:off x="72008" y="3612090"/>
            <a:ext cx="291581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b="1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Д.Н. Полякова,</a:t>
            </a:r>
          </a:p>
          <a:p>
            <a:pPr algn="ctr"/>
            <a:r>
              <a:rPr lang="ru-RU" sz="1600" b="1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начальник управления </a:t>
            </a:r>
            <a:r>
              <a:rPr lang="ru-RU" sz="1600" b="1" dirty="0">
                <a:solidFill>
                  <a:schemeClr val="bg1"/>
                </a:solidFill>
                <a:latin typeface="Century Gothic" panose="020B0502020202020204" pitchFamily="34" charset="0"/>
              </a:rPr>
              <a:t>международного сотрудничества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070D0E11-8310-4E6D-9688-BAB5906F25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23478"/>
            <a:ext cx="9144000" cy="720080"/>
          </a:xfrm>
        </p:spPr>
        <p:txBody>
          <a:bodyPr/>
          <a:lstStyle/>
          <a:p>
            <a:r>
              <a:rPr lang="ru-RU" sz="2400" b="1" dirty="0" smtClean="0">
                <a:latin typeface="Century Gothic" panose="020B0502020202020204" pitchFamily="34" charset="0"/>
              </a:rPr>
              <a:t>Модели экспорта образовательных услуг</a:t>
            </a:r>
            <a:br>
              <a:rPr lang="ru-RU" sz="2400" b="1" dirty="0" smtClean="0">
                <a:latin typeface="Century Gothic" panose="020B0502020202020204" pitchFamily="34" charset="0"/>
              </a:rPr>
            </a:br>
            <a:r>
              <a:rPr lang="ru-RU" sz="2400" b="1" dirty="0" smtClean="0">
                <a:latin typeface="Century Gothic" panose="020B0502020202020204" pitchFamily="34" charset="0"/>
              </a:rPr>
              <a:t>(по М. </a:t>
            </a:r>
            <a:r>
              <a:rPr lang="ru-RU" sz="2400" b="1" dirty="0" err="1" smtClean="0">
                <a:latin typeface="Century Gothic" panose="020B0502020202020204" pitchFamily="34" charset="0"/>
              </a:rPr>
              <a:t>Полак</a:t>
            </a:r>
            <a:r>
              <a:rPr lang="ru-RU" sz="2400" b="1" dirty="0" smtClean="0">
                <a:latin typeface="Century Gothic" panose="020B0502020202020204" pitchFamily="34" charset="0"/>
              </a:rPr>
              <a:t>*)</a:t>
            </a:r>
            <a:endParaRPr lang="ru-RU" sz="2400" b="1" dirty="0">
              <a:latin typeface="Century Gothic" panose="020B0502020202020204" pitchFamily="34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AE02086F-315A-406F-80FB-839839FCF3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9512" y="879560"/>
            <a:ext cx="2592288" cy="3384376"/>
          </a:xfrm>
          <a:effectLst>
            <a:softEdge rad="0"/>
          </a:effectLst>
        </p:spPr>
        <p:txBody>
          <a:bodyPr/>
          <a:lstStyle/>
          <a:p>
            <a:pPr marL="0" indent="0" algn="ctr">
              <a:buNone/>
            </a:pPr>
            <a:r>
              <a:rPr lang="ru-RU" sz="1500" b="1" dirty="0" smtClean="0">
                <a:latin typeface="Century Gothic" panose="020B0502020202020204" pitchFamily="34" charset="0"/>
                <a:cs typeface="Times New Roman" panose="02020603050405020304" pitchFamily="18" charset="0"/>
              </a:rPr>
              <a:t>Централизованная модель</a:t>
            </a:r>
          </a:p>
          <a:p>
            <a:pPr marL="0" indent="0" algn="ctr">
              <a:buNone/>
            </a:pPr>
            <a:endParaRPr lang="ru-RU" sz="1500" b="1" dirty="0" smtClean="0">
              <a:latin typeface="Century Gothic" panose="020B0502020202020204" pitchFamily="34" charset="0"/>
              <a:cs typeface="Times New Roman" panose="02020603050405020304" pitchFamily="18" charset="0"/>
            </a:endParaRPr>
          </a:p>
          <a:p>
            <a:pPr marL="0" indent="0">
              <a:buFontTx/>
              <a:buChar char="-"/>
            </a:pPr>
            <a:r>
              <a:rPr lang="ru-RU" sz="1400" dirty="0" smtClean="0">
                <a:cs typeface="Times New Roman" panose="02020603050405020304" pitchFamily="18" charset="0"/>
              </a:rPr>
              <a:t> Неявный </a:t>
            </a:r>
            <a:r>
              <a:rPr lang="ru-RU" sz="1400" dirty="0" smtClean="0">
                <a:cs typeface="Times New Roman" panose="02020603050405020304" pitchFamily="18" charset="0"/>
              </a:rPr>
              <a:t>или редкий зарубежный маркетинг</a:t>
            </a:r>
          </a:p>
          <a:p>
            <a:pPr marL="0" indent="0">
              <a:buFontTx/>
              <a:buChar char="-"/>
            </a:pPr>
            <a:r>
              <a:rPr lang="ru-RU" sz="1400" dirty="0" smtClean="0">
                <a:cs typeface="Times New Roman" panose="02020603050405020304" pitchFamily="18" charset="0"/>
              </a:rPr>
              <a:t> Международное подразделение – центровой элемент международной деятельности</a:t>
            </a:r>
            <a:endParaRPr lang="ru-RU" sz="1400" dirty="0" smtClean="0">
              <a:cs typeface="Times New Roman" panose="02020603050405020304" pitchFamily="18" charset="0"/>
            </a:endParaRPr>
          </a:p>
          <a:p>
            <a:pPr marL="0" indent="0">
              <a:buFontTx/>
              <a:buChar char="-"/>
            </a:pPr>
            <a:r>
              <a:rPr lang="ru-RU" sz="1400" dirty="0" smtClean="0">
                <a:cs typeface="Times New Roman" panose="02020603050405020304" pitchFamily="18" charset="0"/>
              </a:rPr>
              <a:t> Отсутствие </a:t>
            </a:r>
            <a:r>
              <a:rPr lang="ru-RU" sz="1400" dirty="0" smtClean="0">
                <a:cs typeface="Times New Roman" panose="02020603050405020304" pitchFamily="18" charset="0"/>
              </a:rPr>
              <a:t>интернациональной среды</a:t>
            </a:r>
          </a:p>
          <a:p>
            <a:pPr marL="0" indent="0">
              <a:buFontTx/>
              <a:buChar char="-"/>
            </a:pPr>
            <a:r>
              <a:rPr lang="ru-RU" sz="1400" dirty="0" smtClean="0">
                <a:cs typeface="Times New Roman" panose="02020603050405020304" pitchFamily="18" charset="0"/>
              </a:rPr>
              <a:t> Менее </a:t>
            </a:r>
            <a:r>
              <a:rPr lang="ru-RU" sz="1400" dirty="0" smtClean="0">
                <a:cs typeface="Times New Roman" panose="02020603050405020304" pitchFamily="18" charset="0"/>
              </a:rPr>
              <a:t>5% иностранных студентов в контингенте</a:t>
            </a:r>
          </a:p>
          <a:p>
            <a:pPr marL="0" indent="0">
              <a:buFontTx/>
              <a:buChar char="-"/>
            </a:pPr>
            <a:r>
              <a:rPr lang="ru-RU" sz="1400" dirty="0" smtClean="0">
                <a:cs typeface="Times New Roman" panose="02020603050405020304" pitchFamily="18" charset="0"/>
              </a:rPr>
              <a:t> Частичная </a:t>
            </a:r>
            <a:r>
              <a:rPr lang="ru-RU" sz="1400" dirty="0" smtClean="0">
                <a:cs typeface="Times New Roman" panose="02020603050405020304" pitchFamily="18" charset="0"/>
              </a:rPr>
              <a:t>вовлеченность в международные операции</a:t>
            </a:r>
          </a:p>
        </p:txBody>
      </p:sp>
      <p:sp>
        <p:nvSpPr>
          <p:cNvPr id="6" name="Объект 2">
            <a:extLst>
              <a:ext uri="{FF2B5EF4-FFF2-40B4-BE49-F238E27FC236}">
                <a16:creationId xmlns="" xmlns:a16="http://schemas.microsoft.com/office/drawing/2014/main" id="{AE02086F-315A-406F-80FB-839839FCF372}"/>
              </a:ext>
            </a:extLst>
          </p:cNvPr>
          <p:cNvSpPr txBox="1">
            <a:spLocks/>
          </p:cNvSpPr>
          <p:nvPr/>
        </p:nvSpPr>
        <p:spPr bwMode="auto">
          <a:xfrm>
            <a:off x="3126325" y="925186"/>
            <a:ext cx="2592288" cy="3384376"/>
          </a:xfrm>
          <a:prstGeom prst="rect">
            <a:avLst/>
          </a:prstGeom>
          <a:noFill/>
          <a:ln>
            <a:noFill/>
          </a:ln>
          <a:effectLst>
            <a:softEdge rad="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ru-RU" sz="1500" b="1" dirty="0" smtClean="0">
                <a:latin typeface="Century Gothic" panose="020B0502020202020204" pitchFamily="34" charset="0"/>
                <a:cs typeface="Times New Roman" panose="02020603050405020304" pitchFamily="18" charset="0"/>
              </a:rPr>
              <a:t>Модель развития</a:t>
            </a:r>
          </a:p>
          <a:p>
            <a:pPr marL="0" indent="0" algn="ctr">
              <a:buFont typeface="Arial" panose="020B0604020202020204" pitchFamily="34" charset="0"/>
              <a:buNone/>
            </a:pPr>
            <a:endParaRPr lang="ru-RU" sz="1500" b="1" dirty="0" smtClean="0">
              <a:latin typeface="Century Gothic" panose="020B0502020202020204" pitchFamily="34" charset="0"/>
              <a:cs typeface="Times New Roman" panose="02020603050405020304" pitchFamily="18" charset="0"/>
            </a:endParaRPr>
          </a:p>
          <a:p>
            <a:pPr marL="0" indent="0">
              <a:buFontTx/>
              <a:buChar char="-"/>
            </a:pPr>
            <a:r>
              <a:rPr lang="ru-RU" sz="1400" dirty="0" smtClean="0">
                <a:cs typeface="Times New Roman" panose="02020603050405020304" pitchFamily="18" charset="0"/>
              </a:rPr>
              <a:t> Регулярный </a:t>
            </a:r>
            <a:r>
              <a:rPr lang="ru-RU" sz="1400" dirty="0" smtClean="0">
                <a:cs typeface="Times New Roman" panose="02020603050405020304" pitchFamily="18" charset="0"/>
              </a:rPr>
              <a:t>международный маркетинг</a:t>
            </a:r>
          </a:p>
          <a:p>
            <a:pPr marL="0" indent="0">
              <a:buFontTx/>
              <a:buChar char="-"/>
            </a:pPr>
            <a:r>
              <a:rPr lang="ru-RU" sz="1400" dirty="0" smtClean="0">
                <a:cs typeface="Times New Roman" panose="02020603050405020304" pitchFamily="18" charset="0"/>
              </a:rPr>
              <a:t> Частичная </a:t>
            </a:r>
            <a:r>
              <a:rPr lang="ru-RU" sz="1400" dirty="0" smtClean="0">
                <a:cs typeface="Times New Roman" panose="02020603050405020304" pitchFamily="18" charset="0"/>
              </a:rPr>
              <a:t>децентрализация функций международной деятельности</a:t>
            </a:r>
          </a:p>
          <a:p>
            <a:pPr marL="0" indent="0">
              <a:buFontTx/>
              <a:buChar char="-"/>
            </a:pPr>
            <a:r>
              <a:rPr lang="ru-RU" sz="1400" dirty="0" smtClean="0">
                <a:cs typeface="Times New Roman" panose="02020603050405020304" pitchFamily="18" charset="0"/>
              </a:rPr>
              <a:t> Академическая </a:t>
            </a:r>
            <a:r>
              <a:rPr lang="ru-RU" sz="1400" dirty="0" smtClean="0">
                <a:cs typeface="Times New Roman" panose="02020603050405020304" pitchFamily="18" charset="0"/>
              </a:rPr>
              <a:t>интернационализация</a:t>
            </a:r>
          </a:p>
          <a:p>
            <a:pPr marL="0" indent="0">
              <a:buFontTx/>
              <a:buChar char="-"/>
            </a:pPr>
            <a:r>
              <a:rPr lang="ru-RU" sz="1400" dirty="0" smtClean="0">
                <a:cs typeface="Times New Roman" panose="02020603050405020304" pitchFamily="18" charset="0"/>
              </a:rPr>
              <a:t> 5-10</a:t>
            </a:r>
            <a:r>
              <a:rPr lang="ru-RU" sz="1400" dirty="0" smtClean="0">
                <a:cs typeface="Times New Roman" panose="02020603050405020304" pitchFamily="18" charset="0"/>
              </a:rPr>
              <a:t>% иностранных студентов в контингенте</a:t>
            </a:r>
          </a:p>
          <a:p>
            <a:pPr marL="0" indent="0">
              <a:buFontTx/>
              <a:buChar char="-"/>
            </a:pPr>
            <a:r>
              <a:rPr lang="ru-RU" sz="1400" dirty="0" smtClean="0">
                <a:cs typeface="Times New Roman" panose="02020603050405020304" pitchFamily="18" charset="0"/>
              </a:rPr>
              <a:t> Адаптация </a:t>
            </a:r>
            <a:r>
              <a:rPr lang="ru-RU" sz="1400" dirty="0" smtClean="0">
                <a:cs typeface="Times New Roman" panose="02020603050405020304" pitchFamily="18" charset="0"/>
              </a:rPr>
              <a:t>вуза к международному контексту (стратегия, ресурсы, структура)</a:t>
            </a:r>
          </a:p>
        </p:txBody>
      </p:sp>
      <p:sp>
        <p:nvSpPr>
          <p:cNvPr id="7" name="Объект 2">
            <a:extLst>
              <a:ext uri="{FF2B5EF4-FFF2-40B4-BE49-F238E27FC236}">
                <a16:creationId xmlns="" xmlns:a16="http://schemas.microsoft.com/office/drawing/2014/main" id="{AE02086F-315A-406F-80FB-839839FCF372}"/>
              </a:ext>
            </a:extLst>
          </p:cNvPr>
          <p:cNvSpPr txBox="1">
            <a:spLocks/>
          </p:cNvSpPr>
          <p:nvPr/>
        </p:nvSpPr>
        <p:spPr bwMode="auto">
          <a:xfrm>
            <a:off x="6012160" y="915566"/>
            <a:ext cx="2592288" cy="3384376"/>
          </a:xfrm>
          <a:prstGeom prst="rect">
            <a:avLst/>
          </a:prstGeom>
          <a:noFill/>
          <a:ln>
            <a:noFill/>
          </a:ln>
          <a:effectLst>
            <a:softEdge rad="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ru-RU" sz="1500" b="1" dirty="0" smtClean="0">
                <a:latin typeface="Century Gothic" panose="020B0502020202020204" pitchFamily="34" charset="0"/>
                <a:cs typeface="Times New Roman" panose="02020603050405020304" pitchFamily="18" charset="0"/>
              </a:rPr>
              <a:t>Децентрализованная </a:t>
            </a:r>
            <a:r>
              <a:rPr lang="ru-RU" sz="1500" b="1" dirty="0" smtClean="0">
                <a:latin typeface="Century Gothic" panose="020B0502020202020204" pitchFamily="34" charset="0"/>
                <a:cs typeface="Times New Roman" panose="02020603050405020304" pitchFamily="18" charset="0"/>
              </a:rPr>
              <a:t>модель</a:t>
            </a:r>
          </a:p>
          <a:p>
            <a:pPr marL="0" indent="0" algn="ctr">
              <a:buFont typeface="Arial" panose="020B0604020202020204" pitchFamily="34" charset="0"/>
              <a:buNone/>
            </a:pPr>
            <a:endParaRPr lang="ru-RU" sz="1500" b="1" dirty="0">
              <a:latin typeface="Century Gothic" panose="020B0502020202020204" pitchFamily="34" charset="0"/>
              <a:cs typeface="Times New Roman" panose="02020603050405020304" pitchFamily="18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ru-RU" sz="1400" dirty="0" smtClean="0">
                <a:cs typeface="Times New Roman" panose="02020603050405020304" pitchFamily="18" charset="0"/>
              </a:rPr>
              <a:t>- </a:t>
            </a:r>
            <a:r>
              <a:rPr lang="ru-RU" sz="1400" dirty="0" smtClean="0">
                <a:cs typeface="Times New Roman" panose="02020603050405020304" pitchFamily="18" charset="0"/>
              </a:rPr>
              <a:t>Доминирующий международный маркетинг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ru-RU" sz="1400" dirty="0" smtClean="0">
                <a:cs typeface="Times New Roman" panose="02020603050405020304" pitchFamily="18" charset="0"/>
              </a:rPr>
              <a:t>- Полная децентрализация </a:t>
            </a:r>
            <a:r>
              <a:rPr lang="ru-RU" sz="1400" dirty="0" smtClean="0">
                <a:cs typeface="Times New Roman" panose="02020603050405020304" pitchFamily="18" charset="0"/>
              </a:rPr>
              <a:t>функций </a:t>
            </a:r>
            <a:r>
              <a:rPr lang="ru-RU" sz="1400" dirty="0" smtClean="0">
                <a:cs typeface="Times New Roman" panose="02020603050405020304" pitchFamily="18" charset="0"/>
              </a:rPr>
              <a:t>международной деятельности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ru-RU" sz="1400" dirty="0" smtClean="0">
                <a:cs typeface="Times New Roman" panose="02020603050405020304" pitchFamily="18" charset="0"/>
              </a:rPr>
              <a:t>- Институциональная интернационализация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ru-RU" sz="1400" dirty="0" smtClean="0">
                <a:cs typeface="Times New Roman" panose="02020603050405020304" pitchFamily="18" charset="0"/>
              </a:rPr>
              <a:t>- Более 10% иностранных студентов в контингенте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ru-RU" sz="1400" dirty="0" smtClean="0">
                <a:cs typeface="Times New Roman" panose="02020603050405020304" pitchFamily="18" charset="0"/>
              </a:rPr>
              <a:t>- Развитая сеть деловых отношений в зарубежных странах</a:t>
            </a:r>
          </a:p>
        </p:txBody>
      </p:sp>
      <p:sp>
        <p:nvSpPr>
          <p:cNvPr id="8" name="Объект 2">
            <a:extLst>
              <a:ext uri="{FF2B5EF4-FFF2-40B4-BE49-F238E27FC236}">
                <a16:creationId xmlns="" xmlns:a16="http://schemas.microsoft.com/office/drawing/2014/main" id="{AE02086F-315A-406F-80FB-839839FCF372}"/>
              </a:ext>
            </a:extLst>
          </p:cNvPr>
          <p:cNvSpPr txBox="1">
            <a:spLocks/>
          </p:cNvSpPr>
          <p:nvPr/>
        </p:nvSpPr>
        <p:spPr bwMode="auto">
          <a:xfrm>
            <a:off x="4644008" y="4415057"/>
            <a:ext cx="6976392" cy="332418"/>
          </a:xfrm>
          <a:prstGeom prst="rect">
            <a:avLst/>
          </a:prstGeom>
          <a:noFill/>
          <a:ln>
            <a:noFill/>
          </a:ln>
          <a:effectLst>
            <a:softEdge rad="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ru-RU" sz="1200" dirty="0" smtClean="0">
                <a:cs typeface="Times New Roman" panose="02020603050405020304" pitchFamily="18" charset="0"/>
              </a:rPr>
              <a:t>* </a:t>
            </a:r>
            <a:r>
              <a:rPr lang="en-US" sz="1200" i="1" dirty="0" err="1" smtClean="0">
                <a:cs typeface="Times New Roman" panose="02020603050405020304" pitchFamily="18" charset="0"/>
              </a:rPr>
              <a:t>Polak</a:t>
            </a:r>
            <a:r>
              <a:rPr lang="en-US" sz="1200" i="1" dirty="0" smtClean="0">
                <a:cs typeface="Times New Roman" panose="02020603050405020304" pitchFamily="18" charset="0"/>
              </a:rPr>
              <a:t> M</a:t>
            </a:r>
            <a:r>
              <a:rPr lang="en-US" sz="1200" dirty="0" smtClean="0">
                <a:cs typeface="Times New Roman" panose="02020603050405020304" pitchFamily="18" charset="0"/>
              </a:rPr>
              <a:t>. Management of university internationalization. 2016.</a:t>
            </a:r>
            <a:endParaRPr lang="ru-RU" sz="1200" dirty="0" smtClean="0"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4319989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058743D4-C7B5-4D69-82F6-E419060635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1520" y="267494"/>
            <a:ext cx="8712968" cy="396019"/>
          </a:xfrm>
        </p:spPr>
        <p:txBody>
          <a:bodyPr/>
          <a:lstStyle/>
          <a:p>
            <a:r>
              <a:rPr lang="ru-RU" sz="2400" b="1" dirty="0" smtClean="0">
                <a:latin typeface="Century Gothic" panose="020B0502020202020204" pitchFamily="34" charset="0"/>
                <a:ea typeface="Segoe UI Historic" panose="020B0502040204020203" pitchFamily="34" charset="0"/>
                <a:cs typeface="Segoe UI Historic" panose="020B0502040204020203" pitchFamily="34" charset="0"/>
              </a:rPr>
              <a:t>Популярные международные рейтинги вузов </a:t>
            </a:r>
            <a:endParaRPr lang="ru-RU" sz="2400" b="1" dirty="0">
              <a:latin typeface="Century Gothic" panose="020B0502020202020204" pitchFamily="34" charset="0"/>
              <a:ea typeface="Segoe UI Historic" panose="020B0502040204020203" pitchFamily="34" charset="0"/>
              <a:cs typeface="Segoe UI Historic" panose="020B0502040204020203" pitchFamily="34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FBDA8F1F-888D-4B5D-AB07-F17D1B582C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1520" y="771550"/>
            <a:ext cx="8712968" cy="3816423"/>
          </a:xfrm>
        </p:spPr>
        <p:txBody>
          <a:bodyPr/>
          <a:lstStyle/>
          <a:p>
            <a:pPr marL="0" indent="0" algn="just">
              <a:buNone/>
            </a:pPr>
            <a:r>
              <a:rPr lang="ru-RU" sz="2000" dirty="0" smtClean="0"/>
              <a:t>1. </a:t>
            </a:r>
            <a:r>
              <a:rPr lang="ru-RU" sz="2400" dirty="0" smtClean="0"/>
              <a:t>Рейтинг </a:t>
            </a:r>
            <a:r>
              <a:rPr lang="de-DE" sz="2400" b="1" dirty="0" smtClean="0"/>
              <a:t>QS </a:t>
            </a:r>
            <a:r>
              <a:rPr lang="de-DE" sz="2400" b="1" dirty="0"/>
              <a:t>World University </a:t>
            </a:r>
            <a:r>
              <a:rPr lang="de-DE" sz="2400" b="1" dirty="0" smtClean="0"/>
              <a:t>Rankings</a:t>
            </a:r>
            <a:r>
              <a:rPr lang="ru-RU" sz="2400" dirty="0" smtClean="0"/>
              <a:t>.</a:t>
            </a:r>
            <a:endParaRPr lang="ru-RU" sz="2400" dirty="0" smtClean="0"/>
          </a:p>
          <a:p>
            <a:pPr marL="0" indent="0" algn="just">
              <a:buNone/>
            </a:pPr>
            <a:r>
              <a:rPr lang="ru-RU" sz="2400" dirty="0" smtClean="0"/>
              <a:t>2</a:t>
            </a:r>
            <a:r>
              <a:rPr lang="ru-RU" sz="2400" dirty="0"/>
              <a:t>. </a:t>
            </a:r>
            <a:r>
              <a:rPr lang="ru-RU" sz="2400" b="1" dirty="0"/>
              <a:t>Шанхайский рейтинг (</a:t>
            </a:r>
            <a:r>
              <a:rPr lang="de-DE" sz="2400" b="1" dirty="0"/>
              <a:t>ARWU</a:t>
            </a:r>
            <a:r>
              <a:rPr lang="de-DE" sz="2400" b="1" dirty="0" smtClean="0"/>
              <a:t>)</a:t>
            </a:r>
            <a:r>
              <a:rPr lang="ru-RU" sz="2400" dirty="0" smtClean="0"/>
              <a:t> - </a:t>
            </a:r>
            <a:r>
              <a:rPr lang="ru-RU" sz="2400" dirty="0" smtClean="0"/>
              <a:t>Академический </a:t>
            </a:r>
            <a:r>
              <a:rPr lang="ru-RU" sz="2400" dirty="0"/>
              <a:t>рейтинг </a:t>
            </a:r>
            <a:r>
              <a:rPr lang="ru-RU" sz="2400" dirty="0" smtClean="0"/>
              <a:t>университетов мира.</a:t>
            </a:r>
            <a:endParaRPr lang="ru-RU" sz="2400" dirty="0" smtClean="0"/>
          </a:p>
          <a:p>
            <a:pPr marL="0" indent="0" algn="just">
              <a:buNone/>
            </a:pPr>
            <a:r>
              <a:rPr lang="ru-RU" sz="2400" dirty="0" smtClean="0"/>
              <a:t>3</a:t>
            </a:r>
            <a:r>
              <a:rPr lang="ru-RU" sz="2400" dirty="0"/>
              <a:t>. Рейтинг </a:t>
            </a:r>
            <a:r>
              <a:rPr lang="ru-RU" sz="2400" b="1" dirty="0"/>
              <a:t>Таймс</a:t>
            </a:r>
            <a:r>
              <a:rPr lang="ru-RU" sz="2400" dirty="0"/>
              <a:t> </a:t>
            </a:r>
            <a:r>
              <a:rPr lang="ru-RU" sz="2400" dirty="0" smtClean="0"/>
              <a:t>(</a:t>
            </a:r>
            <a:r>
              <a:rPr lang="de-DE" sz="2400" b="1" dirty="0" smtClean="0"/>
              <a:t>THE</a:t>
            </a:r>
            <a:r>
              <a:rPr lang="de-DE" sz="2400" dirty="0" smtClean="0"/>
              <a:t>)</a:t>
            </a:r>
            <a:r>
              <a:rPr lang="ru-RU" sz="2400" dirty="0" smtClean="0"/>
              <a:t>.</a:t>
            </a:r>
          </a:p>
          <a:p>
            <a:pPr marL="0" indent="0" algn="just">
              <a:buNone/>
            </a:pPr>
            <a:r>
              <a:rPr lang="ru-RU" sz="2400" dirty="0" smtClean="0"/>
              <a:t>4. Рейтинг </a:t>
            </a:r>
            <a:r>
              <a:rPr lang="de-DE" sz="2400" b="1" dirty="0" err="1" smtClean="0"/>
              <a:t>Webometrics</a:t>
            </a:r>
            <a:r>
              <a:rPr lang="ru-RU" sz="2400" dirty="0" smtClean="0"/>
              <a:t>.</a:t>
            </a:r>
          </a:p>
          <a:p>
            <a:pPr marL="0" indent="0">
              <a:buNone/>
            </a:pPr>
            <a:r>
              <a:rPr lang="ru-RU" sz="2400" dirty="0" smtClean="0"/>
              <a:t>5. </a:t>
            </a:r>
            <a:r>
              <a:rPr lang="ru-RU" sz="2400" dirty="0"/>
              <a:t>Р</a:t>
            </a:r>
            <a:r>
              <a:rPr lang="ru-RU" sz="2400" dirty="0" smtClean="0"/>
              <a:t>ейтинг </a:t>
            </a:r>
            <a:r>
              <a:rPr lang="de-DE" sz="2400" b="1" dirty="0" err="1"/>
              <a:t>Perfomance</a:t>
            </a:r>
            <a:r>
              <a:rPr lang="de-DE" sz="2400" b="1" dirty="0"/>
              <a:t>  Ranking  </a:t>
            </a:r>
            <a:r>
              <a:rPr lang="de-DE" sz="2400" b="1" dirty="0" err="1"/>
              <a:t>of</a:t>
            </a:r>
            <a:r>
              <a:rPr lang="de-DE" sz="2400" b="1" dirty="0"/>
              <a:t>  Scientific Papers  </a:t>
            </a:r>
            <a:r>
              <a:rPr lang="de-DE" sz="2400" b="1" dirty="0" err="1"/>
              <a:t>for</a:t>
            </a:r>
            <a:r>
              <a:rPr lang="de-DE" sz="2400" b="1" dirty="0"/>
              <a:t>  World  </a:t>
            </a:r>
            <a:r>
              <a:rPr lang="de-DE" sz="2400" b="1" dirty="0" err="1" smtClean="0"/>
              <a:t>Universities</a:t>
            </a:r>
            <a:r>
              <a:rPr lang="ru-RU" sz="2400" b="1" dirty="0" smtClean="0"/>
              <a:t> </a:t>
            </a:r>
            <a:r>
              <a:rPr lang="de-DE" sz="2400" dirty="0" smtClean="0"/>
              <a:t>(«</a:t>
            </a:r>
            <a:r>
              <a:rPr lang="ru-RU" sz="2400" dirty="0"/>
              <a:t>Тайваньский рейтинг</a:t>
            </a:r>
            <a:r>
              <a:rPr lang="ru-RU" sz="2400" dirty="0" smtClean="0"/>
              <a:t>») и др.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265452969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058743D4-C7B5-4D69-82F6-E419060635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1520" y="267494"/>
            <a:ext cx="8712968" cy="396019"/>
          </a:xfrm>
        </p:spPr>
        <p:txBody>
          <a:bodyPr/>
          <a:lstStyle/>
          <a:p>
            <a:r>
              <a:rPr lang="ru-RU" sz="2400" b="1" dirty="0" smtClean="0">
                <a:latin typeface="Century Gothic" panose="020B0502020202020204" pitchFamily="34" charset="0"/>
                <a:ea typeface="Segoe UI Historic" panose="020B0502040204020203" pitchFamily="34" charset="0"/>
                <a:cs typeface="Segoe UI Historic" panose="020B0502040204020203" pitchFamily="34" charset="0"/>
              </a:rPr>
              <a:t>Целевая аудитория международных рейтингов</a:t>
            </a:r>
            <a:endParaRPr lang="ru-RU" sz="2400" b="1" dirty="0">
              <a:latin typeface="Century Gothic" panose="020B0502020202020204" pitchFamily="34" charset="0"/>
              <a:ea typeface="Segoe UI Historic" panose="020B0502040204020203" pitchFamily="34" charset="0"/>
              <a:cs typeface="Segoe UI Historic" panose="020B0502040204020203" pitchFamily="34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FBDA8F1F-888D-4B5D-AB07-F17D1B582C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1539" y="1131590"/>
            <a:ext cx="8280920" cy="1590192"/>
          </a:xfrm>
        </p:spPr>
        <p:txBody>
          <a:bodyPr/>
          <a:lstStyle/>
          <a:p>
            <a:pPr marL="0" indent="0" algn="just">
              <a:buNone/>
            </a:pPr>
            <a:r>
              <a:rPr lang="ru-RU" sz="2400" dirty="0" smtClean="0"/>
              <a:t>- Абитуриенты </a:t>
            </a:r>
            <a:r>
              <a:rPr lang="ru-RU" sz="2400" dirty="0"/>
              <a:t>и их </a:t>
            </a:r>
            <a:r>
              <a:rPr lang="ru-RU" sz="2400" dirty="0" smtClean="0"/>
              <a:t>родители</a:t>
            </a:r>
            <a:endParaRPr lang="ru-RU" sz="2400" dirty="0"/>
          </a:p>
          <a:p>
            <a:pPr marL="0" indent="0" algn="just">
              <a:buNone/>
            </a:pPr>
            <a:r>
              <a:rPr lang="ru-RU" sz="2400" dirty="0" smtClean="0"/>
              <a:t>- Молодые исследователи</a:t>
            </a:r>
            <a:endParaRPr lang="ru-RU" sz="2400" dirty="0"/>
          </a:p>
          <a:p>
            <a:pPr marL="0" indent="0" algn="just">
              <a:buNone/>
            </a:pPr>
            <a:r>
              <a:rPr lang="ru-RU" sz="2400" dirty="0" smtClean="0"/>
              <a:t>- Научно-педагогические работники</a:t>
            </a:r>
            <a:endParaRPr lang="ru-RU" sz="2400" dirty="0"/>
          </a:p>
          <a:p>
            <a:pPr marL="0" indent="0" algn="just">
              <a:buNone/>
            </a:pPr>
            <a:r>
              <a:rPr lang="ru-RU" sz="2400" dirty="0" smtClean="0"/>
              <a:t>- Руководство вузов</a:t>
            </a:r>
          </a:p>
          <a:p>
            <a:pPr marL="0" indent="0" algn="just">
              <a:buNone/>
            </a:pPr>
            <a:r>
              <a:rPr lang="ru-RU" sz="2400" dirty="0" smtClean="0"/>
              <a:t>- Работодатели </a:t>
            </a:r>
            <a:r>
              <a:rPr lang="ru-RU" sz="2400" dirty="0"/>
              <a:t>и </a:t>
            </a:r>
            <a:r>
              <a:rPr lang="ru-RU" sz="2400" dirty="0" smtClean="0"/>
              <a:t>бизнес-сообщество</a:t>
            </a:r>
          </a:p>
          <a:p>
            <a:pPr marL="0" indent="0" algn="just">
              <a:buNone/>
            </a:pPr>
            <a:r>
              <a:rPr lang="ru-RU" sz="2400" dirty="0" smtClean="0"/>
              <a:t>- Представители </a:t>
            </a:r>
            <a:r>
              <a:rPr lang="ru-RU" sz="2400" dirty="0"/>
              <a:t>органов управления </a:t>
            </a:r>
            <a:r>
              <a:rPr lang="ru-RU" sz="2400" dirty="0" smtClean="0"/>
              <a:t>образованием</a:t>
            </a:r>
          </a:p>
          <a:p>
            <a:pPr marL="0" indent="0" algn="just">
              <a:buNone/>
            </a:pPr>
            <a:r>
              <a:rPr lang="ru-RU" sz="2400" dirty="0" smtClean="0"/>
              <a:t>- СМИ</a:t>
            </a:r>
          </a:p>
          <a:p>
            <a:pPr algn="just">
              <a:buFontTx/>
              <a:buChar char="-"/>
            </a:pPr>
            <a:endParaRPr lang="ru-RU" sz="1400" dirty="0"/>
          </a:p>
          <a:p>
            <a:pPr marL="0" indent="0" algn="just">
              <a:buNone/>
            </a:pPr>
            <a:endParaRPr lang="ru-RU" sz="1500" dirty="0">
              <a:latin typeface="Century Gothic" panose="020B0502020202020204" pitchFamily="34" charset="0"/>
            </a:endParaRPr>
          </a:p>
          <a:p>
            <a:pPr marL="0" indent="0">
              <a:buNone/>
            </a:pPr>
            <a:endParaRPr lang="ru-RU" sz="1600" dirty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3678629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058743D4-C7B5-4D69-82F6-E419060635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9552" y="51470"/>
            <a:ext cx="8229600" cy="857250"/>
          </a:xfrm>
        </p:spPr>
        <p:txBody>
          <a:bodyPr/>
          <a:lstStyle/>
          <a:p>
            <a:r>
              <a:rPr lang="ru-RU" sz="2400" b="1" dirty="0" smtClean="0">
                <a:latin typeface="Century Gothic" panose="020B0502020202020204" pitchFamily="34" charset="0"/>
                <a:ea typeface="Segoe UI Historic" panose="020B0502040204020203" pitchFamily="34" charset="0"/>
                <a:cs typeface="Segoe UI Historic" panose="020B0502040204020203" pitchFamily="34" charset="0"/>
              </a:rPr>
              <a:t>Траектория развития УМС и международной деятельности в </a:t>
            </a:r>
            <a:r>
              <a:rPr lang="ru-RU" sz="2400" b="1" dirty="0" err="1" smtClean="0">
                <a:latin typeface="Century Gothic" panose="020B0502020202020204" pitchFamily="34" charset="0"/>
                <a:ea typeface="Segoe UI Historic" panose="020B0502040204020203" pitchFamily="34" charset="0"/>
                <a:cs typeface="Segoe UI Historic" panose="020B0502040204020203" pitchFamily="34" charset="0"/>
              </a:rPr>
              <a:t>ЧелГУ</a:t>
            </a:r>
            <a:endParaRPr lang="ru-RU" sz="2400" b="1" dirty="0">
              <a:latin typeface="Century Gothic" panose="020B0502020202020204" pitchFamily="34" charset="0"/>
              <a:ea typeface="Segoe UI Historic" panose="020B0502040204020203" pitchFamily="34" charset="0"/>
              <a:cs typeface="Segoe UI Historic" panose="020B0502040204020203" pitchFamily="34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FBDA8F1F-888D-4B5D-AB07-F17D1B582C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1520" y="1347613"/>
            <a:ext cx="2592288" cy="2448272"/>
          </a:xfrm>
        </p:spPr>
        <p:txBody>
          <a:bodyPr/>
          <a:lstStyle/>
          <a:p>
            <a:pPr marL="0" indent="0" algn="ctr">
              <a:buNone/>
            </a:pPr>
            <a:r>
              <a:rPr lang="ru-RU" sz="1400" b="1" dirty="0" smtClean="0">
                <a:latin typeface="Century Gothic" panose="020B0502020202020204" pitchFamily="34" charset="0"/>
              </a:rPr>
              <a:t>Современное состояние</a:t>
            </a:r>
            <a:endParaRPr lang="ru-RU" sz="1400" b="1" dirty="0" smtClean="0">
              <a:latin typeface="Century Gothic" panose="020B0502020202020204" pitchFamily="34" charset="0"/>
            </a:endParaRPr>
          </a:p>
          <a:p>
            <a:pPr marL="0" indent="0" algn="ctr">
              <a:buNone/>
            </a:pPr>
            <a:endParaRPr lang="ru-RU" sz="1400" b="1" dirty="0" smtClean="0">
              <a:latin typeface="Century Gothic" panose="020B0502020202020204" pitchFamily="34" charset="0"/>
            </a:endParaRPr>
          </a:p>
          <a:p>
            <a:pPr algn="just"/>
            <a:r>
              <a:rPr lang="ru-RU" sz="1400" dirty="0" smtClean="0"/>
              <a:t>Свои задачи в каждом структурном подразделении вуза</a:t>
            </a:r>
          </a:p>
          <a:p>
            <a:pPr algn="just"/>
            <a:r>
              <a:rPr lang="ru-RU" sz="1400" dirty="0" smtClean="0"/>
              <a:t>УМС </a:t>
            </a:r>
            <a:r>
              <a:rPr lang="ru-RU" sz="1400" dirty="0" smtClean="0"/>
              <a:t>– сервисный пункт, обеспечивающий организованное </a:t>
            </a:r>
            <a:r>
              <a:rPr lang="ru-RU" sz="1400" dirty="0" smtClean="0"/>
              <a:t>содействие при решении отдельных задач</a:t>
            </a:r>
            <a:endParaRPr lang="ru-RU" sz="1400" dirty="0"/>
          </a:p>
          <a:p>
            <a:endParaRPr lang="en-US" sz="1600" dirty="0"/>
          </a:p>
          <a:p>
            <a:endParaRPr lang="en-US" sz="1600" dirty="0"/>
          </a:p>
          <a:p>
            <a:endParaRPr lang="ru-RU" sz="1600" dirty="0"/>
          </a:p>
          <a:p>
            <a:endParaRPr lang="ru-RU" dirty="0"/>
          </a:p>
          <a:p>
            <a:endParaRPr lang="ru-RU" dirty="0"/>
          </a:p>
        </p:txBody>
      </p:sp>
      <p:sp>
        <p:nvSpPr>
          <p:cNvPr id="5" name="Объект 2">
            <a:extLst>
              <a:ext uri="{FF2B5EF4-FFF2-40B4-BE49-F238E27FC236}">
                <a16:creationId xmlns="" xmlns:a16="http://schemas.microsoft.com/office/drawing/2014/main" id="{FBDA8F1F-888D-4B5D-AB07-F17D1B582CC4}"/>
              </a:ext>
            </a:extLst>
          </p:cNvPr>
          <p:cNvSpPr txBox="1">
            <a:spLocks/>
          </p:cNvSpPr>
          <p:nvPr/>
        </p:nvSpPr>
        <p:spPr bwMode="auto">
          <a:xfrm>
            <a:off x="3131840" y="1353231"/>
            <a:ext cx="2808312" cy="24482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ru-RU" sz="1400" b="1" dirty="0" smtClean="0">
                <a:latin typeface="Century Gothic" panose="020B0502020202020204" pitchFamily="34" charset="0"/>
              </a:rPr>
              <a:t>Промежуточное состояние</a:t>
            </a:r>
          </a:p>
          <a:p>
            <a:pPr marL="0" indent="0" algn="ctr">
              <a:buFont typeface="Arial" panose="020B0604020202020204" pitchFamily="34" charset="0"/>
              <a:buNone/>
            </a:pPr>
            <a:endParaRPr lang="ru-RU" sz="1400" b="1" dirty="0" smtClean="0">
              <a:latin typeface="Century Gothic" panose="020B0502020202020204" pitchFamily="34" charset="0"/>
            </a:endParaRPr>
          </a:p>
          <a:p>
            <a:pPr algn="just"/>
            <a:r>
              <a:rPr lang="ru-RU" sz="1400" dirty="0" smtClean="0"/>
              <a:t>Ответственные </a:t>
            </a:r>
            <a:r>
              <a:rPr lang="ru-RU" sz="1400" dirty="0" smtClean="0"/>
              <a:t>по международной деятельности в каждом подразделении вуза (включая все факультеты, филиалы, УВР и др.) </a:t>
            </a:r>
            <a:endParaRPr lang="ru-RU" dirty="0"/>
          </a:p>
        </p:txBody>
      </p:sp>
      <p:sp>
        <p:nvSpPr>
          <p:cNvPr id="6" name="Объект 2">
            <a:extLst>
              <a:ext uri="{FF2B5EF4-FFF2-40B4-BE49-F238E27FC236}">
                <a16:creationId xmlns="" xmlns:a16="http://schemas.microsoft.com/office/drawing/2014/main" id="{FBDA8F1F-888D-4B5D-AB07-F17D1B582CC4}"/>
              </a:ext>
            </a:extLst>
          </p:cNvPr>
          <p:cNvSpPr txBox="1">
            <a:spLocks/>
          </p:cNvSpPr>
          <p:nvPr/>
        </p:nvSpPr>
        <p:spPr bwMode="auto">
          <a:xfrm>
            <a:off x="6012160" y="1371650"/>
            <a:ext cx="3024336" cy="24482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ru-RU" sz="1400" b="1" dirty="0" smtClean="0">
                <a:latin typeface="Century Gothic" panose="020B0502020202020204" pitchFamily="34" charset="0"/>
              </a:rPr>
              <a:t>Переход к новой модели</a:t>
            </a:r>
            <a:endParaRPr lang="ru-RU" sz="1400" b="1" dirty="0" smtClean="0">
              <a:latin typeface="Century Gothic" panose="020B0502020202020204" pitchFamily="34" charset="0"/>
            </a:endParaRPr>
          </a:p>
          <a:p>
            <a:pPr marL="0" indent="0" algn="ctr">
              <a:buFont typeface="Arial" panose="020B0604020202020204" pitchFamily="34" charset="0"/>
              <a:buNone/>
            </a:pPr>
            <a:endParaRPr lang="ru-RU" sz="1400" b="1" dirty="0" smtClean="0">
              <a:latin typeface="Century Gothic" panose="020B0502020202020204" pitchFamily="34" charset="0"/>
            </a:endParaRPr>
          </a:p>
          <a:p>
            <a:pPr>
              <a:buFontTx/>
              <a:buChar char="-"/>
            </a:pPr>
            <a:r>
              <a:rPr lang="ru-RU" sz="1400" dirty="0" smtClean="0"/>
              <a:t>УМС – координационный центр международного развития, участвующий в разработке общей стратегии интернационализации</a:t>
            </a:r>
          </a:p>
          <a:p>
            <a:pPr>
              <a:buFontTx/>
              <a:buChar char="-"/>
            </a:pPr>
            <a:r>
              <a:rPr lang="ru-RU" sz="1400" dirty="0" smtClean="0"/>
              <a:t>Развитие институциональной </a:t>
            </a:r>
            <a:r>
              <a:rPr lang="ru-RU" sz="1400" dirty="0" err="1" smtClean="0"/>
              <a:t>интернацинализации</a:t>
            </a:r>
            <a:r>
              <a:rPr lang="ru-RU" sz="1400" dirty="0" smtClean="0"/>
              <a:t>, когда структурные подразделения наряду с УМС реализуют общую стратегию</a:t>
            </a:r>
            <a:endParaRPr lang="ru-RU" sz="1600" dirty="0" smtClean="0"/>
          </a:p>
          <a:p>
            <a:endParaRPr lang="en-US" sz="1600" dirty="0" smtClean="0"/>
          </a:p>
          <a:p>
            <a:endParaRPr lang="en-US" sz="1600" dirty="0" smtClean="0"/>
          </a:p>
          <a:p>
            <a:endParaRPr lang="ru-RU" sz="1600" dirty="0" smtClean="0"/>
          </a:p>
          <a:p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3508543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400" b="1" dirty="0" smtClean="0">
                <a:latin typeface="Century Gothic" panose="020B0502020202020204" pitchFamily="34" charset="0"/>
                <a:ea typeface="Segoe UI Historic" panose="020B0502040204020203" pitchFamily="34" charset="0"/>
                <a:cs typeface="Segoe UI Historic" panose="020B0502040204020203" pitchFamily="34" charset="0"/>
              </a:rPr>
              <a:t>Перспективные направления международной </a:t>
            </a:r>
            <a:r>
              <a:rPr lang="ru-RU" sz="2400" b="1" dirty="0">
                <a:latin typeface="Century Gothic" panose="020B0502020202020204" pitchFamily="34" charset="0"/>
                <a:ea typeface="Segoe UI Historic" panose="020B0502040204020203" pitchFamily="34" charset="0"/>
                <a:cs typeface="Segoe UI Historic" panose="020B0502040204020203" pitchFamily="34" charset="0"/>
              </a:rPr>
              <a:t>деятельности в </a:t>
            </a:r>
            <a:r>
              <a:rPr lang="ru-RU" sz="2400" b="1" dirty="0" err="1" smtClean="0">
                <a:latin typeface="Century Gothic" panose="020B0502020202020204" pitchFamily="34" charset="0"/>
                <a:ea typeface="Segoe UI Historic" panose="020B0502040204020203" pitchFamily="34" charset="0"/>
                <a:cs typeface="Segoe UI Historic" panose="020B0502040204020203" pitchFamily="34" charset="0"/>
              </a:rPr>
              <a:t>ЧелГУ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203598"/>
            <a:ext cx="8229600" cy="3394075"/>
          </a:xfrm>
        </p:spPr>
        <p:txBody>
          <a:bodyPr/>
          <a:lstStyle/>
          <a:p>
            <a:pPr>
              <a:buFontTx/>
              <a:buChar char="-"/>
            </a:pPr>
            <a:r>
              <a:rPr lang="ru-RU" sz="2000" dirty="0" smtClean="0"/>
              <a:t>Определение </a:t>
            </a:r>
            <a:r>
              <a:rPr lang="ru-RU" sz="2000" dirty="0"/>
              <a:t>перечня и продвижение  наиболее конкурентных образовательных  </a:t>
            </a:r>
            <a:r>
              <a:rPr lang="ru-RU" sz="2000" dirty="0" smtClean="0"/>
              <a:t>программ на международный рынок</a:t>
            </a:r>
          </a:p>
          <a:p>
            <a:pPr>
              <a:buFontTx/>
              <a:buChar char="-"/>
            </a:pPr>
            <a:r>
              <a:rPr lang="ru-RU" sz="2000" dirty="0" smtClean="0"/>
              <a:t> Расширение пакета образовательных услуг </a:t>
            </a:r>
            <a:r>
              <a:rPr lang="ru-RU" sz="1600" dirty="0" smtClean="0"/>
              <a:t>(</a:t>
            </a:r>
            <a:r>
              <a:rPr lang="ru-RU" sz="1600" i="1" dirty="0" smtClean="0"/>
              <a:t>развитие совместных образовательных программ с зарубежными вузами-партнерами (двойные дипломы); разработка </a:t>
            </a:r>
            <a:r>
              <a:rPr lang="ru-RU" sz="1600" i="1" dirty="0"/>
              <a:t>и </a:t>
            </a:r>
            <a:r>
              <a:rPr lang="ru-RU" sz="1600" i="1" dirty="0" smtClean="0"/>
              <a:t>продвижение модулей </a:t>
            </a:r>
            <a:r>
              <a:rPr lang="ru-RU" sz="1600" i="1" dirty="0"/>
              <a:t>на англ. </a:t>
            </a:r>
            <a:r>
              <a:rPr lang="ru-RU" sz="1600" i="1" dirty="0" smtClean="0"/>
              <a:t>языке; развитие программ с использованием </a:t>
            </a:r>
            <a:r>
              <a:rPr lang="ru-RU" sz="1600" i="1" dirty="0"/>
              <a:t>форм </a:t>
            </a:r>
            <a:r>
              <a:rPr lang="ru-RU" sz="1600" i="1" dirty="0" err="1"/>
              <a:t>дист</a:t>
            </a:r>
            <a:r>
              <a:rPr lang="ru-RU" sz="1600" i="1" dirty="0"/>
              <a:t>. о</a:t>
            </a:r>
            <a:r>
              <a:rPr lang="ru-RU" sz="1600" i="1" dirty="0" smtClean="0"/>
              <a:t>бучения;  </a:t>
            </a:r>
            <a:r>
              <a:rPr lang="ru-RU" sz="1600" i="1" dirty="0"/>
              <a:t>п</a:t>
            </a:r>
            <a:r>
              <a:rPr lang="ru-RU" sz="1600" i="1" dirty="0" smtClean="0"/>
              <a:t>овышение </a:t>
            </a:r>
            <a:r>
              <a:rPr lang="ru-RU" sz="1600" i="1" dirty="0"/>
              <a:t>уровня языковой компетентности </a:t>
            </a:r>
            <a:r>
              <a:rPr lang="ru-RU" sz="1600" i="1" dirty="0" smtClean="0"/>
              <a:t>ППС</a:t>
            </a:r>
            <a:r>
              <a:rPr lang="ru-RU" sz="1600" dirty="0" smtClean="0"/>
              <a:t>)</a:t>
            </a:r>
          </a:p>
          <a:p>
            <a:pPr>
              <a:buFontTx/>
              <a:buChar char="-"/>
            </a:pPr>
            <a:r>
              <a:rPr lang="ru-RU" sz="1800" dirty="0"/>
              <a:t>Развитие академической мобильности ППС, аспирантов и студентов </a:t>
            </a:r>
            <a:r>
              <a:rPr lang="ru-RU" sz="1800" dirty="0" err="1" smtClean="0"/>
              <a:t>ЧелГУ</a:t>
            </a:r>
            <a:r>
              <a:rPr lang="ru-RU" sz="1800" dirty="0" smtClean="0"/>
              <a:t> </a:t>
            </a:r>
            <a:r>
              <a:rPr lang="ru-RU" sz="1600" dirty="0" smtClean="0"/>
              <a:t>(</a:t>
            </a:r>
            <a:r>
              <a:rPr lang="ru-RU" sz="1600" i="1" dirty="0" smtClean="0"/>
              <a:t>поиск </a:t>
            </a:r>
            <a:r>
              <a:rPr lang="ru-RU" sz="1600" i="1" dirty="0"/>
              <a:t>новых возможностей участия в международных программах</a:t>
            </a:r>
            <a:r>
              <a:rPr lang="en-US" sz="1600" i="1" dirty="0"/>
              <a:t> </a:t>
            </a:r>
            <a:r>
              <a:rPr lang="ru-RU" sz="1600" i="1" dirty="0"/>
              <a:t>типа </a:t>
            </a:r>
            <a:r>
              <a:rPr lang="en-US" sz="1600" i="1" dirty="0"/>
              <a:t>Erasmus</a:t>
            </a:r>
            <a:r>
              <a:rPr lang="ru-RU" sz="1600" i="1" dirty="0"/>
              <a:t>+, </a:t>
            </a:r>
            <a:r>
              <a:rPr lang="en-US" sz="1600" i="1" dirty="0"/>
              <a:t>Jean Monnet</a:t>
            </a:r>
            <a:r>
              <a:rPr lang="ru-RU" sz="1200" i="1" dirty="0"/>
              <a:t>, </a:t>
            </a:r>
            <a:r>
              <a:rPr lang="ru-RU" sz="1600" i="1" dirty="0"/>
              <a:t>международных </a:t>
            </a:r>
            <a:r>
              <a:rPr lang="ru-RU" sz="1600" i="1" dirty="0" smtClean="0"/>
              <a:t>грантов)</a:t>
            </a:r>
            <a:endParaRPr lang="ru-RU" sz="1600" dirty="0"/>
          </a:p>
          <a:p>
            <a:pPr lvl="1"/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148806493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E:\000_2016\002_ФАКУЛЬТЕТЫ\_ОБЩИЙ\ПРЕЗЕНТАЦИЯ\029_ИТОГИ_ТАСКАЕВ_СВ\ИСХОД\ПРЕЗЕНТАЦИЯ_ИТОГИ_ГОДА_ТАСКАЕВ_СВ_1.jpg">
            <a:extLst>
              <a:ext uri="{FF2B5EF4-FFF2-40B4-BE49-F238E27FC236}">
                <a16:creationId xmlns="" xmlns:a16="http://schemas.microsoft.com/office/drawing/2014/main" id="{BA21CFB4-5993-474E-8DA1-2CE9D8EFE42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0825" cy="5143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99" name="Заголовок 1">
            <a:extLst>
              <a:ext uri="{FF2B5EF4-FFF2-40B4-BE49-F238E27FC236}">
                <a16:creationId xmlns="" xmlns:a16="http://schemas.microsoft.com/office/drawing/2014/main" id="{9E94784D-6884-4463-AEDF-98CD3FFF295E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3275856" y="2120553"/>
            <a:ext cx="5832648" cy="902394"/>
          </a:xfrm>
        </p:spPr>
        <p:txBody>
          <a:bodyPr/>
          <a:lstStyle/>
          <a:p>
            <a:pPr algn="l"/>
            <a:r>
              <a:rPr lang="ru-RU" altLang="ru-RU" sz="3200" b="1" dirty="0" smtClean="0">
                <a:solidFill>
                  <a:schemeClr val="bg1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О международной деятельности в </a:t>
            </a:r>
            <a:r>
              <a:rPr lang="ru-RU" altLang="ru-RU" sz="3200" b="1" dirty="0" err="1" smtClean="0">
                <a:solidFill>
                  <a:schemeClr val="bg1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ЧелГУ</a:t>
            </a:r>
            <a:r>
              <a:rPr lang="ru-RU" altLang="ru-RU" sz="3200" b="1" dirty="0" smtClean="0">
                <a:solidFill>
                  <a:schemeClr val="bg1"/>
                </a:solidFill>
                <a:latin typeface="Century Gothic" panose="020B0502020202020204" pitchFamily="34" charset="0"/>
                <a:cs typeface="Arial" panose="020B0604020202020204" pitchFamily="34" charset="0"/>
              </a:rPr>
              <a:t> и вхождении в международные рейтинги ВУЗов</a:t>
            </a:r>
            <a:endParaRPr lang="ru-RU" altLang="ru-RU" sz="3200" b="1" dirty="0">
              <a:solidFill>
                <a:schemeClr val="bg1"/>
              </a:solidFill>
              <a:latin typeface="Century Gothic" panose="020B0502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AE38A348-F8F1-4B4B-B5C0-011D3CD64095}"/>
              </a:ext>
            </a:extLst>
          </p:cNvPr>
          <p:cNvSpPr txBox="1"/>
          <p:nvPr/>
        </p:nvSpPr>
        <p:spPr>
          <a:xfrm>
            <a:off x="72008" y="3612090"/>
            <a:ext cx="291581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b="1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Д.Н. Полякова,</a:t>
            </a:r>
          </a:p>
          <a:p>
            <a:pPr algn="ctr"/>
            <a:r>
              <a:rPr lang="ru-RU" sz="1600" b="1" dirty="0" smtClean="0">
                <a:solidFill>
                  <a:schemeClr val="bg1"/>
                </a:solidFill>
                <a:latin typeface="Century Gothic" panose="020B0502020202020204" pitchFamily="34" charset="0"/>
              </a:rPr>
              <a:t>начальник управления </a:t>
            </a:r>
            <a:r>
              <a:rPr lang="ru-RU" sz="1600" b="1" dirty="0">
                <a:solidFill>
                  <a:schemeClr val="bg1"/>
                </a:solidFill>
                <a:latin typeface="Century Gothic" panose="020B0502020202020204" pitchFamily="34" charset="0"/>
              </a:rPr>
              <a:t>международного сотрудничества</a:t>
            </a:r>
          </a:p>
        </p:txBody>
      </p:sp>
    </p:spTree>
    <p:extLst>
      <p:ext uri="{BB962C8B-B14F-4D97-AF65-F5344CB8AC3E}">
        <p14:creationId xmlns:p14="http://schemas.microsoft.com/office/powerpoint/2010/main" val="26750835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058743D4-C7B5-4D69-82F6-E419060635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99592" y="267494"/>
            <a:ext cx="7559594" cy="396019"/>
          </a:xfrm>
        </p:spPr>
        <p:txBody>
          <a:bodyPr/>
          <a:lstStyle/>
          <a:p>
            <a:r>
              <a:rPr lang="ru-RU" sz="2400" b="1" dirty="0" smtClean="0">
                <a:latin typeface="Century Gothic" panose="020B0502020202020204" pitchFamily="34" charset="0"/>
                <a:ea typeface="Segoe UI Historic" panose="020B0502040204020203" pitchFamily="34" charset="0"/>
                <a:cs typeface="Segoe UI Historic" panose="020B0502040204020203" pitchFamily="34" charset="0"/>
              </a:rPr>
              <a:t>Развитие экспорта образовательных услуг в РФ: приоритетные проекты</a:t>
            </a:r>
            <a:endParaRPr lang="ru-RU" sz="2400" b="1" dirty="0">
              <a:latin typeface="Century Gothic" panose="020B0502020202020204" pitchFamily="34" charset="0"/>
              <a:ea typeface="Segoe UI Historic" panose="020B0502040204020203" pitchFamily="34" charset="0"/>
              <a:cs typeface="Segoe UI Historic" panose="020B0502040204020203" pitchFamily="34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FBDA8F1F-888D-4B5D-AB07-F17D1B582C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1560" y="915566"/>
            <a:ext cx="8136904" cy="3096344"/>
          </a:xfrm>
        </p:spPr>
        <p:txBody>
          <a:bodyPr/>
          <a:lstStyle/>
          <a:p>
            <a:r>
              <a:rPr lang="ru-RU" sz="2400" dirty="0"/>
              <a:t>Национальный проект «Образование</a:t>
            </a:r>
            <a:r>
              <a:rPr lang="ru-RU" sz="2400" dirty="0" smtClean="0"/>
              <a:t>»</a:t>
            </a:r>
          </a:p>
          <a:p>
            <a:r>
              <a:rPr lang="ru-RU" sz="2400" dirty="0" smtClean="0"/>
              <a:t>Федеральный </a:t>
            </a:r>
            <a:r>
              <a:rPr lang="ru-RU" sz="2400" dirty="0"/>
              <a:t>проект «Молодые профессионалы (Повышение конкурентоспособности профессионального образования</a:t>
            </a:r>
            <a:r>
              <a:rPr lang="ru-RU" sz="2400" dirty="0" smtClean="0"/>
              <a:t>)»</a:t>
            </a:r>
          </a:p>
          <a:p>
            <a:r>
              <a:rPr lang="ru-RU" sz="2400" dirty="0" smtClean="0"/>
              <a:t>Федеральный </a:t>
            </a:r>
            <a:r>
              <a:rPr lang="ru-RU" sz="2400" dirty="0"/>
              <a:t>проект «Экспорт образования</a:t>
            </a:r>
            <a:r>
              <a:rPr lang="ru-RU" sz="2400" dirty="0" smtClean="0"/>
              <a:t>»</a:t>
            </a:r>
          </a:p>
          <a:p>
            <a:r>
              <a:rPr lang="ru-RU" sz="2400" dirty="0" smtClean="0"/>
              <a:t>Государственная </a:t>
            </a:r>
            <a:r>
              <a:rPr lang="ru-RU" sz="2400" dirty="0"/>
              <a:t>программа «Научно-технологическое развитие Российской Федерации» и др</a:t>
            </a:r>
            <a:r>
              <a:rPr lang="ru-RU" sz="2400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9480257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058743D4-C7B5-4D69-82F6-E419060635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504" y="267494"/>
            <a:ext cx="8928992" cy="396019"/>
          </a:xfrm>
        </p:spPr>
        <p:txBody>
          <a:bodyPr/>
          <a:lstStyle/>
          <a:p>
            <a:r>
              <a:rPr lang="ru-RU" sz="2400" b="1" dirty="0" smtClean="0">
                <a:latin typeface="Century Gothic" panose="020B0502020202020204" pitchFamily="34" charset="0"/>
                <a:ea typeface="Segoe UI Historic" panose="020B0502040204020203" pitchFamily="34" charset="0"/>
                <a:cs typeface="Segoe UI Historic" panose="020B0502040204020203" pitchFamily="34" charset="0"/>
              </a:rPr>
              <a:t>Международная деятельность в </a:t>
            </a:r>
            <a:r>
              <a:rPr lang="ru-RU" sz="2400" b="1" dirty="0" err="1" smtClean="0">
                <a:latin typeface="Century Gothic" panose="020B0502020202020204" pitchFamily="34" charset="0"/>
                <a:ea typeface="Segoe UI Historic" panose="020B0502040204020203" pitchFamily="34" charset="0"/>
                <a:cs typeface="Segoe UI Historic" panose="020B0502040204020203" pitchFamily="34" charset="0"/>
              </a:rPr>
              <a:t>ЧелГУ</a:t>
            </a:r>
            <a:r>
              <a:rPr lang="ru-RU" sz="2400" b="1" dirty="0" smtClean="0">
                <a:latin typeface="Century Gothic" panose="020B0502020202020204" pitchFamily="34" charset="0"/>
                <a:ea typeface="Segoe UI Historic" panose="020B0502040204020203" pitchFamily="34" charset="0"/>
                <a:cs typeface="Segoe UI Historic" panose="020B0502040204020203" pitchFamily="34" charset="0"/>
              </a:rPr>
              <a:t>: факты и статистические данные</a:t>
            </a:r>
            <a:endParaRPr lang="ru-RU" sz="2400" b="1" dirty="0">
              <a:latin typeface="Century Gothic" panose="020B0502020202020204" pitchFamily="34" charset="0"/>
              <a:ea typeface="Segoe UI Historic" panose="020B0502040204020203" pitchFamily="34" charset="0"/>
              <a:cs typeface="Segoe UI Historic" panose="020B0502040204020203" pitchFamily="34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FBDA8F1F-888D-4B5D-AB07-F17D1B582C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7544" y="1216952"/>
            <a:ext cx="7848872" cy="2774420"/>
          </a:xfrm>
        </p:spPr>
        <p:txBody>
          <a:bodyPr/>
          <a:lstStyle/>
          <a:p>
            <a:r>
              <a:rPr lang="ru-RU" sz="2000" b="1" dirty="0" smtClean="0"/>
              <a:t>4600</a:t>
            </a:r>
            <a:r>
              <a:rPr lang="ru-RU" sz="2000" dirty="0" smtClean="0"/>
              <a:t> ин. обучающихся </a:t>
            </a:r>
            <a:r>
              <a:rPr lang="ru-RU" sz="2000" dirty="0" smtClean="0"/>
              <a:t>(16% от общего контингента</a:t>
            </a:r>
            <a:r>
              <a:rPr lang="ru-RU" sz="2000" dirty="0" smtClean="0"/>
              <a:t>): </a:t>
            </a:r>
            <a:r>
              <a:rPr lang="ru-RU" sz="2000" b="1" dirty="0" smtClean="0"/>
              <a:t>430</a:t>
            </a:r>
            <a:r>
              <a:rPr lang="ru-RU" sz="2000" dirty="0" smtClean="0"/>
              <a:t> </a:t>
            </a:r>
            <a:r>
              <a:rPr lang="ru-RU" sz="2000" dirty="0" smtClean="0"/>
              <a:t>в головном вузе и филиалах в РФ (2,5</a:t>
            </a:r>
            <a:r>
              <a:rPr lang="ru-RU" sz="2000" dirty="0" smtClean="0"/>
              <a:t>%), </a:t>
            </a:r>
            <a:r>
              <a:rPr lang="ru-RU" sz="2000" b="1" dirty="0" smtClean="0"/>
              <a:t>более 4100 </a:t>
            </a:r>
            <a:r>
              <a:rPr lang="ru-RU" sz="2000" dirty="0" smtClean="0"/>
              <a:t>– в </a:t>
            </a:r>
            <a:r>
              <a:rPr lang="ru-RU" sz="2000" dirty="0" err="1" smtClean="0"/>
              <a:t>Костанайском</a:t>
            </a:r>
            <a:r>
              <a:rPr lang="ru-RU" sz="2000" dirty="0" smtClean="0"/>
              <a:t> филиале;</a:t>
            </a:r>
            <a:endParaRPr lang="ru-RU" sz="2000" dirty="0" smtClean="0"/>
          </a:p>
          <a:p>
            <a:r>
              <a:rPr lang="ru-RU" sz="2000" b="1" dirty="0" smtClean="0"/>
              <a:t>116</a:t>
            </a:r>
            <a:r>
              <a:rPr lang="ru-RU" sz="2000" dirty="0" smtClean="0"/>
              <a:t> привлеченных </a:t>
            </a:r>
            <a:r>
              <a:rPr lang="ru-RU" sz="2000" dirty="0" smtClean="0"/>
              <a:t>ин. </a:t>
            </a:r>
            <a:r>
              <a:rPr lang="ru-RU" sz="2000" dirty="0" smtClean="0"/>
              <a:t>научно-педагогических </a:t>
            </a:r>
            <a:r>
              <a:rPr lang="ru-RU" sz="2000" dirty="0" smtClean="0"/>
              <a:t>сотрудника: </a:t>
            </a:r>
            <a:r>
              <a:rPr lang="ru-RU" sz="2000" b="1" dirty="0" smtClean="0"/>
              <a:t>3</a:t>
            </a:r>
            <a:r>
              <a:rPr lang="ru-RU" sz="2000" dirty="0" smtClean="0"/>
              <a:t> </a:t>
            </a:r>
            <a:r>
              <a:rPr lang="ru-RU" sz="2000" dirty="0" smtClean="0"/>
              <a:t>– в головном вузе, </a:t>
            </a:r>
            <a:r>
              <a:rPr lang="ru-RU" sz="2000" b="1" dirty="0" smtClean="0"/>
              <a:t>113</a:t>
            </a:r>
            <a:r>
              <a:rPr lang="ru-RU" sz="2000" dirty="0" smtClean="0"/>
              <a:t> – в </a:t>
            </a:r>
            <a:r>
              <a:rPr lang="ru-RU" sz="2000" dirty="0" err="1" smtClean="0"/>
              <a:t>Костанайском</a:t>
            </a:r>
            <a:r>
              <a:rPr lang="ru-RU" sz="2000" dirty="0" smtClean="0"/>
              <a:t> филиале;</a:t>
            </a:r>
          </a:p>
          <a:p>
            <a:r>
              <a:rPr lang="ru-RU" sz="2000" b="1" dirty="0" smtClean="0"/>
              <a:t>23</a:t>
            </a:r>
            <a:r>
              <a:rPr lang="ru-RU" sz="2000" dirty="0" smtClean="0"/>
              <a:t> программы ВО, </a:t>
            </a:r>
            <a:r>
              <a:rPr lang="ru-RU" sz="2000" dirty="0"/>
              <a:t>имеющих сертификаты о прохождении процедуры международной </a:t>
            </a:r>
            <a:r>
              <a:rPr lang="ru-RU" sz="2000" dirty="0" smtClean="0"/>
              <a:t>аккредитации;</a:t>
            </a:r>
          </a:p>
          <a:p>
            <a:r>
              <a:rPr lang="ru-RU" sz="2000" b="1" dirty="0"/>
              <a:t>80</a:t>
            </a:r>
            <a:r>
              <a:rPr lang="ru-RU" sz="2000" dirty="0"/>
              <a:t> договоров и соглашений о сотрудничестве с иностранными образовательными и иными </a:t>
            </a:r>
            <a:r>
              <a:rPr lang="ru-RU" sz="2000" dirty="0" smtClean="0"/>
              <a:t>организациями (активные – 25</a:t>
            </a:r>
            <a:r>
              <a:rPr lang="ru-RU" sz="2000" dirty="0" smtClean="0"/>
              <a:t>%).</a:t>
            </a:r>
            <a:endParaRPr lang="ru-RU" sz="4000" dirty="0"/>
          </a:p>
        </p:txBody>
      </p:sp>
    </p:spTree>
    <p:extLst>
      <p:ext uri="{BB962C8B-B14F-4D97-AF65-F5344CB8AC3E}">
        <p14:creationId xmlns:p14="http://schemas.microsoft.com/office/powerpoint/2010/main" val="13526297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058743D4-C7B5-4D69-82F6-E419060635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504" y="267494"/>
            <a:ext cx="8928992" cy="396019"/>
          </a:xfrm>
        </p:spPr>
        <p:txBody>
          <a:bodyPr/>
          <a:lstStyle/>
          <a:p>
            <a:r>
              <a:rPr lang="ru-RU" sz="2400" b="1" dirty="0" smtClean="0">
                <a:latin typeface="Century Gothic" panose="020B0502020202020204" pitchFamily="34" charset="0"/>
                <a:ea typeface="Segoe UI Historic" panose="020B0502040204020203" pitchFamily="34" charset="0"/>
                <a:cs typeface="Segoe UI Historic" panose="020B0502040204020203" pitchFamily="34" charset="0"/>
              </a:rPr>
              <a:t>Направления международной </a:t>
            </a:r>
            <a:r>
              <a:rPr lang="ru-RU" sz="2400" b="1" dirty="0" smtClean="0">
                <a:latin typeface="Century Gothic" panose="020B0502020202020204" pitchFamily="34" charset="0"/>
                <a:ea typeface="Segoe UI Historic" panose="020B0502040204020203" pitchFamily="34" charset="0"/>
                <a:cs typeface="Segoe UI Historic" panose="020B0502040204020203" pitchFamily="34" charset="0"/>
              </a:rPr>
              <a:t>деятельности в </a:t>
            </a:r>
            <a:r>
              <a:rPr lang="ru-RU" sz="2400" b="1" dirty="0" err="1" smtClean="0">
                <a:latin typeface="Century Gothic" panose="020B0502020202020204" pitchFamily="34" charset="0"/>
                <a:ea typeface="Segoe UI Historic" panose="020B0502040204020203" pitchFamily="34" charset="0"/>
                <a:cs typeface="Segoe UI Historic" panose="020B0502040204020203" pitchFamily="34" charset="0"/>
              </a:rPr>
              <a:t>ЧелГУ</a:t>
            </a:r>
            <a:endParaRPr lang="ru-RU" sz="2400" b="1" dirty="0">
              <a:latin typeface="Century Gothic" panose="020B0502020202020204" pitchFamily="34" charset="0"/>
              <a:ea typeface="Segoe UI Historic" panose="020B0502040204020203" pitchFamily="34" charset="0"/>
              <a:cs typeface="Segoe UI Historic" panose="020B0502040204020203" pitchFamily="34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FBDA8F1F-888D-4B5D-AB07-F17D1B582C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5536" y="906561"/>
            <a:ext cx="3168352" cy="3330373"/>
          </a:xfrm>
        </p:spPr>
        <p:txBody>
          <a:bodyPr/>
          <a:lstStyle/>
          <a:p>
            <a:endParaRPr lang="ru-RU" sz="1600" dirty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</p:txBody>
      </p:sp>
      <p:sp>
        <p:nvSpPr>
          <p:cNvPr id="6" name="Объект 2">
            <a:extLst>
              <a:ext uri="{FF2B5EF4-FFF2-40B4-BE49-F238E27FC236}">
                <a16:creationId xmlns="" xmlns:a16="http://schemas.microsoft.com/office/drawing/2014/main" id="{FBDA8F1F-888D-4B5D-AB07-F17D1B582CC4}"/>
              </a:ext>
            </a:extLst>
          </p:cNvPr>
          <p:cNvSpPr txBox="1">
            <a:spLocks/>
          </p:cNvSpPr>
          <p:nvPr/>
        </p:nvSpPr>
        <p:spPr bwMode="auto">
          <a:xfrm>
            <a:off x="251520" y="843558"/>
            <a:ext cx="8568952" cy="354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2400" dirty="0"/>
              <a:t>участие в программах академической </a:t>
            </a:r>
            <a:r>
              <a:rPr lang="ru-RU" sz="2400" dirty="0" smtClean="0"/>
              <a:t>мобильности;</a:t>
            </a:r>
          </a:p>
          <a:p>
            <a:r>
              <a:rPr lang="ru-RU" sz="2400" dirty="0" smtClean="0"/>
              <a:t>участие </a:t>
            </a:r>
            <a:r>
              <a:rPr lang="ru-RU" sz="2400" dirty="0"/>
              <a:t>в мероприятиях международного уровня </a:t>
            </a:r>
            <a:r>
              <a:rPr lang="ru-RU" sz="2400" dirty="0" smtClean="0"/>
              <a:t>(конференции, форумы, семинары и др.);</a:t>
            </a:r>
          </a:p>
          <a:p>
            <a:r>
              <a:rPr lang="ru-RU" sz="2400" dirty="0" smtClean="0"/>
              <a:t>привлечение иностранных сотрудников;</a:t>
            </a:r>
            <a:endParaRPr lang="ru-RU" sz="2400" dirty="0"/>
          </a:p>
          <a:p>
            <a:r>
              <a:rPr lang="ru-RU" sz="2400" dirty="0" smtClean="0"/>
              <a:t>реализация </a:t>
            </a:r>
            <a:r>
              <a:rPr lang="ru-RU" sz="2400" dirty="0"/>
              <a:t>учебных предметов, курсов, дисциплин (модулей) по образовательным программам высшего образования и дополнительным профессиональным программам на иностранном </a:t>
            </a:r>
            <a:r>
              <a:rPr lang="ru-RU" sz="2400" dirty="0" smtClean="0"/>
              <a:t>языке</a:t>
            </a:r>
            <a:r>
              <a:rPr lang="ru-RU" sz="2400" dirty="0"/>
              <a:t>;</a:t>
            </a:r>
            <a:endParaRPr lang="ru-RU" sz="2400" dirty="0" smtClean="0"/>
          </a:p>
        </p:txBody>
      </p:sp>
    </p:spTree>
    <p:extLst>
      <p:ext uri="{BB962C8B-B14F-4D97-AF65-F5344CB8AC3E}">
        <p14:creationId xmlns:p14="http://schemas.microsoft.com/office/powerpoint/2010/main" val="39251802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058743D4-C7B5-4D69-82F6-E419060635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504" y="267494"/>
            <a:ext cx="8928992" cy="396019"/>
          </a:xfrm>
        </p:spPr>
        <p:txBody>
          <a:bodyPr/>
          <a:lstStyle/>
          <a:p>
            <a:r>
              <a:rPr lang="ru-RU" sz="2400" b="1" dirty="0" smtClean="0">
                <a:latin typeface="Century Gothic" panose="020B0502020202020204" pitchFamily="34" charset="0"/>
                <a:ea typeface="Segoe UI Historic" panose="020B0502040204020203" pitchFamily="34" charset="0"/>
                <a:cs typeface="Segoe UI Historic" panose="020B0502040204020203" pitchFamily="34" charset="0"/>
              </a:rPr>
              <a:t>Направления международной </a:t>
            </a:r>
            <a:r>
              <a:rPr lang="ru-RU" sz="2400" b="1" dirty="0" smtClean="0">
                <a:latin typeface="Century Gothic" panose="020B0502020202020204" pitchFamily="34" charset="0"/>
                <a:ea typeface="Segoe UI Historic" panose="020B0502040204020203" pitchFamily="34" charset="0"/>
                <a:cs typeface="Segoe UI Historic" panose="020B0502040204020203" pitchFamily="34" charset="0"/>
              </a:rPr>
              <a:t>деятельности в </a:t>
            </a:r>
            <a:r>
              <a:rPr lang="ru-RU" sz="2400" b="1" dirty="0" err="1" smtClean="0">
                <a:latin typeface="Century Gothic" panose="020B0502020202020204" pitchFamily="34" charset="0"/>
                <a:ea typeface="Segoe UI Historic" panose="020B0502040204020203" pitchFamily="34" charset="0"/>
                <a:cs typeface="Segoe UI Historic" panose="020B0502040204020203" pitchFamily="34" charset="0"/>
              </a:rPr>
              <a:t>ЧелГУ</a:t>
            </a:r>
            <a:endParaRPr lang="ru-RU" sz="2400" b="1" dirty="0">
              <a:latin typeface="Century Gothic" panose="020B0502020202020204" pitchFamily="34" charset="0"/>
              <a:ea typeface="Segoe UI Historic" panose="020B0502040204020203" pitchFamily="34" charset="0"/>
              <a:cs typeface="Segoe UI Historic" panose="020B0502040204020203" pitchFamily="34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FBDA8F1F-888D-4B5D-AB07-F17D1B582C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5536" y="906561"/>
            <a:ext cx="3168352" cy="3330373"/>
          </a:xfrm>
        </p:spPr>
        <p:txBody>
          <a:bodyPr/>
          <a:lstStyle/>
          <a:p>
            <a:endParaRPr lang="ru-RU" sz="1600" dirty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</p:txBody>
      </p:sp>
      <p:sp>
        <p:nvSpPr>
          <p:cNvPr id="6" name="Объект 2">
            <a:extLst>
              <a:ext uri="{FF2B5EF4-FFF2-40B4-BE49-F238E27FC236}">
                <a16:creationId xmlns="" xmlns:a16="http://schemas.microsoft.com/office/drawing/2014/main" id="{FBDA8F1F-888D-4B5D-AB07-F17D1B582CC4}"/>
              </a:ext>
            </a:extLst>
          </p:cNvPr>
          <p:cNvSpPr txBox="1">
            <a:spLocks/>
          </p:cNvSpPr>
          <p:nvPr/>
        </p:nvSpPr>
        <p:spPr bwMode="auto">
          <a:xfrm>
            <a:off x="251520" y="843558"/>
            <a:ext cx="8568952" cy="354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2400" dirty="0" smtClean="0"/>
              <a:t>проведение </a:t>
            </a:r>
            <a:r>
              <a:rPr lang="ru-RU" sz="2400" dirty="0" smtClean="0"/>
              <a:t>международной олимпиады по иностранному языку;</a:t>
            </a:r>
          </a:p>
          <a:p>
            <a:r>
              <a:rPr lang="ru-RU" sz="2400" dirty="0" smtClean="0"/>
              <a:t>привлечение </a:t>
            </a:r>
            <a:r>
              <a:rPr lang="ru-RU" sz="2400" dirty="0"/>
              <a:t>иностранных обучающихся по доп. образовательным </a:t>
            </a:r>
            <a:r>
              <a:rPr lang="ru-RU" sz="2400" dirty="0" smtClean="0"/>
              <a:t>программам;</a:t>
            </a:r>
          </a:p>
          <a:p>
            <a:r>
              <a:rPr lang="ru-RU" sz="2400" dirty="0"/>
              <a:t>р</a:t>
            </a:r>
            <a:r>
              <a:rPr lang="ru-RU" sz="2400" dirty="0" smtClean="0"/>
              <a:t>еализация совместных исследовательских грантов.</a:t>
            </a:r>
          </a:p>
          <a:p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31195133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058743D4-C7B5-4D69-82F6-E419060635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504" y="267494"/>
            <a:ext cx="9145016" cy="396019"/>
          </a:xfrm>
        </p:spPr>
        <p:txBody>
          <a:bodyPr/>
          <a:lstStyle/>
          <a:p>
            <a:r>
              <a:rPr lang="ru-RU" sz="2400" b="1" dirty="0" smtClean="0">
                <a:latin typeface="Century Gothic" panose="020B0502020202020204" pitchFamily="34" charset="0"/>
                <a:ea typeface="Segoe UI Historic" panose="020B0502040204020203" pitchFamily="34" charset="0"/>
                <a:cs typeface="Segoe UI Historic" panose="020B0502040204020203" pitchFamily="34" charset="0"/>
              </a:rPr>
              <a:t>Направления международной деятельности: УМС</a:t>
            </a:r>
            <a:endParaRPr lang="ru-RU" sz="2400" b="1" dirty="0">
              <a:latin typeface="Century Gothic" panose="020B0502020202020204" pitchFamily="34" charset="0"/>
              <a:ea typeface="Segoe UI Historic" panose="020B0502040204020203" pitchFamily="34" charset="0"/>
              <a:cs typeface="Segoe UI Historic" panose="020B0502040204020203" pitchFamily="34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FBDA8F1F-888D-4B5D-AB07-F17D1B582C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7504" y="915566"/>
            <a:ext cx="8928992" cy="2376263"/>
          </a:xfrm>
        </p:spPr>
        <p:txBody>
          <a:bodyPr/>
          <a:lstStyle/>
          <a:p>
            <a:r>
              <a:rPr lang="ru-RU" sz="2400" dirty="0"/>
              <a:t>прием, </a:t>
            </a:r>
            <a:r>
              <a:rPr lang="ru-RU" sz="2400" dirty="0" err="1"/>
              <a:t>миграционно</a:t>
            </a:r>
            <a:r>
              <a:rPr lang="ru-RU" sz="2400" dirty="0"/>
              <a:t>-визовое </a:t>
            </a:r>
            <a:r>
              <a:rPr lang="ru-RU" sz="2400" dirty="0" smtClean="0"/>
              <a:t>сопровождение </a:t>
            </a:r>
            <a:r>
              <a:rPr lang="ru-RU" sz="2400" dirty="0"/>
              <a:t>иностранных обучающихся;</a:t>
            </a:r>
          </a:p>
          <a:p>
            <a:r>
              <a:rPr lang="ru-RU" sz="2400" dirty="0" smtClean="0"/>
              <a:t>взаимодействие с федеральными органами миграционного учета граждан, федеральными органами безопасности</a:t>
            </a:r>
            <a:r>
              <a:rPr lang="ru-RU" sz="2400" dirty="0"/>
              <a:t>, </a:t>
            </a:r>
            <a:r>
              <a:rPr lang="ru-RU" sz="2400" dirty="0" smtClean="0"/>
              <a:t>контролирующими организациями;</a:t>
            </a:r>
          </a:p>
          <a:p>
            <a:r>
              <a:rPr lang="ru-RU" sz="2400" dirty="0"/>
              <a:t>содействие ИС в признании иностранного образования;</a:t>
            </a:r>
            <a:endParaRPr lang="ru-RU" sz="4000" dirty="0"/>
          </a:p>
          <a:p>
            <a:endParaRPr lang="ru-RU" sz="4000" dirty="0"/>
          </a:p>
        </p:txBody>
      </p:sp>
    </p:spTree>
    <p:extLst>
      <p:ext uri="{BB962C8B-B14F-4D97-AF65-F5344CB8AC3E}">
        <p14:creationId xmlns:p14="http://schemas.microsoft.com/office/powerpoint/2010/main" val="28795360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058743D4-C7B5-4D69-82F6-E419060635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504" y="267494"/>
            <a:ext cx="9145016" cy="396019"/>
          </a:xfrm>
        </p:spPr>
        <p:txBody>
          <a:bodyPr/>
          <a:lstStyle/>
          <a:p>
            <a:r>
              <a:rPr lang="ru-RU" sz="2400" b="1" dirty="0" smtClean="0">
                <a:latin typeface="Century Gothic" panose="020B0502020202020204" pitchFamily="34" charset="0"/>
                <a:ea typeface="Segoe UI Historic" panose="020B0502040204020203" pitchFamily="34" charset="0"/>
                <a:cs typeface="Segoe UI Historic" panose="020B0502040204020203" pitchFamily="34" charset="0"/>
              </a:rPr>
              <a:t>Направления международной деятельности: УМС</a:t>
            </a:r>
            <a:endParaRPr lang="ru-RU" sz="2400" b="1" dirty="0">
              <a:latin typeface="Century Gothic" panose="020B0502020202020204" pitchFamily="34" charset="0"/>
              <a:ea typeface="Segoe UI Historic" panose="020B0502040204020203" pitchFamily="34" charset="0"/>
              <a:cs typeface="Segoe UI Historic" panose="020B0502040204020203" pitchFamily="34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FBDA8F1F-888D-4B5D-AB07-F17D1B582C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7504" y="915566"/>
            <a:ext cx="8928992" cy="2376263"/>
          </a:xfrm>
        </p:spPr>
        <p:txBody>
          <a:bodyPr/>
          <a:lstStyle/>
          <a:p>
            <a:r>
              <a:rPr lang="ru-RU" sz="2400" dirty="0" smtClean="0"/>
              <a:t>выполнение </a:t>
            </a:r>
            <a:r>
              <a:rPr lang="ru-RU" sz="2400" dirty="0"/>
              <a:t>устных и письменных переводов внутренней документации, текстов академической направленности;</a:t>
            </a:r>
          </a:p>
          <a:p>
            <a:r>
              <a:rPr lang="ru-RU" sz="2400" dirty="0" smtClean="0"/>
              <a:t>содействие при участии в программах академической мобильности;</a:t>
            </a:r>
          </a:p>
          <a:p>
            <a:r>
              <a:rPr lang="ru-RU" sz="2400" dirty="0" smtClean="0"/>
              <a:t>размещение </a:t>
            </a:r>
            <a:r>
              <a:rPr lang="ru-RU" sz="2400" dirty="0"/>
              <a:t>информации о деятельности вуза на английской версии сайта</a:t>
            </a:r>
            <a:r>
              <a:rPr lang="ru-RU" sz="2400" dirty="0" smtClean="0"/>
              <a:t>;</a:t>
            </a:r>
          </a:p>
          <a:p>
            <a:r>
              <a:rPr lang="ru-RU" sz="2400" dirty="0" smtClean="0"/>
              <a:t>прием</a:t>
            </a:r>
            <a:r>
              <a:rPr lang="ru-RU" sz="2400" dirty="0"/>
              <a:t>, учет и сопровождение иностранных </a:t>
            </a:r>
            <a:r>
              <a:rPr lang="ru-RU" sz="2400" dirty="0" smtClean="0"/>
              <a:t>делегаций и др.</a:t>
            </a:r>
            <a:endParaRPr lang="ru-RU" sz="2400" dirty="0"/>
          </a:p>
          <a:p>
            <a:endParaRPr lang="ru-RU" sz="2400" dirty="0"/>
          </a:p>
          <a:p>
            <a:endParaRPr lang="ru-RU" sz="2400" dirty="0"/>
          </a:p>
          <a:p>
            <a:endParaRPr lang="ru-RU" sz="2400" dirty="0"/>
          </a:p>
          <a:p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309648025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058743D4-C7B5-4D69-82F6-E419060635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99592" y="267494"/>
            <a:ext cx="7559594" cy="396019"/>
          </a:xfrm>
        </p:spPr>
        <p:txBody>
          <a:bodyPr/>
          <a:lstStyle/>
          <a:p>
            <a:r>
              <a:rPr lang="ru-RU" sz="2400" b="1" dirty="0" smtClean="0">
                <a:latin typeface="Century Gothic" panose="020B0502020202020204" pitchFamily="34" charset="0"/>
                <a:ea typeface="Segoe UI Historic" panose="020B0502040204020203" pitchFamily="34" charset="0"/>
                <a:cs typeface="Segoe UI Historic" panose="020B0502040204020203" pitchFamily="34" charset="0"/>
              </a:rPr>
              <a:t>Направления международной деятельности: вызовы 2020</a:t>
            </a:r>
            <a:endParaRPr lang="ru-RU" sz="2400" b="1" dirty="0">
              <a:latin typeface="Century Gothic" panose="020B0502020202020204" pitchFamily="34" charset="0"/>
              <a:ea typeface="Segoe UI Historic" panose="020B0502040204020203" pitchFamily="34" charset="0"/>
              <a:cs typeface="Segoe UI Historic" panose="020B0502040204020203" pitchFamily="34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FBDA8F1F-888D-4B5D-AB07-F17D1B582C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860" y="987574"/>
            <a:ext cx="8579432" cy="2520280"/>
          </a:xfrm>
        </p:spPr>
        <p:txBody>
          <a:bodyPr/>
          <a:lstStyle/>
          <a:p>
            <a:r>
              <a:rPr lang="ru-RU" sz="2300" dirty="0" smtClean="0"/>
              <a:t>изменение традиционных видов международной деятельности, снижение академической мобильности; поиск новых форм взаимодействия с иностранными партнерами;</a:t>
            </a:r>
          </a:p>
          <a:p>
            <a:r>
              <a:rPr lang="ru-RU" sz="2300" dirty="0"/>
              <a:t>у</a:t>
            </a:r>
            <a:r>
              <a:rPr lang="ru-RU" sz="2300" dirty="0" smtClean="0"/>
              <a:t>сложнение процесса приема иностранных обучающихся: организация 14-дневной </a:t>
            </a:r>
            <a:r>
              <a:rPr lang="ru-RU" sz="2300" dirty="0"/>
              <a:t>изоляции иностранных обучающихся, прибывающих на учебу в </a:t>
            </a:r>
            <a:r>
              <a:rPr lang="ru-RU" sz="2300" dirty="0" err="1"/>
              <a:t>ЧелГУ</a:t>
            </a:r>
            <a:r>
              <a:rPr lang="ru-RU" sz="2300" dirty="0"/>
              <a:t>, на территории </a:t>
            </a:r>
            <a:r>
              <a:rPr lang="ru-RU" sz="2300" dirty="0" smtClean="0"/>
              <a:t>общежития-</a:t>
            </a:r>
            <a:r>
              <a:rPr lang="ru-RU" sz="2300" dirty="0" err="1" smtClean="0"/>
              <a:t>обсерватора</a:t>
            </a:r>
            <a:r>
              <a:rPr lang="ru-RU" sz="2300" dirty="0" smtClean="0"/>
              <a:t>;</a:t>
            </a:r>
          </a:p>
          <a:p>
            <a:r>
              <a:rPr lang="ru-RU" sz="2300" dirty="0"/>
              <a:t>о</a:t>
            </a:r>
            <a:r>
              <a:rPr lang="ru-RU" sz="2300" dirty="0" smtClean="0"/>
              <a:t>страя необходимость в социокультурной адаптации иностранных обучающихся (информационные </a:t>
            </a:r>
            <a:r>
              <a:rPr lang="ru-RU" sz="2300" dirty="0" err="1" smtClean="0"/>
              <a:t>вебинары</a:t>
            </a:r>
            <a:r>
              <a:rPr lang="ru-RU" sz="2300" dirty="0" smtClean="0"/>
              <a:t>, Интеграционный центр </a:t>
            </a:r>
            <a:r>
              <a:rPr lang="ru-RU" sz="2300" dirty="0" err="1" smtClean="0"/>
              <a:t>ЧелГУ</a:t>
            </a:r>
            <a:r>
              <a:rPr lang="ru-RU" sz="2300" dirty="0" smtClean="0"/>
              <a:t>).</a:t>
            </a:r>
          </a:p>
          <a:p>
            <a:endParaRPr lang="ru-RU" sz="2300" dirty="0" smtClean="0"/>
          </a:p>
          <a:p>
            <a:endParaRPr lang="ru-RU" sz="2300" dirty="0"/>
          </a:p>
          <a:p>
            <a:endParaRPr lang="ru-RU" sz="2300" dirty="0"/>
          </a:p>
          <a:p>
            <a:endParaRPr lang="ru-RU" sz="2300" dirty="0"/>
          </a:p>
        </p:txBody>
      </p:sp>
    </p:spTree>
    <p:extLst>
      <p:ext uri="{BB962C8B-B14F-4D97-AF65-F5344CB8AC3E}">
        <p14:creationId xmlns:p14="http://schemas.microsoft.com/office/powerpoint/2010/main" val="223078488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058743D4-C7B5-4D69-82F6-E419060635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99592" y="267494"/>
            <a:ext cx="7559594" cy="396019"/>
          </a:xfrm>
        </p:spPr>
        <p:txBody>
          <a:bodyPr/>
          <a:lstStyle/>
          <a:p>
            <a:r>
              <a:rPr lang="ru-RU" sz="2400" b="1" dirty="0" smtClean="0">
                <a:latin typeface="Century Gothic" panose="020B0502020202020204" pitchFamily="34" charset="0"/>
                <a:ea typeface="Segoe UI Historic" panose="020B0502040204020203" pitchFamily="34" charset="0"/>
                <a:cs typeface="Segoe UI Historic" panose="020B0502040204020203" pitchFamily="34" charset="0"/>
              </a:rPr>
              <a:t>Управление международной деятельностью в </a:t>
            </a:r>
            <a:r>
              <a:rPr lang="ru-RU" sz="2400" b="1" dirty="0" err="1" smtClean="0">
                <a:latin typeface="Century Gothic" panose="020B0502020202020204" pitchFamily="34" charset="0"/>
                <a:ea typeface="Segoe UI Historic" panose="020B0502040204020203" pitchFamily="34" charset="0"/>
                <a:cs typeface="Segoe UI Historic" panose="020B0502040204020203" pitchFamily="34" charset="0"/>
              </a:rPr>
              <a:t>ЧелГУ</a:t>
            </a:r>
            <a:r>
              <a:rPr lang="ru-RU" sz="2400" b="1" dirty="0" smtClean="0">
                <a:latin typeface="Century Gothic" panose="020B0502020202020204" pitchFamily="34" charset="0"/>
                <a:ea typeface="Segoe UI Historic" panose="020B0502040204020203" pitchFamily="34" charset="0"/>
                <a:cs typeface="Segoe UI Historic" panose="020B0502040204020203" pitchFamily="34" charset="0"/>
              </a:rPr>
              <a:t>: точки роста</a:t>
            </a:r>
            <a:endParaRPr lang="ru-RU" sz="2400" b="1" dirty="0">
              <a:latin typeface="Century Gothic" panose="020B0502020202020204" pitchFamily="34" charset="0"/>
              <a:ea typeface="Segoe UI Historic" panose="020B0502040204020203" pitchFamily="34" charset="0"/>
              <a:cs typeface="Segoe UI Historic" panose="020B0502040204020203" pitchFamily="34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FBDA8F1F-888D-4B5D-AB07-F17D1B582C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7544" y="897270"/>
            <a:ext cx="8064896" cy="3348960"/>
          </a:xfrm>
        </p:spPr>
        <p:txBody>
          <a:bodyPr/>
          <a:lstStyle/>
          <a:p>
            <a:pPr marL="0" indent="0" algn="just">
              <a:buNone/>
            </a:pPr>
            <a:r>
              <a:rPr lang="ru-RU" sz="2000" dirty="0" smtClean="0"/>
              <a:t>1. Потребность </a:t>
            </a:r>
            <a:r>
              <a:rPr lang="ru-RU" sz="2000" dirty="0" smtClean="0"/>
              <a:t>в системном подходе </a:t>
            </a:r>
            <a:r>
              <a:rPr lang="ru-RU" sz="2000" dirty="0"/>
              <a:t>к реализации мероприятий международной деятельности. </a:t>
            </a:r>
            <a:r>
              <a:rPr lang="ru-RU" sz="2000" dirty="0" smtClean="0"/>
              <a:t>Спорадичность </a:t>
            </a:r>
            <a:r>
              <a:rPr lang="ru-RU" sz="2000" dirty="0"/>
              <a:t>проводимых </a:t>
            </a:r>
            <a:r>
              <a:rPr lang="ru-RU" sz="2000" dirty="0" smtClean="0"/>
              <a:t>мероприятий.</a:t>
            </a:r>
            <a:endParaRPr lang="ru-RU" sz="2000" dirty="0"/>
          </a:p>
          <a:p>
            <a:pPr marL="0" indent="0" algn="just">
              <a:buNone/>
            </a:pPr>
            <a:r>
              <a:rPr lang="ru-RU" sz="2000" dirty="0" smtClean="0"/>
              <a:t>2. </a:t>
            </a:r>
            <a:r>
              <a:rPr lang="ru-RU" sz="2000" dirty="0"/>
              <a:t>Потребность в системном международном маркетинге, </a:t>
            </a:r>
            <a:r>
              <a:rPr lang="ru-RU" sz="2000" dirty="0" err="1"/>
              <a:t>недооцененность</a:t>
            </a:r>
            <a:r>
              <a:rPr lang="ru-RU" sz="2000" dirty="0"/>
              <a:t> маркетинговой функции; реализация элементов международного маркетинга по остаточному принципу.</a:t>
            </a:r>
          </a:p>
          <a:p>
            <a:pPr marL="0" lvl="0" indent="0" algn="just">
              <a:buNone/>
            </a:pPr>
            <a:r>
              <a:rPr lang="ru-RU" sz="2000" dirty="0" smtClean="0"/>
              <a:t>3. Противоречие </a:t>
            </a:r>
            <a:r>
              <a:rPr lang="ru-RU" sz="2000" dirty="0"/>
              <a:t>между реализуемой моделью экспортной деятельности и </a:t>
            </a:r>
            <a:r>
              <a:rPr lang="ru-RU" sz="2000" dirty="0" smtClean="0"/>
              <a:t>нацеленностью вуза </a:t>
            </a:r>
            <a:r>
              <a:rPr lang="ru-RU" sz="2000" dirty="0"/>
              <a:t>на </a:t>
            </a:r>
            <a:r>
              <a:rPr lang="ru-RU" sz="2000" dirty="0" smtClean="0"/>
              <a:t>развитие интернационализации, </a:t>
            </a:r>
            <a:r>
              <a:rPr lang="ru-RU" sz="2000" dirty="0"/>
              <a:t>улучшение качества </a:t>
            </a:r>
            <a:r>
              <a:rPr lang="ru-RU" sz="2000" dirty="0" smtClean="0"/>
              <a:t>и повышение количества иностранных абитуриентов.</a:t>
            </a:r>
            <a:endParaRPr lang="ru-RU" sz="2000" dirty="0" smtClean="0"/>
          </a:p>
          <a:p>
            <a:endParaRPr lang="ru-RU" sz="2000" dirty="0"/>
          </a:p>
          <a:p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390283944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Шаблон презентаций_1 (1)</Template>
  <TotalTime>2852</TotalTime>
  <Words>826</Words>
  <Application>Microsoft Office PowerPoint</Application>
  <PresentationFormat>Экран (16:9)</PresentationFormat>
  <Paragraphs>124</Paragraphs>
  <Slides>15</Slides>
  <Notes>11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Тема Office</vt:lpstr>
      <vt:lpstr>О международной деятельности в ЧелГУ и вхождении в международные рейтинги ВУЗов</vt:lpstr>
      <vt:lpstr>Развитие экспорта образовательных услуг в РФ: приоритетные проекты</vt:lpstr>
      <vt:lpstr>Международная деятельность в ЧелГУ: факты и статистические данные</vt:lpstr>
      <vt:lpstr>Направления международной деятельности в ЧелГУ</vt:lpstr>
      <vt:lpstr>Направления международной деятельности в ЧелГУ</vt:lpstr>
      <vt:lpstr>Направления международной деятельности: УМС</vt:lpstr>
      <vt:lpstr>Направления международной деятельности: УМС</vt:lpstr>
      <vt:lpstr>Направления международной деятельности: вызовы 2020</vt:lpstr>
      <vt:lpstr>Управление международной деятельностью в ЧелГУ: точки роста</vt:lpstr>
      <vt:lpstr>Модели экспорта образовательных услуг (по М. Полак*)</vt:lpstr>
      <vt:lpstr>Популярные международные рейтинги вузов </vt:lpstr>
      <vt:lpstr>Целевая аудитория международных рейтингов</vt:lpstr>
      <vt:lpstr>Траектория развития УМС и международной деятельности в ЧелГУ</vt:lpstr>
      <vt:lpstr>Перспективные направления международной деятельности в ЧелГУ</vt:lpstr>
      <vt:lpstr>О международной деятельности в ЧелГУ и вхождении в международные рейтинги ВУЗов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МЕДИЦИНСКОЕ СТРАХОВАНИЕ</dc:title>
  <dc:creator>User</dc:creator>
  <cp:lastModifiedBy>Daria</cp:lastModifiedBy>
  <cp:revision>142</cp:revision>
  <dcterms:created xsi:type="dcterms:W3CDTF">2020-10-09T10:06:52Z</dcterms:created>
  <dcterms:modified xsi:type="dcterms:W3CDTF">2020-12-27T13:45:17Z</dcterms:modified>
</cp:coreProperties>
</file>