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6"/>
  </p:sldMasterIdLst>
  <p:notesMasterIdLst>
    <p:notesMasterId r:id="rId20"/>
  </p:notesMasterIdLst>
  <p:sldIdLst>
    <p:sldId id="256" r:id="rId7"/>
    <p:sldId id="293" r:id="rId8"/>
    <p:sldId id="298" r:id="rId9"/>
    <p:sldId id="304" r:id="rId10"/>
    <p:sldId id="299" r:id="rId11"/>
    <p:sldId id="305" r:id="rId12"/>
    <p:sldId id="300" r:id="rId13"/>
    <p:sldId id="297" r:id="rId14"/>
    <p:sldId id="301" r:id="rId15"/>
    <p:sldId id="303" r:id="rId16"/>
    <p:sldId id="307" r:id="rId17"/>
    <p:sldId id="309" r:id="rId18"/>
    <p:sldId id="286" r:id="rId19"/>
  </p:sldIdLst>
  <p:sldSz cx="9144000" cy="5143500" type="screen16x9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DEB0"/>
    <a:srgbClr val="FCA62D"/>
    <a:srgbClr val="F3F0FA"/>
    <a:srgbClr val="D33220"/>
    <a:srgbClr val="D43220"/>
    <a:srgbClr val="6326A7"/>
    <a:srgbClr val="622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D7AC3CCA-C797-4891-BE02-D94E43425B78}" styleName="Средний стиль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7993" autoAdjust="0"/>
    <p:restoredTop sz="94601" autoAdjust="0"/>
  </p:normalViewPr>
  <p:slideViewPr>
    <p:cSldViewPr>
      <p:cViewPr varScale="1">
        <p:scale>
          <a:sx n="111" d="100"/>
          <a:sy n="111" d="100"/>
        </p:scale>
        <p:origin x="984" y="77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2539" y="-67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tableStyles" Target="tableStyle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theme" Target="theme/theme1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7A4A6D02-5E7C-046E-21B0-4EC363CB6D5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B4565533-C261-1B37-CD60-F31F9B813E0F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6FE9000-5D5F-43D1-BD32-FEBC3FB2F62D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4" name="Образ слайда 3">
            <a:extLst>
              <a:ext uri="{FF2B5EF4-FFF2-40B4-BE49-F238E27FC236}">
                <a16:creationId xmlns="" xmlns:a16="http://schemas.microsoft.com/office/drawing/2014/main" id="{1B72122B-3707-7A03-3BD2-61640E52141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>
            <a:extLst>
              <a:ext uri="{FF2B5EF4-FFF2-40B4-BE49-F238E27FC236}">
                <a16:creationId xmlns="" xmlns:a16="http://schemas.microsoft.com/office/drawing/2014/main" id="{0680138C-C1B2-6C67-8EFD-68B32AE4019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516F4E6F-1882-74A7-BF29-D6ADB0F1CF60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F034984-9F30-851E-D672-C52920318ED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185D7E35-AD0A-40D4-946B-8EE6FCE4F10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3657704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4669598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11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08253125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12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368701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3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79701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4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57220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5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720393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6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961012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7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63648484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8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9263572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9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15408219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Образ слайда 1">
            <a:extLst>
              <a:ext uri="{FF2B5EF4-FFF2-40B4-BE49-F238E27FC236}">
                <a16:creationId xmlns="" xmlns:a16="http://schemas.microsoft.com/office/drawing/2014/main" id="{6802F077-06DA-BDE4-A003-F6E15FEF0BB0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Заметки 2">
            <a:extLst>
              <a:ext uri="{FF2B5EF4-FFF2-40B4-BE49-F238E27FC236}">
                <a16:creationId xmlns="" xmlns:a16="http://schemas.microsoft.com/office/drawing/2014/main" id="{2FD311D2-A70D-49B1-71CE-5CA1CCA953C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/>
          </a:p>
        </p:txBody>
      </p:sp>
      <p:sp>
        <p:nvSpPr>
          <p:cNvPr id="9220" name="Номер слайда 3">
            <a:extLst>
              <a:ext uri="{FF2B5EF4-FFF2-40B4-BE49-F238E27FC236}">
                <a16:creationId xmlns="" xmlns:a16="http://schemas.microsoft.com/office/drawing/2014/main" id="{47E479DE-77D8-03A4-5009-F81BE259E6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A074F909-BCBE-4309-A234-0BE536DE87E0}" type="slidenum">
              <a:rPr lang="ru-RU" altLang="ru-RU" smtClean="0"/>
              <a:pPr/>
              <a:t>10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642585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E:\000_2016\002_ФАКУЛЬТЕТЫ\_ОБЩИЙ\ПРЕЗЕНТАЦИЯ\029_ИТОГИ_ТАСКАЕВ_СВ\ИСХОД\ПРЕЗЕНТАЦИЯ_ИТОГИ_ГОДА_ТАСКАЕВ_СВ_3.jpg">
            <a:extLst>
              <a:ext uri="{FF2B5EF4-FFF2-40B4-BE49-F238E27FC236}">
                <a16:creationId xmlns="" xmlns:a16="http://schemas.microsoft.com/office/drawing/2014/main" id="{F256D774-E0FC-897B-74EC-028D2ECB7B9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68838"/>
            <a:ext cx="9144000" cy="474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74121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FF3103FF-5A4B-CF8D-2337-1A5C20E21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2CCCC-87A7-45E3-B2EB-6A9B9D80573F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9D39EA7-6617-1758-CE96-E39B0F077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8F1E993C-3384-30DA-0129-6C9AA7694C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62B1F5-9FD9-4FB6-A013-F4BDF8E023C7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9254417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2001BDEA-2C23-8F6F-B6F6-F3F12FAC1FC6}"/>
              </a:ext>
            </a:extLst>
          </p:cNvPr>
          <p:cNvSpPr/>
          <p:nvPr userDrawn="1"/>
        </p:nvSpPr>
        <p:spPr>
          <a:xfrm>
            <a:off x="0" y="0"/>
            <a:ext cx="9144000" cy="5164138"/>
          </a:xfrm>
          <a:prstGeom prst="rect">
            <a:avLst/>
          </a:prstGeom>
          <a:solidFill>
            <a:srgbClr val="F3F0F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5" name="Picture 3" descr="E:\000_2016\002_ФАКУЛЬТЕТЫ\_ОБЩИЙ\ПРЕЗЕНТАЦИЯ\029_ИТОГИ_ТАСКАЕВ_СВ\ИСХОД\ПРЕЗЕНТАЦИЯ_ИТОГИ_ГОДА_ТАСКАЕВ_СВ_4.jpg">
            <a:extLst>
              <a:ext uri="{FF2B5EF4-FFF2-40B4-BE49-F238E27FC236}">
                <a16:creationId xmlns="" xmlns:a16="http://schemas.microsoft.com/office/drawing/2014/main" id="{0CFC5287-C0D9-32B5-3808-FB5D9CFD9A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89475"/>
            <a:ext cx="9144000" cy="474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6" name="Дата 3">
            <a:extLst>
              <a:ext uri="{FF2B5EF4-FFF2-40B4-BE49-F238E27FC236}">
                <a16:creationId xmlns="" xmlns:a16="http://schemas.microsoft.com/office/drawing/2014/main" id="{B5D29619-606E-563C-B0AD-8F30EC2832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09C74-2D57-48A2-8AA7-E1DC955B26DA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7" name="Нижний колонтитул 4">
            <a:extLst>
              <a:ext uri="{FF2B5EF4-FFF2-40B4-BE49-F238E27FC236}">
                <a16:creationId xmlns="" xmlns:a16="http://schemas.microsoft.com/office/drawing/2014/main" id="{21113858-2C5F-BD1A-C399-1BA9CFC952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5">
            <a:extLst>
              <a:ext uri="{FF2B5EF4-FFF2-40B4-BE49-F238E27FC236}">
                <a16:creationId xmlns="" xmlns:a16="http://schemas.microsoft.com/office/drawing/2014/main" id="{9BF1915D-8197-A3B3-4202-2F7783A12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8245DA-0F00-47AC-AE9D-80ABB800AD1D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404326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8F3B63AE-69BD-5E37-0926-89C1553D7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101AB-1918-447B-87AD-CE4FA4A4C4D6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2A77894D-0CF1-95E6-B23D-7D9F7FE6E3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04075502-EE84-3857-8607-41D9A30AA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295536-63EB-40B9-A879-A93BC8A25AB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652328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>
            <a:extLst>
              <a:ext uri="{FF2B5EF4-FFF2-40B4-BE49-F238E27FC236}">
                <a16:creationId xmlns="" xmlns:a16="http://schemas.microsoft.com/office/drawing/2014/main" id="{3148B513-02F4-4E3D-8ACF-010ECC785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F2FF5A-F46C-4AB7-9383-A4386252FC24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8" name="Нижний колонтитул 4">
            <a:extLst>
              <a:ext uri="{FF2B5EF4-FFF2-40B4-BE49-F238E27FC236}">
                <a16:creationId xmlns="" xmlns:a16="http://schemas.microsoft.com/office/drawing/2014/main" id="{B9F3F411-E786-EC33-26C9-EC6EE733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>
            <a:extLst>
              <a:ext uri="{FF2B5EF4-FFF2-40B4-BE49-F238E27FC236}">
                <a16:creationId xmlns="" xmlns:a16="http://schemas.microsoft.com/office/drawing/2014/main" id="{1930C459-A758-AE47-8D45-F1CE84DF2B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18F72-D329-4A9C-8A0B-CA77DD8688EB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9327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>
            <a:extLst>
              <a:ext uri="{FF2B5EF4-FFF2-40B4-BE49-F238E27FC236}">
                <a16:creationId xmlns="" xmlns:a16="http://schemas.microsoft.com/office/drawing/2014/main" id="{68651839-0B24-7870-B474-3831E2B04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3BC918-B52C-4804-BAD0-D296FC1E73C2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4" name="Нижний колонтитул 4">
            <a:extLst>
              <a:ext uri="{FF2B5EF4-FFF2-40B4-BE49-F238E27FC236}">
                <a16:creationId xmlns="" xmlns:a16="http://schemas.microsoft.com/office/drawing/2014/main" id="{9F4F5960-283A-879F-8705-F03B3A95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>
            <a:extLst>
              <a:ext uri="{FF2B5EF4-FFF2-40B4-BE49-F238E27FC236}">
                <a16:creationId xmlns="" xmlns:a16="http://schemas.microsoft.com/office/drawing/2014/main" id="{145AB3AD-0492-CF38-1677-0824F46700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EB990-FBEB-4598-8B36-1623C0D5103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81013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>
            <a:extLst>
              <a:ext uri="{FF2B5EF4-FFF2-40B4-BE49-F238E27FC236}">
                <a16:creationId xmlns="" xmlns:a16="http://schemas.microsoft.com/office/drawing/2014/main" id="{02719A84-6A3A-AAE3-7DBA-A35DEC554C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D5CCC1-36A2-4A3B-9E50-7CB2BE09FD9D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3" name="Нижний колонтитул 4">
            <a:extLst>
              <a:ext uri="{FF2B5EF4-FFF2-40B4-BE49-F238E27FC236}">
                <a16:creationId xmlns="" xmlns:a16="http://schemas.microsoft.com/office/drawing/2014/main" id="{F97E3010-6E1B-92D4-6A64-4FA892558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>
            <a:extLst>
              <a:ext uri="{FF2B5EF4-FFF2-40B4-BE49-F238E27FC236}">
                <a16:creationId xmlns="" xmlns:a16="http://schemas.microsoft.com/office/drawing/2014/main" id="{71C7EA68-7C5A-9531-26FF-5F5EEFF55A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E64D5-B730-405F-A7E9-27726DC22911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316901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834814E4-8CC4-3B9D-3E7C-E6AD347FF2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32F136-7540-45A6-9CE8-A9DAFEF2C9BA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D2A64F86-AF97-AC9B-BFA8-BE73C671C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68DDB5A8-6BE7-0E6E-224B-147A2B3DE4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E8639D-3D5D-4A74-8C71-94538D2958B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783842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>
            <a:extLst>
              <a:ext uri="{FF2B5EF4-FFF2-40B4-BE49-F238E27FC236}">
                <a16:creationId xmlns="" xmlns:a16="http://schemas.microsoft.com/office/drawing/2014/main" id="{F7AD7CE7-437E-457B-0C1F-E93EB7ED0E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97D938-D4DF-4D2B-9562-88EC7631903A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6" name="Нижний колонтитул 4">
            <a:extLst>
              <a:ext uri="{FF2B5EF4-FFF2-40B4-BE49-F238E27FC236}">
                <a16:creationId xmlns="" xmlns:a16="http://schemas.microsoft.com/office/drawing/2014/main" id="{841596EC-ED9A-0FFF-D00B-4861E4A83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>
            <a:extLst>
              <a:ext uri="{FF2B5EF4-FFF2-40B4-BE49-F238E27FC236}">
                <a16:creationId xmlns="" xmlns:a16="http://schemas.microsoft.com/office/drawing/2014/main" id="{E18BCB94-BA30-739E-715E-FDC53EEACF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E02638-2B3A-4A25-9E26-3704FF410A0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829962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C32DB8C0-8C56-119F-7F81-80237D541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7AAEE-2A40-45D6-A8BC-85EF6905633B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DD71BD77-C63A-500D-27D6-5658FE078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43E36B1E-CD0B-E558-FD36-9033C8BD8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61DA8B-3420-40C0-8FB7-75E33AE2112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641149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>
            <a:extLst>
              <a:ext uri="{FF2B5EF4-FFF2-40B4-BE49-F238E27FC236}">
                <a16:creationId xmlns="" xmlns:a16="http://schemas.microsoft.com/office/drawing/2014/main" id="{6CC37297-487B-1B65-0BFF-73563E3B6A9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06375"/>
            <a:ext cx="82296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</a:p>
        </p:txBody>
      </p:sp>
      <p:sp>
        <p:nvSpPr>
          <p:cNvPr id="1027" name="Текст 2">
            <a:extLst>
              <a:ext uri="{FF2B5EF4-FFF2-40B4-BE49-F238E27FC236}">
                <a16:creationId xmlns="" xmlns:a16="http://schemas.microsoft.com/office/drawing/2014/main" id="{EC8B27F3-AD27-A989-80DD-3F16DC1A342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00150"/>
            <a:ext cx="8229600" cy="339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0960C6DE-F86C-AA4D-09E2-E5A235D4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C6C84B-9BA2-45C2-97E0-071675E1E86B}" type="datetimeFigureOut">
              <a:rPr lang="ru-RU"/>
              <a:pPr>
                <a:defRPr/>
              </a:pPr>
              <a:t>31.01.2023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7916228-95AA-CF14-C182-0EDA2E8B32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47046B6-D4AB-FA64-C302-7C103CB809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8F363167-46A3-429D-9787-C0A183AD1A1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  <p:sldLayoutId id="214748373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g"/><Relationship Id="rId5" Type="http://schemas.openxmlformats.org/officeDocument/2006/relationships/image" Target="../media/image6.jpeg"/><Relationship Id="rId4" Type="http://schemas.openxmlformats.org/officeDocument/2006/relationships/image" Target="../media/image5.jp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000_2016\002_ФАКУЛЬТЕТЫ\_ОБЩИЙ\ПРЕЗЕНТАЦИЯ\029_ИТОГИ_ТАСКАЕВ_СВ\ИСХОД\ПРЕЗЕНТАЦИЯ_ИТОГИ_ГОДА_ТАСКАЕВ_СВ_1.jpg">
            <a:extLst>
              <a:ext uri="{FF2B5EF4-FFF2-40B4-BE49-F238E27FC236}">
                <a16:creationId xmlns="" xmlns:a16="http://schemas.microsoft.com/office/drawing/2014/main" id="{C54CE57D-1D80-6877-F51C-67F0476DC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>
            <a:extLst>
              <a:ext uri="{FF2B5EF4-FFF2-40B4-BE49-F238E27FC236}">
                <a16:creationId xmlns="" xmlns:a16="http://schemas.microsoft.com/office/drawing/2014/main" id="{A1F1FB3D-0AA3-1EC1-C625-EA88BEEF47A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203848" y="2139702"/>
            <a:ext cx="5564360" cy="614363"/>
          </a:xfrm>
        </p:spPr>
        <p:txBody>
          <a:bodyPr/>
          <a:lstStyle/>
          <a:p>
            <a:pPr algn="l" eaLnBrk="1" hangingPunct="1">
              <a:lnSpc>
                <a:spcPct val="150000"/>
              </a:lnSpc>
              <a:spcAft>
                <a:spcPts val="1200"/>
              </a:spcAft>
            </a:pPr>
            <a:r>
              <a:rPr lang="ru-RU" altLang="ru-RU" sz="2800" b="1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 </a:t>
            </a:r>
            <a:r>
              <a:rPr lang="ru-RU" altLang="ru-RU" sz="2800" b="1" dirty="0" smtClean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О с</a:t>
            </a:r>
            <a:r>
              <a:rPr lang="ru-RU" altLang="ru-RU" sz="2800" b="1" dirty="0" smtClean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остоянии </a:t>
            </a:r>
            <a:r>
              <a:rPr lang="ru-RU" altLang="ru-RU" sz="2800" b="1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социальной работы с сотрудниками ФГБОУ ВО «ЧелГУ»</a:t>
            </a:r>
          </a:p>
        </p:txBody>
      </p:sp>
      <p:sp>
        <p:nvSpPr>
          <p:cNvPr id="5124" name="Подзаголовок 2">
            <a:extLst>
              <a:ext uri="{FF2B5EF4-FFF2-40B4-BE49-F238E27FC236}">
                <a16:creationId xmlns="" xmlns:a16="http://schemas.microsoft.com/office/drawing/2014/main" id="{7B84F1C1-E5B8-496E-5F9F-0B5A72C3A9D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459163" y="4155926"/>
            <a:ext cx="5145087" cy="793899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2000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Д.С. </a:t>
            </a:r>
            <a:r>
              <a:rPr lang="ru-RU" altLang="ru-RU" sz="2000" dirty="0" err="1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Батаев</a:t>
            </a:r>
            <a:r>
              <a:rPr lang="ru-RU" altLang="ru-RU" sz="2000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, врио проректора по молодёжной политике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3870737"/>
              </p:ext>
            </p:extLst>
          </p:nvPr>
        </p:nvGraphicFramePr>
        <p:xfrm>
          <a:off x="395536" y="1851670"/>
          <a:ext cx="8280920" cy="20172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61627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1306431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306431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  <a:gridCol w="1306431">
                  <a:extLst>
                    <a:ext uri="{9D8B030D-6E8A-4147-A177-3AD203B41FA5}">
                      <a16:colId xmlns="" xmlns:a16="http://schemas.microsoft.com/office/drawing/2014/main" val="3840980976"/>
                    </a:ext>
                  </a:extLst>
                </a:gridCol>
              </a:tblGrid>
              <a:tr h="389436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4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1042634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Обучающиеся, один из родителей которых является сотрудником ЧелГУ (стаж работы не менее 5 лет) и которым в связи с этим предоставлена льгота (человек)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584154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сумме (рублей)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156 265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99 937,5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95 032,5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9909144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6145483"/>
              </p:ext>
            </p:extLst>
          </p:nvPr>
        </p:nvGraphicFramePr>
        <p:xfrm>
          <a:off x="395536" y="267494"/>
          <a:ext cx="8388932" cy="969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600" i="1" dirty="0"/>
                        <a:t>7.10. Работникам и детям работников ЧелГУ, обучающимся в Университете, могут устанавливаться льготы по оплате обучения в соответствии с локальными нормативными актами ЧелГУ.</a:t>
                      </a:r>
                      <a:endParaRPr lang="ru-RU" sz="12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95536" y="1264323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Льготы по оплате обучения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962A0D02-6CD6-498C-B8A3-0B2D96AB818F}"/>
              </a:ext>
            </a:extLst>
          </p:cNvPr>
          <p:cNvSpPr txBox="1"/>
          <p:nvPr/>
        </p:nvSpPr>
        <p:spPr>
          <a:xfrm>
            <a:off x="323528" y="4083918"/>
            <a:ext cx="856895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i="1" dirty="0">
                <a:latin typeface="+mn-lt"/>
                <a:cs typeface="+mn-cs"/>
              </a:rPr>
              <a:t>Размер скидки - 15% от стоимости обучения, установленной на текущий учебный год.</a:t>
            </a:r>
          </a:p>
        </p:txBody>
      </p:sp>
    </p:spTree>
    <p:extLst>
      <p:ext uri="{BB962C8B-B14F-4D97-AF65-F5344CB8AC3E}">
        <p14:creationId xmlns:p14="http://schemas.microsoft.com/office/powerpoint/2010/main" val="3619015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92706926"/>
              </p:ext>
            </p:extLst>
          </p:nvPr>
        </p:nvGraphicFramePr>
        <p:xfrm>
          <a:off x="395536" y="267494"/>
          <a:ext cx="8388932" cy="12435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</a:pPr>
                      <a:r>
                        <a:rPr lang="ru-RU" sz="14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400" i="1" dirty="0"/>
                        <a:t>7.11 Университет предоставляет возможность посещения работниками Университета </a:t>
                      </a:r>
                      <a:r>
                        <a:rPr lang="ru-RU" sz="14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спортивных объектов для занятия спортом в свободное от работы время.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4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7.13 Университет обязуется 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[…] </a:t>
                      </a:r>
                      <a:r>
                        <a:rPr lang="ru-RU" sz="14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предоставлять актовые залы, конференц-залы и другие приспособленные помещения для проведения и подготовки культурных и общественных мероприятий для работников ЧелГУ</a:t>
                      </a:r>
                      <a:r>
                        <a:rPr lang="en-US" sz="1400" i="1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endParaRPr lang="ru-RU" sz="1400" i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77534" y="1552355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Использование объектов инфраструктуры</a:t>
            </a:r>
          </a:p>
        </p:txBody>
      </p:sp>
      <p:graphicFrame>
        <p:nvGraphicFramePr>
          <p:cNvPr id="6" name="Таблица 3">
            <a:extLst>
              <a:ext uri="{FF2B5EF4-FFF2-40B4-BE49-F238E27FC236}">
                <a16:creationId xmlns="" xmlns:a16="http://schemas.microsoft.com/office/drawing/2014/main" id="{3074F6C4-99BB-4C64-B52C-EF29F23F7E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98755581"/>
              </p:ext>
            </p:extLst>
          </p:nvPr>
        </p:nvGraphicFramePr>
        <p:xfrm>
          <a:off x="3170160" y="2114755"/>
          <a:ext cx="5544616" cy="36905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369055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000" dirty="0"/>
                        <a:t>Ботанический сад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7" name="Таблица 3">
            <a:extLst>
              <a:ext uri="{FF2B5EF4-FFF2-40B4-BE49-F238E27FC236}">
                <a16:creationId xmlns="" xmlns:a16="http://schemas.microsoft.com/office/drawing/2014/main" id="{D4E2B78E-EFAD-4511-8AAF-ECC88417B9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3193047"/>
              </p:ext>
            </p:extLst>
          </p:nvPr>
        </p:nvGraphicFramePr>
        <p:xfrm>
          <a:off x="467544" y="2114755"/>
          <a:ext cx="2628000" cy="23349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28000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233492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0" dirty="0"/>
                        <a:t>Доступны для сотрудников: 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B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3" name="Таблица 3">
            <a:extLst>
              <a:ext uri="{FF2B5EF4-FFF2-40B4-BE49-F238E27FC236}">
                <a16:creationId xmlns="" xmlns:a16="http://schemas.microsoft.com/office/drawing/2014/main" id="{2416988E-8169-4A5E-B414-9FAA9D7874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3825935"/>
              </p:ext>
            </p:extLst>
          </p:nvPr>
        </p:nvGraphicFramePr>
        <p:xfrm>
          <a:off x="3170160" y="2540937"/>
          <a:ext cx="554461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31871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000" dirty="0"/>
                        <a:t>Зоны отдыха в корпусах университета</a:t>
                      </a:r>
                      <a:endParaRPr lang="ru-RU" sz="18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4" name="Таблица 3">
            <a:extLst>
              <a:ext uri="{FF2B5EF4-FFF2-40B4-BE49-F238E27FC236}">
                <a16:creationId xmlns="" xmlns:a16="http://schemas.microsoft.com/office/drawing/2014/main" id="{E2998170-E983-4A9C-933C-9AE4B40A30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282046"/>
              </p:ext>
            </p:extLst>
          </p:nvPr>
        </p:nvGraphicFramePr>
        <p:xfrm>
          <a:off x="3170160" y="4083918"/>
          <a:ext cx="554461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3299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000" b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В 2023 году - ФОК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5" name="Таблица 3">
            <a:extLst>
              <a:ext uri="{FF2B5EF4-FFF2-40B4-BE49-F238E27FC236}">
                <a16:creationId xmlns="" xmlns:a16="http://schemas.microsoft.com/office/drawing/2014/main" id="{81311925-A542-4478-90C9-D0005FD7DA0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9005057"/>
              </p:ext>
            </p:extLst>
          </p:nvPr>
        </p:nvGraphicFramePr>
        <p:xfrm>
          <a:off x="3170160" y="3661031"/>
          <a:ext cx="5544616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3299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000" dirty="0"/>
                        <a:t>Актовые залы и конференц-залы</a:t>
                      </a:r>
                      <a:endParaRPr lang="ru-RU" sz="18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6" name="Таблица 3">
            <a:extLst>
              <a:ext uri="{FF2B5EF4-FFF2-40B4-BE49-F238E27FC236}">
                <a16:creationId xmlns="" xmlns:a16="http://schemas.microsoft.com/office/drawing/2014/main" id="{B1FAEE15-D977-4E0F-AAAE-9A9D29D7FD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8725202"/>
              </p:ext>
            </p:extLst>
          </p:nvPr>
        </p:nvGraphicFramePr>
        <p:xfrm>
          <a:off x="3170160" y="2963824"/>
          <a:ext cx="5544616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54461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329984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000" b="0" dirty="0"/>
                        <a:t>Спортивные объекты: поле для мини-футбола, </a:t>
                      </a:r>
                      <a:r>
                        <a:rPr lang="ru-RU" sz="2000" b="0" dirty="0" err="1"/>
                        <a:t>лыжероллерная</a:t>
                      </a:r>
                      <a:r>
                        <a:rPr lang="ru-RU" sz="2000" b="0" dirty="0"/>
                        <a:t> трасса, хоккейная площадка</a:t>
                      </a:r>
                      <a:endParaRPr lang="ru-RU" sz="18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63070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5AAE179A-F6EF-4A97-8E9A-9B1A878853E1}"/>
              </a:ext>
            </a:extLst>
          </p:cNvPr>
          <p:cNvGrpSpPr/>
          <p:nvPr/>
        </p:nvGrpSpPr>
        <p:grpSpPr>
          <a:xfrm>
            <a:off x="260362" y="267494"/>
            <a:ext cx="8623276" cy="4122280"/>
            <a:chOff x="281694" y="267494"/>
            <a:chExt cx="8623276" cy="4122280"/>
          </a:xfrm>
        </p:grpSpPr>
        <p:grpSp>
          <p:nvGrpSpPr>
            <p:cNvPr id="27" name="Группа 26">
              <a:extLst>
                <a:ext uri="{FF2B5EF4-FFF2-40B4-BE49-F238E27FC236}">
                  <a16:creationId xmlns="" xmlns:a16="http://schemas.microsoft.com/office/drawing/2014/main" id="{53D1AFD4-4F90-42D9-A64E-5BC964982AB1}"/>
                </a:ext>
              </a:extLst>
            </p:cNvPr>
            <p:cNvGrpSpPr/>
            <p:nvPr/>
          </p:nvGrpSpPr>
          <p:grpSpPr>
            <a:xfrm>
              <a:off x="281694" y="267494"/>
              <a:ext cx="8623276" cy="2416564"/>
              <a:chOff x="281694" y="267494"/>
              <a:chExt cx="8623276" cy="2416564"/>
            </a:xfrm>
          </p:grpSpPr>
          <p:pic>
            <p:nvPicPr>
              <p:cNvPr id="3" name="Рисунок 2">
                <a:extLst>
                  <a:ext uri="{FF2B5EF4-FFF2-40B4-BE49-F238E27FC236}">
                    <a16:creationId xmlns="" xmlns:a16="http://schemas.microsoft.com/office/drawing/2014/main" id="{18623BA1-CF39-4FBC-860D-5B483227D09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1857" b="4192"/>
              <a:stretch/>
            </p:blipFill>
            <p:spPr>
              <a:xfrm>
                <a:off x="281694" y="268458"/>
                <a:ext cx="3894883" cy="2415600"/>
              </a:xfrm>
              <a:prstGeom prst="rect">
                <a:avLst/>
              </a:prstGeom>
            </p:spPr>
          </p:pic>
          <p:pic>
            <p:nvPicPr>
              <p:cNvPr id="11" name="Рисунок 10">
                <a:extLst>
                  <a:ext uri="{FF2B5EF4-FFF2-40B4-BE49-F238E27FC236}">
                    <a16:creationId xmlns="" xmlns:a16="http://schemas.microsoft.com/office/drawing/2014/main" id="{45493D65-F651-48C4-9B88-0CA13E0DBF79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4498" b="16269"/>
              <a:stretch/>
            </p:blipFill>
            <p:spPr>
              <a:xfrm>
                <a:off x="4296458" y="267494"/>
                <a:ext cx="4608512" cy="2412000"/>
              </a:xfrm>
              <a:prstGeom prst="rect">
                <a:avLst/>
              </a:prstGeom>
            </p:spPr>
          </p:pic>
        </p:grpSp>
        <p:grpSp>
          <p:nvGrpSpPr>
            <p:cNvPr id="24" name="Группа 23">
              <a:extLst>
                <a:ext uri="{FF2B5EF4-FFF2-40B4-BE49-F238E27FC236}">
                  <a16:creationId xmlns="" xmlns:a16="http://schemas.microsoft.com/office/drawing/2014/main" id="{CB2145E6-EA14-48DB-8DB7-1BF6DACE10CF}"/>
                </a:ext>
              </a:extLst>
            </p:cNvPr>
            <p:cNvGrpSpPr/>
            <p:nvPr/>
          </p:nvGrpSpPr>
          <p:grpSpPr>
            <a:xfrm>
              <a:off x="281694" y="2787774"/>
              <a:ext cx="8623276" cy="1602000"/>
              <a:chOff x="260362" y="2887872"/>
              <a:chExt cx="8623276" cy="1602000"/>
            </a:xfrm>
          </p:grpSpPr>
          <p:pic>
            <p:nvPicPr>
              <p:cNvPr id="5" name="Рисунок 4">
                <a:extLst>
                  <a:ext uri="{FF2B5EF4-FFF2-40B4-BE49-F238E27FC236}">
                    <a16:creationId xmlns="" xmlns:a16="http://schemas.microsoft.com/office/drawing/2014/main" id="{D10DF431-99EE-49BF-A3CA-552A7C8FCFA0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858" t="14310" r="7697" b="4628"/>
              <a:stretch/>
            </p:blipFill>
            <p:spPr>
              <a:xfrm>
                <a:off x="3222004" y="2887872"/>
                <a:ext cx="2592288" cy="1602000"/>
              </a:xfrm>
              <a:prstGeom prst="rect">
                <a:avLst/>
              </a:prstGeom>
            </p:spPr>
          </p:pic>
          <p:pic>
            <p:nvPicPr>
              <p:cNvPr id="17" name="Рисунок 16">
                <a:extLst>
                  <a:ext uri="{FF2B5EF4-FFF2-40B4-BE49-F238E27FC236}">
                    <a16:creationId xmlns="" xmlns:a16="http://schemas.microsoft.com/office/drawing/2014/main" id="{A4DB8BA5-F034-40FD-B70C-C63E183A9A9B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7799" t="4744" r="1588" b="3580"/>
              <a:stretch/>
            </p:blipFill>
            <p:spPr>
              <a:xfrm>
                <a:off x="5940152" y="2887872"/>
                <a:ext cx="2943486" cy="1602000"/>
              </a:xfrm>
              <a:prstGeom prst="rect">
                <a:avLst/>
              </a:prstGeom>
            </p:spPr>
          </p:pic>
          <p:pic>
            <p:nvPicPr>
              <p:cNvPr id="19" name="Рисунок 18">
                <a:extLst>
                  <a:ext uri="{FF2B5EF4-FFF2-40B4-BE49-F238E27FC236}">
                    <a16:creationId xmlns="" xmlns:a16="http://schemas.microsoft.com/office/drawing/2014/main" id="{6264F509-11A8-4DD7-A233-162A9814256D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7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17658"/>
              <a:stretch/>
            </p:blipFill>
            <p:spPr>
              <a:xfrm>
                <a:off x="260362" y="2889719"/>
                <a:ext cx="1431318" cy="1600153"/>
              </a:xfrm>
              <a:prstGeom prst="rect">
                <a:avLst/>
              </a:prstGeom>
            </p:spPr>
          </p:pic>
          <p:pic>
            <p:nvPicPr>
              <p:cNvPr id="23" name="Рисунок 22">
                <a:extLst>
                  <a:ext uri="{FF2B5EF4-FFF2-40B4-BE49-F238E27FC236}">
                    <a16:creationId xmlns="" xmlns:a16="http://schemas.microsoft.com/office/drawing/2014/main" id="{FC31E97B-F212-4832-A7BA-B8B3B8080A24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21111" r="30741"/>
              <a:stretch/>
            </p:blipFill>
            <p:spPr>
              <a:xfrm>
                <a:off x="1817539" y="2887872"/>
                <a:ext cx="1278606" cy="16020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331253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E:\000_2016\002_ФАКУЛЬТЕТЫ\_ОБЩИЙ\ПРЕЗЕНТАЦИЯ\029_ИТОГИ_ТАСКАЕВ_СВ\ИСХОД\ПРЕЗЕНТАЦИЯ_ИТОГИ_ГОДА_ТАСКАЕВ_СВ_1.jpg">
            <a:extLst>
              <a:ext uri="{FF2B5EF4-FFF2-40B4-BE49-F238E27FC236}">
                <a16:creationId xmlns="" xmlns:a16="http://schemas.microsoft.com/office/drawing/2014/main" id="{C54CE57D-1D80-6877-F51C-67F0476DCE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0825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Заголовок 1">
            <a:extLst>
              <a:ext uri="{FF2B5EF4-FFF2-40B4-BE49-F238E27FC236}">
                <a16:creationId xmlns="" xmlns:a16="http://schemas.microsoft.com/office/drawing/2014/main" id="{A1F1FB3D-0AA3-1EC1-C625-EA88BEEF47A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3249526" y="1419622"/>
            <a:ext cx="5564360" cy="614363"/>
          </a:xfrm>
        </p:spPr>
        <p:txBody>
          <a:bodyPr/>
          <a:lstStyle/>
          <a:p>
            <a:pPr algn="l" eaLnBrk="1" hangingPunct="1">
              <a:spcAft>
                <a:spcPts val="1200"/>
              </a:spcAft>
            </a:pPr>
            <a:r>
              <a:rPr lang="ru-RU" altLang="ru-RU" sz="2400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sp>
        <p:nvSpPr>
          <p:cNvPr id="5124" name="Подзаголовок 2">
            <a:extLst>
              <a:ext uri="{FF2B5EF4-FFF2-40B4-BE49-F238E27FC236}">
                <a16:creationId xmlns="" xmlns:a16="http://schemas.microsoft.com/office/drawing/2014/main" id="{7B84F1C1-E5B8-496E-5F9F-0B5A72C3A9D0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3275647" y="4151213"/>
            <a:ext cx="5145087" cy="793899"/>
          </a:xfrm>
        </p:spPr>
        <p:txBody>
          <a:bodyPr/>
          <a:lstStyle/>
          <a:p>
            <a:pPr marL="0" indent="0" eaLnBrk="1" hangingPunct="1">
              <a:buFont typeface="Arial" panose="020B0604020202020204" pitchFamily="34" charset="0"/>
              <a:buNone/>
            </a:pPr>
            <a:r>
              <a:rPr lang="ru-RU" altLang="ru-RU" sz="2000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Д.С. </a:t>
            </a:r>
            <a:r>
              <a:rPr lang="ru-RU" altLang="ru-RU" sz="2000" dirty="0" err="1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Батаев</a:t>
            </a:r>
            <a:r>
              <a:rPr lang="ru-RU" altLang="ru-RU" sz="2000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, врио проректора по молодёжной политике</a:t>
            </a: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96F9D3EB-2B25-63E1-8CD5-E1B1C58F61DD}"/>
              </a:ext>
            </a:extLst>
          </p:cNvPr>
          <p:cNvSpPr txBox="1">
            <a:spLocks/>
          </p:cNvSpPr>
          <p:nvPr/>
        </p:nvSpPr>
        <p:spPr bwMode="auto">
          <a:xfrm>
            <a:off x="3249526" y="2459691"/>
            <a:ext cx="5564360" cy="614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l" eaLnBrk="1" hangingPunct="1">
              <a:spcAft>
                <a:spcPts val="1200"/>
              </a:spcAft>
            </a:pPr>
            <a:r>
              <a:rPr lang="ru-RU" altLang="ru-RU" sz="2400" b="1" dirty="0">
                <a:solidFill>
                  <a:schemeClr val="bg1"/>
                </a:solidFill>
                <a:latin typeface="Formular" panose="02000000000000000000" pitchFamily="2" charset="-52"/>
                <a:cs typeface="Arial" panose="020B0604020202020204" pitchFamily="34" charset="0"/>
              </a:rPr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1316853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sp>
        <p:nvSpPr>
          <p:cNvPr id="8195" name="Заголовок 1">
            <a:extLst>
              <a:ext uri="{FF2B5EF4-FFF2-40B4-BE49-F238E27FC236}">
                <a16:creationId xmlns="" xmlns:a16="http://schemas.microsoft.com/office/drawing/2014/main" id="{69ACEA47-6436-EE4E-2826-E2659B3592FE}"/>
              </a:ext>
            </a:extLst>
          </p:cNvPr>
          <p:cNvSpPr txBox="1">
            <a:spLocks/>
          </p:cNvSpPr>
          <p:nvPr/>
        </p:nvSpPr>
        <p:spPr bwMode="auto">
          <a:xfrm>
            <a:off x="0" y="123478"/>
            <a:ext cx="9144000" cy="809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Основополагающий документ,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регулирующий вопросы социальной поддержки </a:t>
            </a:r>
          </a:p>
        </p:txBody>
      </p:sp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1C43AA2-FC94-44EA-8846-DD7A3710B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5462834"/>
              </p:ext>
            </p:extLst>
          </p:nvPr>
        </p:nvGraphicFramePr>
        <p:xfrm>
          <a:off x="611560" y="1100241"/>
          <a:ext cx="7920880" cy="199948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0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159646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Коллективный договор, заключенный между коллективом работников и администрацией ФГБОУ ВО «ЧелГУ»</a:t>
                      </a:r>
                    </a:p>
                    <a:p>
                      <a:pPr marL="628650" indent="-266700" algn="l">
                        <a:lnSpc>
                          <a:spcPct val="90000"/>
                        </a:lnSpc>
                        <a:spcBef>
                          <a:spcPts val="1200"/>
                        </a:spcBef>
                        <a:buFont typeface="Arial" panose="020B0604020202020204" pitchFamily="34" charset="0"/>
                        <a:buChar char="•"/>
                        <a:tabLst>
                          <a:tab pos="628650" algn="l"/>
                        </a:tabLst>
                      </a:pPr>
                      <a:r>
                        <a:rPr lang="ru-RU" sz="2000" dirty="0"/>
                        <a:t>рассмотрен и утвержден конференцией работников и обучающихся ФГБОУ ВО «ЧелГУ» 24 октября 2019 г.,</a:t>
                      </a:r>
                    </a:p>
                    <a:p>
                      <a:pPr marL="628650" indent="-266700" algn="l">
                        <a:lnSpc>
                          <a:spcPct val="90000"/>
                        </a:lnSpc>
                        <a:buFont typeface="Arial" panose="020B0604020202020204" pitchFamily="34" charset="0"/>
                        <a:buChar char="•"/>
                        <a:tabLst>
                          <a:tab pos="628650" algn="l"/>
                        </a:tabLst>
                      </a:pPr>
                      <a:r>
                        <a:rPr lang="ru-RU" sz="2000" dirty="0"/>
                        <a:t>пролонгирован до 31 декабря 2023 г. дополнительным соглашением №6 от 17.02.2022. 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0" name="Таблица 3">
            <a:extLst>
              <a:ext uri="{FF2B5EF4-FFF2-40B4-BE49-F238E27FC236}">
                <a16:creationId xmlns="" xmlns:a16="http://schemas.microsoft.com/office/drawing/2014/main" id="{74D22492-C106-4426-8864-CBDE30B24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0566985"/>
              </p:ext>
            </p:extLst>
          </p:nvPr>
        </p:nvGraphicFramePr>
        <p:xfrm>
          <a:off x="611560" y="3511708"/>
          <a:ext cx="7920880" cy="80922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920880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809223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Раздел 7. Социальная сфера. 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Социальные гарантии, льготы, компенсации</a:t>
                      </a:r>
                      <a:endParaRPr lang="ru-RU" sz="24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1" name="Стрелка: вниз 10">
            <a:extLst>
              <a:ext uri="{FF2B5EF4-FFF2-40B4-BE49-F238E27FC236}">
                <a16:creationId xmlns="" xmlns:a16="http://schemas.microsoft.com/office/drawing/2014/main" id="{5E739564-1566-475E-99CB-AEAD8A27B389}"/>
              </a:ext>
            </a:extLst>
          </p:cNvPr>
          <p:cNvSpPr/>
          <p:nvPr/>
        </p:nvSpPr>
        <p:spPr>
          <a:xfrm>
            <a:off x="4499992" y="3075806"/>
            <a:ext cx="144016" cy="445137"/>
          </a:xfrm>
          <a:prstGeom prst="downArrow">
            <a:avLst/>
          </a:prstGeom>
          <a:solidFill>
            <a:srgbClr val="D43220"/>
          </a:solidFill>
          <a:ln>
            <a:solidFill>
              <a:srgbClr val="D3322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FCA62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484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0399854"/>
              </p:ext>
            </p:extLst>
          </p:nvPr>
        </p:nvGraphicFramePr>
        <p:xfrm>
          <a:off x="395536" y="1923678"/>
          <a:ext cx="8352928" cy="242570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896544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  <a:gridCol w="1152128">
                  <a:extLst>
                    <a:ext uri="{9D8B030D-6E8A-4147-A177-3AD203B41FA5}">
                      <a16:colId xmlns="" xmlns:a16="http://schemas.microsoft.com/office/drawing/2014/main" val="2204710668"/>
                    </a:ext>
                  </a:extLst>
                </a:gridCol>
              </a:tblGrid>
              <a:tr h="314179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 smtClean="0"/>
                        <a:t>2020</a:t>
                      </a: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 smtClean="0"/>
                        <a:t>2021</a:t>
                      </a: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 smtClean="0"/>
                        <a:t>2022</a:t>
                      </a: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314179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Средства, перечисленные из фонда потребления в фонд социальной поддержки работников и ветеранов, из них: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590 500</a:t>
                      </a:r>
                      <a:endParaRPr lang="ru-RU" sz="1600" b="1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738 000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441928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39750" indent="-285750" algn="l">
                        <a:lnSpc>
                          <a:spcPct val="107000"/>
                        </a:lnSpc>
                        <a:buFont typeface="Calibri" panose="020F0502020204030204" pitchFamily="34" charset="0"/>
                        <a:buChar char="̶"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Проведение мероприятий организации ветеранов ФГБОУ ВО «ЧелГУ»,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350 000</a:t>
                      </a:r>
                      <a:endParaRPr lang="ru-RU" sz="16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39750" indent="-285750" algn="l">
                        <a:lnSpc>
                          <a:spcPct val="107000"/>
                        </a:lnSpc>
                        <a:buFont typeface="Calibri" panose="020F0502020204030204" pitchFamily="34" charset="0"/>
                        <a:buChar char="̶"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Предоставление путевок в санаторий-профилакторий со скидкой 50%,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14 000</a:t>
                      </a:r>
                      <a:endParaRPr lang="ru-RU" sz="16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31 500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45 500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74858358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539750" indent="-285750">
                        <a:buFont typeface="Calibri" panose="020F0502020204030204" pitchFamily="34" charset="0"/>
                        <a:buChar char="̶"/>
                      </a:pPr>
                      <a:r>
                        <a:rPr lang="ru-RU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Иные меры социальной поддержки.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226 500</a:t>
                      </a:r>
                      <a:endParaRPr lang="ru-RU" sz="160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356 500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254 500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985640411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3688325"/>
              </p:ext>
            </p:extLst>
          </p:nvPr>
        </p:nvGraphicFramePr>
        <p:xfrm>
          <a:off x="395536" y="267494"/>
          <a:ext cx="8352928" cy="9692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52928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85215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altLang="ru-RU" sz="1200" b="0" i="1" dirty="0">
                          <a:latin typeface="Formular" panose="02000000000000000000" pitchFamily="2" charset="-52"/>
                        </a:rPr>
                        <a:t>7.3. Университет выделяет средства на социальную поддержку работников Университета из фонда потребления, сумма выделенных средств ежегодно утверждается приказом ректора по согласованию с Профкомом. Использование средств на социальную поддержку работников университета осуществляется по согласованию с Профкомом.</a:t>
                      </a:r>
                      <a:endParaRPr lang="ru-RU" sz="12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95536" y="1264323"/>
            <a:ext cx="8352928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Направления социальной поддержки</a:t>
            </a:r>
          </a:p>
        </p:txBody>
      </p:sp>
    </p:spTree>
    <p:extLst>
      <p:ext uri="{BB962C8B-B14F-4D97-AF65-F5344CB8AC3E}">
        <p14:creationId xmlns:p14="http://schemas.microsoft.com/office/powerpoint/2010/main" val="2882746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9951017"/>
              </p:ext>
            </p:extLst>
          </p:nvPr>
        </p:nvGraphicFramePr>
        <p:xfrm>
          <a:off x="473093" y="860156"/>
          <a:ext cx="8203363" cy="3006087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2923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608455093"/>
                    </a:ext>
                  </a:extLst>
                </a:gridCol>
                <a:gridCol w="1368152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</a:tblGrid>
              <a:tr h="490944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Статья расходов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521961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Оздоровление ветеранов в санатории-профилактории ЧелГУ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260 000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218 522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490407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Приобретение билетов в музеи, театры и пр.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35 450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09921886"/>
                  </a:ext>
                </a:extLst>
              </a:tr>
              <a:tr h="490407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Материальная помощь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72 000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346739802"/>
                  </a:ext>
                </a:extLst>
              </a:tr>
              <a:tr h="521961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Материальное поощрение активных членов Совета ветеранов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24 028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91302871"/>
                  </a:ext>
                </a:extLst>
              </a:tr>
              <a:tr h="490407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Итого, руб.: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350 000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9909144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77534" y="267494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Бюджет организации ветеранов ФГБОУ ВО «ЧелГУ»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BA12AE6E-F595-4813-AF20-40CCD3E2B849}"/>
              </a:ext>
            </a:extLst>
          </p:cNvPr>
          <p:cNvSpPr txBox="1"/>
          <p:nvPr/>
        </p:nvSpPr>
        <p:spPr>
          <a:xfrm>
            <a:off x="397254" y="3962228"/>
            <a:ext cx="8424936" cy="6155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Источник: приказы </a:t>
            </a:r>
            <a:r>
              <a:rPr lang="ru-RU" sz="1600" dirty="0">
                <a:ea typeface="Calibri" panose="020F0502020204030204" pitchFamily="34" charset="0"/>
                <a:cs typeface="Times New Roman" panose="02020603050405020304" pitchFamily="18" charset="0"/>
              </a:rPr>
              <a:t>№740-1 от 13.10.2019, 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№612-1 от 10.10.2022, №582-1 от 21.10.2021, №566-1 от 14.10.2020 «О формировании бюджетов организации ветеранов ФГБОУ ВО «ЧелГУ</a:t>
            </a:r>
            <a:r>
              <a:rPr lang="ru-RU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9231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2722597"/>
              </p:ext>
            </p:extLst>
          </p:nvPr>
        </p:nvGraphicFramePr>
        <p:xfrm>
          <a:off x="395536" y="2211710"/>
          <a:ext cx="8388931" cy="16344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4847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1380153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380153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  <a:gridCol w="1380153">
                  <a:extLst>
                    <a:ext uri="{9D8B030D-6E8A-4147-A177-3AD203B41FA5}">
                      <a16:colId xmlns="" xmlns:a16="http://schemas.microsoft.com/office/drawing/2014/main" val="2204710668"/>
                    </a:ext>
                  </a:extLst>
                </a:gridCol>
              </a:tblGrid>
              <a:tr h="432048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/>
                        <a:t>Категории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Количество путевок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2493852"/>
                  </a:ext>
                </a:extLst>
              </a:tr>
              <a:tr h="288032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/>
                        <a:t>Количество путевок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Льготные путевки (со скидкой 50%)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432048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Бесплатные путевки (ветеранам ЧелГУ)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8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8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9909144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2499025"/>
              </p:ext>
            </p:extLst>
          </p:nvPr>
        </p:nvGraphicFramePr>
        <p:xfrm>
          <a:off x="395536" y="267494"/>
          <a:ext cx="8388932" cy="1078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altLang="ru-RU" sz="1400" b="0" i="1" dirty="0">
                          <a:latin typeface="Formular" panose="02000000000000000000" pitchFamily="2" charset="-52"/>
                        </a:rPr>
                        <a:t>7.5. Стороны обеспечивают возможность приобретения работниками Университета путевок в санаторий-профилакторий медицинского центра ЧелГУ. Стороны обязуются совместно разрабатывать доступные для работников варианты медицинского обслуживания в медицинском центре ЧелГУ.</a:t>
                      </a:r>
                      <a:endParaRPr lang="ru-RU" sz="14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95536" y="1491630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Оздоровление в санатории-профилактории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52D3DCA-E685-494E-BABF-4882730D21DC}"/>
              </a:ext>
            </a:extLst>
          </p:cNvPr>
          <p:cNvSpPr txBox="1"/>
          <p:nvPr/>
        </p:nvSpPr>
        <p:spPr>
          <a:xfrm>
            <a:off x="413691" y="4011910"/>
            <a:ext cx="8406459" cy="5431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&gt; </a:t>
            </a: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100 сотрудников ежегодно приобретают</a:t>
            </a: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отдельные медицинские услуги в санатории</a:t>
            </a:r>
            <a:r>
              <a:rPr lang="en-US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ru-RU" sz="14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профилактории за полную стоимость</a:t>
            </a:r>
          </a:p>
        </p:txBody>
      </p:sp>
    </p:spTree>
    <p:extLst>
      <p:ext uri="{BB962C8B-B14F-4D97-AF65-F5344CB8AC3E}">
        <p14:creationId xmlns:p14="http://schemas.microsoft.com/office/powerpoint/2010/main" val="854240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sp>
        <p:nvSpPr>
          <p:cNvPr id="8195" name="Заголовок 1">
            <a:extLst>
              <a:ext uri="{FF2B5EF4-FFF2-40B4-BE49-F238E27FC236}">
                <a16:creationId xmlns="" xmlns:a16="http://schemas.microsoft.com/office/drawing/2014/main" id="{69ACEA47-6436-EE4E-2826-E2659B3592FE}"/>
              </a:ext>
            </a:extLst>
          </p:cNvPr>
          <p:cNvSpPr txBox="1">
            <a:spLocks/>
          </p:cNvSpPr>
          <p:nvPr/>
        </p:nvSpPr>
        <p:spPr bwMode="auto">
          <a:xfrm>
            <a:off x="0" y="555526"/>
            <a:ext cx="9144000" cy="498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 smtClean="0">
                <a:latin typeface="Formular" panose="02000000000000000000" pitchFamily="2" charset="-52"/>
              </a:rPr>
              <a:t>Работа комиссии по социальным вопросам</a:t>
            </a:r>
            <a:endParaRPr lang="ru-RU" altLang="ru-RU" sz="2300" b="1" dirty="0">
              <a:latin typeface="Formular" panose="02000000000000000000" pitchFamily="2" charset="-52"/>
            </a:endParaRPr>
          </a:p>
        </p:txBody>
      </p:sp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1C43AA2-FC94-44EA-8846-DD7A3710B7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4843315"/>
              </p:ext>
            </p:extLst>
          </p:nvPr>
        </p:nvGraphicFramePr>
        <p:xfrm>
          <a:off x="3419872" y="1500940"/>
          <a:ext cx="5040560" cy="10394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103946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Утверждено Положение о комиссии по социальным </a:t>
                      </a:r>
                      <a:r>
                        <a:rPr lang="ru-RU" sz="2400" dirty="0" smtClean="0"/>
                        <a:t>вопросам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7" name="Таблица 3">
            <a:extLst>
              <a:ext uri="{FF2B5EF4-FFF2-40B4-BE49-F238E27FC236}">
                <a16:creationId xmlns="" xmlns:a16="http://schemas.microsoft.com/office/drawing/2014/main" id="{606CC430-2590-49C1-B95D-EE03CF4483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1418914"/>
              </p:ext>
            </p:extLst>
          </p:nvPr>
        </p:nvGraphicFramePr>
        <p:xfrm>
          <a:off x="683568" y="1500940"/>
          <a:ext cx="2664296" cy="10394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9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103946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Приказ №644-1 от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0" dirty="0"/>
                        <a:t>21.10.2019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B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8" name="Таблица 3">
            <a:extLst>
              <a:ext uri="{FF2B5EF4-FFF2-40B4-BE49-F238E27FC236}">
                <a16:creationId xmlns="" xmlns:a16="http://schemas.microsoft.com/office/drawing/2014/main" id="{8858C239-1712-4770-AFDF-F4D239083D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367973"/>
              </p:ext>
            </p:extLst>
          </p:nvPr>
        </p:nvGraphicFramePr>
        <p:xfrm>
          <a:off x="3419252" y="2612409"/>
          <a:ext cx="5040560" cy="10394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040560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103946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Утвержден </a:t>
                      </a:r>
                      <a:r>
                        <a:rPr lang="ru-RU" sz="2400" dirty="0" smtClean="0"/>
                        <a:t>состав </a:t>
                      </a:r>
                      <a:r>
                        <a:rPr lang="ru-RU" sz="2400" dirty="0"/>
                        <a:t>комиссии по социальным </a:t>
                      </a:r>
                      <a:r>
                        <a:rPr lang="ru-RU" sz="2400" dirty="0" smtClean="0"/>
                        <a:t>вопросам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12" name="Таблица 3">
            <a:extLst>
              <a:ext uri="{FF2B5EF4-FFF2-40B4-BE49-F238E27FC236}">
                <a16:creationId xmlns="" xmlns:a16="http://schemas.microsoft.com/office/drawing/2014/main" id="{BBBE398D-424A-4608-8A9B-82D2EB424C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9733914"/>
              </p:ext>
            </p:extLst>
          </p:nvPr>
        </p:nvGraphicFramePr>
        <p:xfrm>
          <a:off x="682948" y="2612409"/>
          <a:ext cx="2664296" cy="103946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64296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1039461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dirty="0"/>
                        <a:t>Приказ №750-1 от</a:t>
                      </a:r>
                    </a:p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2400" b="0" dirty="0"/>
                        <a:t>15.11.2019</a:t>
                      </a:r>
                      <a:endParaRPr lang="ru-RU" sz="2000" b="0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EDEB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6262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4245411"/>
              </p:ext>
            </p:extLst>
          </p:nvPr>
        </p:nvGraphicFramePr>
        <p:xfrm>
          <a:off x="377534" y="1491630"/>
          <a:ext cx="8406938" cy="24505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906434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3459822774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814844861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4053353508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3183945925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3223055672"/>
                    </a:ext>
                  </a:extLst>
                </a:gridCol>
                <a:gridCol w="750084">
                  <a:extLst>
                    <a:ext uri="{9D8B030D-6E8A-4147-A177-3AD203B41FA5}">
                      <a16:colId xmlns="" xmlns:a16="http://schemas.microsoft.com/office/drawing/2014/main" val="1812505220"/>
                    </a:ext>
                  </a:extLst>
                </a:gridCol>
              </a:tblGrid>
              <a:tr h="288032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Основание предоставления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81081849"/>
                  </a:ext>
                </a:extLst>
              </a:tr>
              <a:tr h="216024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Основание предоставления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Кол-во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Кол-во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Кол-во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300" b="1" dirty="0"/>
                        <a:t>Сумма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802493852"/>
                  </a:ext>
                </a:extLst>
              </a:tr>
              <a:tr h="444566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связи со смертью близкого родственника, работника университета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64 000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156 000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134 000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связи с болезнью работника университета, члена его семьи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32 000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85739918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связи с тяжелым материальным положением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74214838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связи с утратой личного имущества в результате пожара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44753742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marL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молодым семьям, в которых оба супруга являются работниками университета в возрасте до 35 лет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56597018"/>
                  </a:ext>
                </a:extLst>
              </a:tr>
              <a:tr h="238904">
                <a:tc>
                  <a:txBody>
                    <a:bodyPr/>
                    <a:lstStyle/>
                    <a:p>
                      <a:pPr marL="0" algn="r">
                        <a:lnSpc>
                          <a:spcPct val="80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46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190 000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3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178 000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694793164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2391571"/>
              </p:ext>
            </p:extLst>
          </p:nvPr>
        </p:nvGraphicFramePr>
        <p:xfrm>
          <a:off x="395536" y="267494"/>
          <a:ext cx="8388932" cy="80467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altLang="ru-RU" sz="1200" b="0" i="1" dirty="0">
                          <a:latin typeface="Formular" panose="02000000000000000000" pitchFamily="2" charset="-52"/>
                        </a:rPr>
                        <a:t>7.7. Работникам Университета, а также бывшим работникам Университета, уволившимся из Университета в связи с выходом на пенсию, может быть оказана материальная помощь не более 1 раза в год на основании личного заявления, и документов, подтверждающих необходимость оказания материальной помощи.</a:t>
                      </a:r>
                      <a:endParaRPr lang="ru-RU" sz="12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95536" y="987574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Материальная помощь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E0B9C5A-7CF8-47B2-9EF9-ABA42923D494}"/>
              </a:ext>
            </a:extLst>
          </p:cNvPr>
          <p:cNvSpPr txBox="1"/>
          <p:nvPr/>
        </p:nvSpPr>
        <p:spPr>
          <a:xfrm>
            <a:off x="308168" y="4011910"/>
            <a:ext cx="842493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За период с 2020 по 2022 гг. на помощь в организации похорон семьям умерших работников было </a:t>
            </a:r>
            <a:r>
              <a:rPr lang="ru-RU" sz="1600" dirty="0">
                <a:cs typeface="Times New Roman" panose="02020603050405020304" pitchFamily="18" charset="0"/>
              </a:rPr>
              <a:t>направлено </a:t>
            </a:r>
            <a:r>
              <a:rPr lang="ru-RU" sz="1600" b="1" dirty="0">
                <a:cs typeface="Times New Roman" panose="02020603050405020304" pitchFamily="18" charset="0"/>
              </a:rPr>
              <a:t>366 840</a:t>
            </a:r>
            <a:r>
              <a:rPr lang="ru-RU" sz="1600" dirty="0">
                <a:cs typeface="Times New Roman" panose="02020603050405020304" pitchFamily="18" charset="0"/>
              </a:rPr>
              <a:t> рублей.</a:t>
            </a:r>
            <a:r>
              <a:rPr lang="ru-RU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307906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0573899"/>
              </p:ext>
            </p:extLst>
          </p:nvPr>
        </p:nvGraphicFramePr>
        <p:xfrm>
          <a:off x="377534" y="2079357"/>
          <a:ext cx="8388932" cy="98712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339103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999309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016840">
                  <a:extLst>
                    <a:ext uri="{9D8B030D-6E8A-4147-A177-3AD203B41FA5}">
                      <a16:colId xmlns="" xmlns:a16="http://schemas.microsoft.com/office/drawing/2014/main" val="126611903"/>
                    </a:ext>
                  </a:extLst>
                </a:gridCol>
                <a:gridCol w="1016840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  <a:gridCol w="1016840">
                  <a:extLst>
                    <a:ext uri="{9D8B030D-6E8A-4147-A177-3AD203B41FA5}">
                      <a16:colId xmlns="" xmlns:a16="http://schemas.microsoft.com/office/drawing/2014/main" val="2204710668"/>
                    </a:ext>
                  </a:extLst>
                </a:gridCol>
              </a:tblGrid>
              <a:tr h="336172"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endParaRPr lang="ru-RU" sz="1800" b="1" dirty="0"/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2019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0000"/>
                        </a:lnSpc>
                      </a:pPr>
                      <a:r>
                        <a:rPr lang="ru-RU" sz="1800" b="1" dirty="0"/>
                        <a:t>2022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648793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600" b="0" dirty="0"/>
                        <a:t>Количество отдыхающих из числа сотрудников (льготное проживание)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2602518"/>
              </p:ext>
            </p:extLst>
          </p:nvPr>
        </p:nvGraphicFramePr>
        <p:xfrm>
          <a:off x="395536" y="267494"/>
          <a:ext cx="8388932" cy="72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ru-RU" altLang="ru-RU" sz="1400" b="0" i="1" dirty="0">
                          <a:latin typeface="Formular" panose="02000000000000000000" pitchFamily="2" charset="-52"/>
                        </a:rPr>
                        <a:t>7.4. Стороны создают возможность для летнего отдыха и оздоровления работникам Университета и их детям в спортивно-оздоровительном лагере «Парус».</a:t>
                      </a:r>
                      <a:endParaRPr lang="ru-RU" sz="14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77534" y="1347614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Отдых в СОЛ «Парус»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52D3DCA-E685-494E-BABF-4882730D21DC}"/>
              </a:ext>
            </a:extLst>
          </p:cNvPr>
          <p:cNvSpPr txBox="1"/>
          <p:nvPr/>
        </p:nvSpPr>
        <p:spPr>
          <a:xfrm>
            <a:off x="377534" y="3507854"/>
            <a:ext cx="84069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ВАЖНО: В 2020 и 2021 годах лагерь не функционировал из-за пандемии коронавируса </a:t>
            </a:r>
            <a:r>
              <a:rPr lang="en-US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COVID–19</a:t>
            </a:r>
            <a:r>
              <a:rPr lang="ru-RU" sz="2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5418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одзаголовок 2">
            <a:extLst>
              <a:ext uri="{FF2B5EF4-FFF2-40B4-BE49-F238E27FC236}">
                <a16:creationId xmlns="" xmlns:a16="http://schemas.microsoft.com/office/drawing/2014/main" id="{068FD9B7-F8F7-72C1-C6F0-B442CE40FDE5}"/>
              </a:ext>
            </a:extLst>
          </p:cNvPr>
          <p:cNvSpPr txBox="1">
            <a:spLocks/>
          </p:cNvSpPr>
          <p:nvPr/>
        </p:nvSpPr>
        <p:spPr bwMode="auto">
          <a:xfrm>
            <a:off x="3275856" y="4776850"/>
            <a:ext cx="4608512" cy="1980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None/>
            </a:pPr>
            <a:r>
              <a:rPr lang="ru-RU" altLang="ru-RU" sz="1000" dirty="0">
                <a:solidFill>
                  <a:schemeClr val="bg1"/>
                </a:solidFill>
                <a:latin typeface="Arial" panose="020B0604020202020204" pitchFamily="34" charset="0"/>
              </a:rPr>
              <a:t>Состояние социальной работы с сотрудниками ФГБОУ ВО «ЧелГУ»</a:t>
            </a:r>
          </a:p>
        </p:txBody>
      </p:sp>
      <p:graphicFrame>
        <p:nvGraphicFramePr>
          <p:cNvPr id="34" name="Таблица 3">
            <a:extLst>
              <a:ext uri="{FF2B5EF4-FFF2-40B4-BE49-F238E27FC236}">
                <a16:creationId xmlns="" xmlns:a16="http://schemas.microsoft.com/office/drawing/2014/main" id="{4BD231E3-C4C9-0417-5BDD-971D31B5E4C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8695932"/>
              </p:ext>
            </p:extLst>
          </p:nvPr>
        </p:nvGraphicFramePr>
        <p:xfrm>
          <a:off x="395536" y="1995686"/>
          <a:ext cx="8388932" cy="1800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816424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  <a:gridCol w="1143127">
                  <a:extLst>
                    <a:ext uri="{9D8B030D-6E8A-4147-A177-3AD203B41FA5}">
                      <a16:colId xmlns="" xmlns:a16="http://schemas.microsoft.com/office/drawing/2014/main" val="1961365457"/>
                    </a:ext>
                  </a:extLst>
                </a:gridCol>
                <a:gridCol w="1143127">
                  <a:extLst>
                    <a:ext uri="{9D8B030D-6E8A-4147-A177-3AD203B41FA5}">
                      <a16:colId xmlns="" xmlns:a16="http://schemas.microsoft.com/office/drawing/2014/main" val="3144396296"/>
                    </a:ext>
                  </a:extLst>
                </a:gridCol>
                <a:gridCol w="1143127">
                  <a:extLst>
                    <a:ext uri="{9D8B030D-6E8A-4147-A177-3AD203B41FA5}">
                      <a16:colId xmlns="" xmlns:a16="http://schemas.microsoft.com/office/drawing/2014/main" val="3840980976"/>
                    </a:ext>
                  </a:extLst>
                </a:gridCol>
                <a:gridCol w="1143127">
                  <a:extLst>
                    <a:ext uri="{9D8B030D-6E8A-4147-A177-3AD203B41FA5}">
                      <a16:colId xmlns="" xmlns:a16="http://schemas.microsoft.com/office/drawing/2014/main" val="2204710668"/>
                    </a:ext>
                  </a:extLst>
                </a:gridCol>
              </a:tblGrid>
              <a:tr h="347711"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A62D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2708806"/>
                  </a:ext>
                </a:extLst>
              </a:tr>
              <a:tr h="930923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связи с юбилейной датой была произведена единовременная материальная помощь работникам (чел.)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 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79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  <a:tr h="521566">
                <a:tc>
                  <a:txBody>
                    <a:bodyPr/>
                    <a:lstStyle/>
                    <a:p>
                      <a:pPr marL="0" algn="l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 сумме (руб.)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507 910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639 200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1 844 950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6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2 992 060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0F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49909144"/>
                  </a:ext>
                </a:extLst>
              </a:tr>
            </a:tbl>
          </a:graphicData>
        </a:graphic>
      </p:graphicFrame>
      <p:graphicFrame>
        <p:nvGraphicFramePr>
          <p:cNvPr id="9" name="Таблица 3">
            <a:extLst>
              <a:ext uri="{FF2B5EF4-FFF2-40B4-BE49-F238E27FC236}">
                <a16:creationId xmlns="" xmlns:a16="http://schemas.microsoft.com/office/drawing/2014/main" id="{535093B3-81BC-4636-AF89-4A9A604113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0709011"/>
              </p:ext>
            </p:extLst>
          </p:nvPr>
        </p:nvGraphicFramePr>
        <p:xfrm>
          <a:off x="395536" y="267494"/>
          <a:ext cx="8388932" cy="107899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8932">
                  <a:extLst>
                    <a:ext uri="{9D8B030D-6E8A-4147-A177-3AD203B41FA5}">
                      <a16:colId xmlns="" xmlns:a16="http://schemas.microsoft.com/office/drawing/2014/main" val="160900098"/>
                    </a:ext>
                  </a:extLst>
                </a:gridCol>
              </a:tblGrid>
              <a:tr h="720080"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90000"/>
                        </a:lnSpc>
                      </a:pPr>
                      <a:r>
                        <a:rPr lang="ru-RU" sz="1600" b="1" dirty="0"/>
                        <a:t>Коллективный договор: </a:t>
                      </a:r>
                    </a:p>
                    <a:p>
                      <a:pPr algn="l">
                        <a:lnSpc>
                          <a:spcPct val="90000"/>
                        </a:lnSpc>
                      </a:pPr>
                      <a:r>
                        <a:rPr lang="en-US" sz="1400" i="1" dirty="0"/>
                        <a:t>7.9. </a:t>
                      </a:r>
                      <a:r>
                        <a:rPr lang="ru-RU" sz="1400" i="1" dirty="0"/>
                        <a:t>Университет обязуется выплачивать единовременную поощрительную выплату работникам, трудоустроенным в ЧелГУ по основному месту работы с учетом внутреннего совместительства, но не более чем на одну ставку</a:t>
                      </a:r>
                      <a:r>
                        <a:rPr lang="en-US" sz="1400" i="1" dirty="0"/>
                        <a:t> […]</a:t>
                      </a:r>
                      <a:r>
                        <a:rPr lang="ru-RU" sz="1400" i="1" dirty="0"/>
                        <a:t> в связи с юбилейной датой работникам, имеющим общий стаж непрерывной работы в Университете свыше пяти лет в размере одного базового оклада по ПКГ.</a:t>
                      </a:r>
                      <a:endParaRPr lang="ru-RU" sz="1100" b="0" i="1" dirty="0"/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4081958037"/>
                  </a:ext>
                </a:extLst>
              </a:tr>
            </a:tbl>
          </a:graphicData>
        </a:graphic>
      </p:graphicFrame>
      <p:sp>
        <p:nvSpPr>
          <p:cNvPr id="10" name="Заголовок 1">
            <a:extLst>
              <a:ext uri="{FF2B5EF4-FFF2-40B4-BE49-F238E27FC236}">
                <a16:creationId xmlns="" xmlns:a16="http://schemas.microsoft.com/office/drawing/2014/main" id="{EC007987-031F-4E81-8208-B5E5C6D36BB1}"/>
              </a:ext>
            </a:extLst>
          </p:cNvPr>
          <p:cNvSpPr txBox="1">
            <a:spLocks/>
          </p:cNvSpPr>
          <p:nvPr/>
        </p:nvSpPr>
        <p:spPr bwMode="auto">
          <a:xfrm>
            <a:off x="395536" y="1480347"/>
            <a:ext cx="8388932" cy="5153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ru-RU" altLang="ru-RU" sz="2300" b="1" dirty="0">
                <a:latin typeface="Formular" panose="02000000000000000000" pitchFamily="2" charset="-52"/>
              </a:rPr>
              <a:t>Выплаты в связи с юбилейными датами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EE0B9C5A-7CF8-47B2-9EF9-ABA42923D494}"/>
              </a:ext>
            </a:extLst>
          </p:cNvPr>
          <p:cNvSpPr txBox="1"/>
          <p:nvPr/>
        </p:nvSpPr>
        <p:spPr>
          <a:xfrm>
            <a:off x="308168" y="4011910"/>
            <a:ext cx="842493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Юбилейные даты: 50 лет, 60 лет, 70 лет и далее каждые 5 лет.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109295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ПРЕЗЕНТАЦИЯ_ШАБЛОН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1195CB20C5708740998DDCA9362FFBF0" ma:contentTypeVersion="1" ma:contentTypeDescription="Создание документа." ma:contentTypeScope="" ma:versionID="4212aaaa4e947c29b15bdf6be833d1cd">
  <xsd:schema xmlns:xsd="http://www.w3.org/2001/XMLSchema" xmlns:xs="http://www.w3.org/2001/XMLSchema" xmlns:p="http://schemas.microsoft.com/office/2006/metadata/properties" xmlns:ns2="b29f6480-9804-4c2d-9163-b993160d2696" targetNamespace="http://schemas.microsoft.com/office/2006/metadata/properties" ma:root="true" ma:fieldsID="19c1406269bb8ce3f3ada96f312e9d07" ns2:_="">
    <xsd:import namespace="b29f6480-9804-4c2d-9163-b993160d2696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29f6480-9804-4c2d-9163-b993160d2696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Значение идентификатора документа" ma:description="Значение идентификатора документа, присвоенного данному элементу." ma:internalName="_dlc_DocId" ma:readOnly="true">
      <xsd:simpleType>
        <xsd:restriction base="dms:Text"/>
      </xsd:simpleType>
    </xsd:element>
    <xsd:element name="_dlc_DocIdUrl" ma:index="9" nillable="true" ma:displayName="Идентификатор документа" ma:description="Постоянная ссылка на этот документ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Сохранить идентификатор" ma:description="Сохранять идентификатор при добавлении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EC4797-5FB2-426C-954C-294EA155D1D6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0D66B21E-B9E8-4536-A258-6070898AC818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6DE6B0E-8ABA-4D2B-8608-A4FB3AAFCDD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97DDE553-35FD-4111-AEF7-9C6AD1E66D58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b29f6480-9804-4c2d-9163-b993160d2696"/>
    <ds:schemaRef ds:uri="http://www.w3.org/XML/1998/namespace"/>
    <ds:schemaRef ds:uri="http://purl.org/dc/dcmitype/"/>
  </ds:schemaRefs>
</ds:datastoreItem>
</file>

<file path=customXml/itemProps5.xml><?xml version="1.0" encoding="utf-8"?>
<ds:datastoreItem xmlns:ds="http://schemas.openxmlformats.org/officeDocument/2006/customXml" ds:itemID="{2BA83BF3-B866-4285-9BAD-0C0D3FA683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29f6480-9804-4c2d-9163-b993160d269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ПРЕЗЕНТАЦИЯ_ШАБЛОН</Template>
  <TotalTime>6706</TotalTime>
  <Words>1079</Words>
  <Application>Microsoft Office PowerPoint</Application>
  <PresentationFormat>Экран (16:9)</PresentationFormat>
  <Paragraphs>220</Paragraphs>
  <Slides>13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8" baseType="lpstr">
      <vt:lpstr>Arial</vt:lpstr>
      <vt:lpstr>Calibri</vt:lpstr>
      <vt:lpstr>Formular</vt:lpstr>
      <vt:lpstr>Times New Roman</vt:lpstr>
      <vt:lpstr>ПРЕЗЕНТАЦИЯ_ШАБЛОН</vt:lpstr>
      <vt:lpstr> О состоянии социальной работы с сотрудниками ФГБОУ ВО «ЧелГУ»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Состояние социальной работы с сотрудниками ФГБОУ ВО «ЧелГУ»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ЗАГОЛОВОК</dc:title>
  <dc:creator>User</dc:creator>
  <cp:lastModifiedBy>User</cp:lastModifiedBy>
  <cp:revision>135</cp:revision>
  <dcterms:created xsi:type="dcterms:W3CDTF">2020-10-16T10:44:49Z</dcterms:created>
  <dcterms:modified xsi:type="dcterms:W3CDTF">2023-01-31T04:25:35Z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">
    <vt:lpwstr>SQPFTJ6P7DFS-8-3500</vt:lpwstr>
  </property>
  <property fmtid="{D5CDD505-2E9C-101B-9397-08002B2CF9AE}" pid="3" name="_dlc_DocIdItemGuid">
    <vt:lpwstr>127aabba-ba1c-487d-8642-12a5d593cbd2</vt:lpwstr>
  </property>
  <property fmtid="{D5CDD505-2E9C-101B-9397-08002B2CF9AE}" pid="4" name="_dlc_DocIdUrl">
    <vt:lpwstr>https://www.csu.ru/_layouts/15/DocIdRedir.aspx?ID=SQPFTJ6P7DFS-8-3500, SQPFTJ6P7DFS-8-3500</vt:lpwstr>
  </property>
</Properties>
</file>