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88" r:id="rId2"/>
    <p:sldId id="465" r:id="rId3"/>
    <p:sldId id="391" r:id="rId4"/>
    <p:sldId id="392" r:id="rId5"/>
    <p:sldId id="352" r:id="rId6"/>
    <p:sldId id="458" r:id="rId7"/>
    <p:sldId id="459" r:id="rId8"/>
    <p:sldId id="460" r:id="rId9"/>
    <p:sldId id="450" r:id="rId10"/>
    <p:sldId id="452" r:id="rId11"/>
    <p:sldId id="454" r:id="rId12"/>
    <p:sldId id="455" r:id="rId13"/>
    <p:sldId id="456" r:id="rId14"/>
    <p:sldId id="453" r:id="rId15"/>
    <p:sldId id="446" r:id="rId16"/>
    <p:sldId id="447" r:id="rId17"/>
    <p:sldId id="448" r:id="rId18"/>
    <p:sldId id="449" r:id="rId19"/>
    <p:sldId id="451" r:id="rId20"/>
    <p:sldId id="461" r:id="rId21"/>
    <p:sldId id="389" r:id="rId22"/>
    <p:sldId id="457" r:id="rId23"/>
    <p:sldId id="464" r:id="rId24"/>
    <p:sldId id="371" r:id="rId25"/>
  </p:sldIdLst>
  <p:sldSz cx="9144000" cy="6858000" type="screen4x3"/>
  <p:notesSz cx="6792913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0E6"/>
    <a:srgbClr val="EE4612"/>
    <a:srgbClr val="51378E"/>
    <a:srgbClr val="AEC871"/>
    <a:srgbClr val="FFFFFF"/>
    <a:srgbClr val="92D050"/>
    <a:srgbClr val="8A1411"/>
    <a:srgbClr val="F5C491"/>
    <a:srgbClr val="00B0F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32" autoAdjust="0"/>
    <p:restoredTop sz="86705" autoAdjust="0"/>
  </p:normalViewPr>
  <p:slideViewPr>
    <p:cSldViewPr>
      <p:cViewPr varScale="1">
        <p:scale>
          <a:sx n="102" d="100"/>
          <a:sy n="102" d="100"/>
        </p:scale>
        <p:origin x="163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soi\csu%20&#1080;%20&#1076;&#1088;.%20&#1087;&#1091;&#1073;%20&#1072;&#1082;&#1090;&#1080;&#1074;\&#1054;&#1058;&#1063;&#1045;&#1058;\&#1054;&#1090;&#1095;&#1077;&#1090;%20&#1055;&#1087;&#1053;&#1056;\&#1079;&#1072;%202021\&#1050;&#1085;&#1080;&#1075;&#1072;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soi\csu%20&#1080;%20&#1076;&#1088;.%20&#1087;&#1091;&#1073;%20&#1072;&#1082;&#1090;&#1080;&#1074;\&#1054;&#1058;&#1063;&#1045;&#1058;\&#1054;&#1090;&#1095;&#1077;&#1090;%20&#1055;&#1087;&#1053;&#1056;\&#1079;&#1072;%202021\&#1050;&#1085;&#1080;&#1075;&#1072;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soi\csu%20&#1080;%20&#1076;&#1088;.%20&#1087;&#1091;&#1073;%20&#1072;&#1082;&#1090;&#1080;&#1074;\&#1054;&#1058;&#1063;&#1045;&#1058;\&#1054;&#1090;&#1095;&#1077;&#1090;%20&#1055;&#1087;&#1053;&#1056;\&#1079;&#1072;%202021\&#1050;&#1085;&#1080;&#1075;&#1072;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soi\csu%20&#1080;%20&#1076;&#1088;.%20&#1087;&#1091;&#1073;%20&#1072;&#1082;&#1090;&#1080;&#1074;\&#1054;&#1058;&#1063;&#1045;&#1058;\&#1054;&#1090;&#1095;&#1077;&#1090;%20&#1055;&#1087;&#1053;&#1056;\&#1079;&#1072;%202021\&#1050;&#1085;&#1080;&#1075;&#1072;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51378E"/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baseline="0" dirty="0">
                <a:solidFill>
                  <a:srgbClr val="51378E"/>
                </a:solidFill>
                <a:effectLst/>
              </a:rPr>
              <a:t>Web of Science</a:t>
            </a:r>
            <a:endParaRPr lang="ru-RU" b="1" dirty="0">
              <a:solidFill>
                <a:srgbClr val="51378E"/>
              </a:solidFill>
            </a:endParaRPr>
          </a:p>
        </c:rich>
      </c:tx>
      <c:layout>
        <c:manualLayout>
          <c:xMode val="edge"/>
          <c:yMode val="edge"/>
          <c:x val="0.17920946311207214"/>
          <c:y val="5.2036698703848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51378E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2952931023036579E-2"/>
          <c:y val="0.10407575139257656"/>
          <c:w val="0.44514942005481734"/>
          <c:h val="0.7234977395970757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'ge,k'!$C$7</c:f>
              <c:strCache>
                <c:ptCount val="1"/>
                <c:pt idx="0">
                  <c:v>Q1 - ARTICLE, REVIEW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'ge,k'!$D$6:$H$6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'ge,k'!$D$7:$H$7</c:f>
              <c:numCache>
                <c:formatCode>General</c:formatCode>
                <c:ptCount val="5"/>
                <c:pt idx="0">
                  <c:v>16</c:v>
                </c:pt>
                <c:pt idx="1">
                  <c:v>11</c:v>
                </c:pt>
                <c:pt idx="2">
                  <c:v>12</c:v>
                </c:pt>
                <c:pt idx="3">
                  <c:v>16</c:v>
                </c:pt>
                <c:pt idx="4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79-4430-934F-4DF7C32AAE62}"/>
            </c:ext>
          </c:extLst>
        </c:ser>
        <c:ser>
          <c:idx val="1"/>
          <c:order val="1"/>
          <c:tx>
            <c:strRef>
              <c:f>'ge,k'!$C$8</c:f>
              <c:strCache>
                <c:ptCount val="1"/>
                <c:pt idx="0">
                  <c:v>Q2 - ARTICLE, REVIEW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'ge,k'!$D$6:$H$6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'ge,k'!$D$8:$H$8</c:f>
              <c:numCache>
                <c:formatCode>General</c:formatCode>
                <c:ptCount val="5"/>
                <c:pt idx="0">
                  <c:v>15</c:v>
                </c:pt>
                <c:pt idx="1">
                  <c:v>8</c:v>
                </c:pt>
                <c:pt idx="2">
                  <c:v>21</c:v>
                </c:pt>
                <c:pt idx="3">
                  <c:v>19</c:v>
                </c:pt>
                <c:pt idx="4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179-4430-934F-4DF7C32AAE62}"/>
            </c:ext>
          </c:extLst>
        </c:ser>
        <c:ser>
          <c:idx val="2"/>
          <c:order val="2"/>
          <c:tx>
            <c:strRef>
              <c:f>'ge,k'!$C$9</c:f>
              <c:strCache>
                <c:ptCount val="1"/>
                <c:pt idx="0">
                  <c:v>Q3-Q0 - ARTICLE, REVIEW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'ge,k'!$D$6:$H$6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'ge,k'!$D$9:$H$9</c:f>
              <c:numCache>
                <c:formatCode>General</c:formatCode>
                <c:ptCount val="5"/>
                <c:pt idx="0">
                  <c:v>72</c:v>
                </c:pt>
                <c:pt idx="1">
                  <c:v>95</c:v>
                </c:pt>
                <c:pt idx="2">
                  <c:v>79</c:v>
                </c:pt>
                <c:pt idx="3">
                  <c:v>91</c:v>
                </c:pt>
                <c:pt idx="4">
                  <c:v>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179-4430-934F-4DF7C32AAE62}"/>
            </c:ext>
          </c:extLst>
        </c:ser>
        <c:ser>
          <c:idx val="3"/>
          <c:order val="3"/>
          <c:tx>
            <c:strRef>
              <c:f>'ge,k'!$C$10</c:f>
              <c:strCache>
                <c:ptCount val="1"/>
                <c:pt idx="0">
                  <c:v>PROCEEDINGS PAPER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'ge,k'!$D$6:$H$6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'ge,k'!$D$10:$H$10</c:f>
              <c:numCache>
                <c:formatCode>General</c:formatCode>
                <c:ptCount val="5"/>
                <c:pt idx="0">
                  <c:v>45</c:v>
                </c:pt>
                <c:pt idx="1">
                  <c:v>141</c:v>
                </c:pt>
                <c:pt idx="2">
                  <c:v>119</c:v>
                </c:pt>
                <c:pt idx="3">
                  <c:v>10</c:v>
                </c:pt>
                <c:pt idx="4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179-4430-934F-4DF7C32AAE62}"/>
            </c:ext>
          </c:extLst>
        </c:ser>
        <c:ser>
          <c:idx val="4"/>
          <c:order val="4"/>
          <c:tx>
            <c:strRef>
              <c:f>'ge,k'!$C$11</c:f>
              <c:strCache>
                <c:ptCount val="1"/>
                <c:pt idx="0">
                  <c:v>MEETING ABSTRACT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'ge,k'!$D$6:$H$6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'ge,k'!$D$11:$H$11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2</c:v>
                </c:pt>
                <c:pt idx="3">
                  <c:v>0</c:v>
                </c:pt>
                <c:pt idx="4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179-4430-934F-4DF7C32AAE62}"/>
            </c:ext>
          </c:extLst>
        </c:ser>
        <c:ser>
          <c:idx val="5"/>
          <c:order val="5"/>
          <c:tx>
            <c:strRef>
              <c:f>'ge,k'!$C$12</c:f>
              <c:strCache>
                <c:ptCount val="1"/>
                <c:pt idx="0">
                  <c:v>BOOK REVIEW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'ge,k'!$D$6:$H$6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'ge,k'!$D$12:$H$12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179-4430-934F-4DF7C32AAE62}"/>
            </c:ext>
          </c:extLst>
        </c:ser>
        <c:ser>
          <c:idx val="6"/>
          <c:order val="6"/>
          <c:tx>
            <c:strRef>
              <c:f>'ge,k'!$C$13</c:f>
              <c:strCache>
                <c:ptCount val="1"/>
                <c:pt idx="0">
                  <c:v>EDITORIAL MATERIAL, CORRECTION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'ge,k'!$D$6:$H$6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'ge,k'!$D$13:$H$13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179-4430-934F-4DF7C32AAE62}"/>
            </c:ext>
          </c:extLst>
        </c:ser>
        <c:ser>
          <c:idx val="7"/>
          <c:order val="7"/>
          <c:tx>
            <c:strRef>
              <c:f>'ge,k'!$C$14</c:f>
              <c:strCache>
                <c:ptCount val="1"/>
                <c:pt idx="0">
                  <c:v>BOOK CHAPTER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'ge,k'!$D$6:$H$6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'ge,k'!$D$14:$H$14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179-4430-934F-4DF7C32AAE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2162992"/>
        <c:axId val="152161816"/>
      </c:barChart>
      <c:catAx>
        <c:axId val="15216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2161816"/>
        <c:crosses val="autoZero"/>
        <c:auto val="1"/>
        <c:lblAlgn val="ctr"/>
        <c:lblOffset val="100"/>
        <c:noMultiLvlLbl val="0"/>
      </c:catAx>
      <c:valAx>
        <c:axId val="152161816"/>
        <c:scaling>
          <c:orientation val="minMax"/>
          <c:max val="28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2162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51378E"/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baseline="0" dirty="0">
                <a:solidFill>
                  <a:srgbClr val="51378E"/>
                </a:solidFill>
                <a:effectLst/>
              </a:rPr>
              <a:t>Scopus</a:t>
            </a:r>
            <a:endParaRPr lang="ru-RU" sz="1100" b="1" dirty="0">
              <a:solidFill>
                <a:srgbClr val="51378E"/>
              </a:solidFill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51378E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'ge,k'!$R$7</c:f>
              <c:strCache>
                <c:ptCount val="1"/>
                <c:pt idx="0">
                  <c:v>Q1 - ARTICLE, REVIEW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'ge,k'!$S$6:$W$6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'ge,k'!$S$7:$W$7</c:f>
              <c:numCache>
                <c:formatCode>General</c:formatCode>
                <c:ptCount val="5"/>
                <c:pt idx="0">
                  <c:v>21</c:v>
                </c:pt>
                <c:pt idx="1">
                  <c:v>23</c:v>
                </c:pt>
                <c:pt idx="2">
                  <c:v>29</c:v>
                </c:pt>
                <c:pt idx="3">
                  <c:v>42</c:v>
                </c:pt>
                <c:pt idx="4">
                  <c:v>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AFD-4AE0-ACA8-0FC5A97E0D2D}"/>
            </c:ext>
          </c:extLst>
        </c:ser>
        <c:ser>
          <c:idx val="1"/>
          <c:order val="1"/>
          <c:tx>
            <c:strRef>
              <c:f>'ge,k'!$R$8</c:f>
              <c:strCache>
                <c:ptCount val="1"/>
                <c:pt idx="0">
                  <c:v>Q2 - ARTICLE, REVIEW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'ge,k'!$S$6:$W$6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'ge,k'!$S$8:$W$8</c:f>
              <c:numCache>
                <c:formatCode>General</c:formatCode>
                <c:ptCount val="5"/>
                <c:pt idx="0">
                  <c:v>22</c:v>
                </c:pt>
                <c:pt idx="1">
                  <c:v>27</c:v>
                </c:pt>
                <c:pt idx="2">
                  <c:v>19</c:v>
                </c:pt>
                <c:pt idx="3">
                  <c:v>21</c:v>
                </c:pt>
                <c:pt idx="4">
                  <c:v>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AFD-4AE0-ACA8-0FC5A97E0D2D}"/>
            </c:ext>
          </c:extLst>
        </c:ser>
        <c:ser>
          <c:idx val="2"/>
          <c:order val="2"/>
          <c:tx>
            <c:strRef>
              <c:f>'ge,k'!$R$9</c:f>
              <c:strCache>
                <c:ptCount val="1"/>
                <c:pt idx="0">
                  <c:v>Q3-Q - ARTICLE, REVIEW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'ge,k'!$S$6:$W$6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'ge,k'!$S$9:$W$9</c:f>
              <c:numCache>
                <c:formatCode>General</c:formatCode>
                <c:ptCount val="5"/>
                <c:pt idx="0">
                  <c:v>61</c:v>
                </c:pt>
                <c:pt idx="1">
                  <c:v>67</c:v>
                </c:pt>
                <c:pt idx="2">
                  <c:v>81</c:v>
                </c:pt>
                <c:pt idx="3">
                  <c:v>81</c:v>
                </c:pt>
                <c:pt idx="4">
                  <c:v>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AFD-4AE0-ACA8-0FC5A97E0D2D}"/>
            </c:ext>
          </c:extLst>
        </c:ser>
        <c:ser>
          <c:idx val="3"/>
          <c:order val="3"/>
          <c:tx>
            <c:strRef>
              <c:f>'ge,k'!$R$10</c:f>
              <c:strCache>
                <c:ptCount val="1"/>
                <c:pt idx="0">
                  <c:v>PROCEEDINGS PAPER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'ge,k'!$S$6:$W$6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'ge,k'!$S$10:$W$10</c:f>
              <c:numCache>
                <c:formatCode>General</c:formatCode>
                <c:ptCount val="5"/>
                <c:pt idx="0">
                  <c:v>56</c:v>
                </c:pt>
                <c:pt idx="1">
                  <c:v>76</c:v>
                </c:pt>
                <c:pt idx="2">
                  <c:v>53</c:v>
                </c:pt>
                <c:pt idx="3">
                  <c:v>55</c:v>
                </c:pt>
                <c:pt idx="4">
                  <c:v>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AFD-4AE0-ACA8-0FC5A97E0D2D}"/>
            </c:ext>
          </c:extLst>
        </c:ser>
        <c:ser>
          <c:idx val="4"/>
          <c:order val="4"/>
          <c:tx>
            <c:strRef>
              <c:f>'ge,k'!$R$11</c:f>
              <c:strCache>
                <c:ptCount val="1"/>
                <c:pt idx="0">
                  <c:v>MEETING ABSTRACT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'ge,k'!$S$6:$W$6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'ge,k'!$S$11:$W$11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AFD-4AE0-ACA8-0FC5A97E0D2D}"/>
            </c:ext>
          </c:extLst>
        </c:ser>
        <c:ser>
          <c:idx val="5"/>
          <c:order val="5"/>
          <c:tx>
            <c:strRef>
              <c:f>'ge,k'!$R$12</c:f>
              <c:strCache>
                <c:ptCount val="1"/>
                <c:pt idx="0">
                  <c:v>BOOK REVIEW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'ge,k'!$S$6:$W$6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'ge,k'!$S$12:$W$12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AFD-4AE0-ACA8-0FC5A97E0D2D}"/>
            </c:ext>
          </c:extLst>
        </c:ser>
        <c:ser>
          <c:idx val="6"/>
          <c:order val="6"/>
          <c:tx>
            <c:strRef>
              <c:f>'ge,k'!$R$13</c:f>
              <c:strCache>
                <c:ptCount val="1"/>
                <c:pt idx="0">
                  <c:v>EDITORIAL MATERIAL, CORRECTION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'ge,k'!$S$6:$W$6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'ge,k'!$S$13:$W$13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AFD-4AE0-ACA8-0FC5A97E0D2D}"/>
            </c:ext>
          </c:extLst>
        </c:ser>
        <c:ser>
          <c:idx val="7"/>
          <c:order val="7"/>
          <c:tx>
            <c:strRef>
              <c:f>'ge,k'!$R$14</c:f>
              <c:strCache>
                <c:ptCount val="1"/>
                <c:pt idx="0">
                  <c:v>BOOK CHAPTER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'ge,k'!$S$6:$W$6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'ge,k'!$S$14:$W$14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AFD-4AE0-ACA8-0FC5A97E0D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2162600"/>
        <c:axId val="152163384"/>
      </c:barChart>
      <c:catAx>
        <c:axId val="152162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2163384"/>
        <c:crosses val="autoZero"/>
        <c:auto val="1"/>
        <c:lblAlgn val="ctr"/>
        <c:lblOffset val="100"/>
        <c:noMultiLvlLbl val="0"/>
      </c:catAx>
      <c:valAx>
        <c:axId val="152163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2162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'ge,k'!$C$49</c:f>
              <c:strCache>
                <c:ptCount val="1"/>
                <c:pt idx="0">
                  <c:v>статьи Web of Science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numRef>
              <c:f>'ge,k'!$D$48:$H$48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'ge,k'!$D$49:$H$49</c:f>
              <c:numCache>
                <c:formatCode>General</c:formatCode>
                <c:ptCount val="5"/>
                <c:pt idx="0">
                  <c:v>103</c:v>
                </c:pt>
                <c:pt idx="1">
                  <c:v>114</c:v>
                </c:pt>
                <c:pt idx="2">
                  <c:v>113</c:v>
                </c:pt>
                <c:pt idx="3">
                  <c:v>126</c:v>
                </c:pt>
                <c:pt idx="4">
                  <c:v>118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F6C-44EB-ACFB-0E4B5CB7C5E9}"/>
            </c:ext>
          </c:extLst>
        </c:ser>
        <c:ser>
          <c:idx val="1"/>
          <c:order val="1"/>
          <c:tx>
            <c:strRef>
              <c:f>'ge,k'!$C$50</c:f>
              <c:strCache>
                <c:ptCount val="1"/>
                <c:pt idx="0">
                  <c:v>Web of Science (все)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numRef>
              <c:f>'ge,k'!$D$48:$H$48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'ge,k'!$D$50:$H$50</c:f>
              <c:numCache>
                <c:formatCode>General</c:formatCode>
                <c:ptCount val="5"/>
                <c:pt idx="0">
                  <c:v>153</c:v>
                </c:pt>
                <c:pt idx="1">
                  <c:v>260</c:v>
                </c:pt>
                <c:pt idx="2">
                  <c:v>208</c:v>
                </c:pt>
                <c:pt idx="3">
                  <c:v>137</c:v>
                </c:pt>
                <c:pt idx="4">
                  <c:v>132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F6C-44EB-ACFB-0E4B5CB7C5E9}"/>
            </c:ext>
          </c:extLst>
        </c:ser>
        <c:ser>
          <c:idx val="2"/>
          <c:order val="2"/>
          <c:tx>
            <c:strRef>
              <c:f>'ge,k'!$C$51</c:f>
              <c:strCache>
                <c:ptCount val="1"/>
                <c:pt idx="0">
                  <c:v>статьи Scopus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'ge,k'!$D$48:$H$48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'ge,k'!$D$51:$H$51</c:f>
              <c:numCache>
                <c:formatCode>General</c:formatCode>
                <c:ptCount val="5"/>
                <c:pt idx="0">
                  <c:v>104</c:v>
                </c:pt>
                <c:pt idx="1">
                  <c:v>117</c:v>
                </c:pt>
                <c:pt idx="2">
                  <c:v>123</c:v>
                </c:pt>
                <c:pt idx="3">
                  <c:v>144</c:v>
                </c:pt>
                <c:pt idx="4">
                  <c:v>155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F6C-44EB-ACFB-0E4B5CB7C5E9}"/>
            </c:ext>
          </c:extLst>
        </c:ser>
        <c:ser>
          <c:idx val="3"/>
          <c:order val="3"/>
          <c:tx>
            <c:strRef>
              <c:f>'ge,k'!$C$52</c:f>
              <c:strCache>
                <c:ptCount val="1"/>
                <c:pt idx="0">
                  <c:v>Scopus (все)</c:v>
                </c:pt>
              </c:strCache>
            </c:strRef>
          </c:tx>
          <c:spPr>
            <a:ln w="28575" cap="rnd">
              <a:solidFill>
                <a:srgbClr val="AEC871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rgbClr val="AEC871"/>
              </a:solidFill>
              <a:ln w="9525">
                <a:solidFill>
                  <a:srgbClr val="AEC871"/>
                </a:solidFill>
              </a:ln>
              <a:effectLst/>
            </c:spPr>
          </c:marker>
          <c:cat>
            <c:numRef>
              <c:f>'ge,k'!$D$48:$H$48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'ge,k'!$D$52:$H$52</c:f>
              <c:numCache>
                <c:formatCode>General</c:formatCode>
                <c:ptCount val="5"/>
                <c:pt idx="0">
                  <c:v>162</c:v>
                </c:pt>
                <c:pt idx="1">
                  <c:v>195</c:v>
                </c:pt>
                <c:pt idx="2">
                  <c:v>183</c:v>
                </c:pt>
                <c:pt idx="3">
                  <c:v>203</c:v>
                </c:pt>
                <c:pt idx="4">
                  <c:v>236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4F6C-44EB-ACFB-0E4B5CB7C5E9}"/>
            </c:ext>
          </c:extLst>
        </c:ser>
        <c:ser>
          <c:idx val="4"/>
          <c:order val="4"/>
          <c:tx>
            <c:strRef>
              <c:f>'ge,k'!$C$53</c:f>
              <c:strCache>
                <c:ptCount val="1"/>
                <c:pt idx="0">
                  <c:v>RSCI WoS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'ge,k'!$D$48:$H$48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'ge,k'!$D$53:$H$53</c:f>
              <c:numCache>
                <c:formatCode>General</c:formatCode>
                <c:ptCount val="5"/>
                <c:pt idx="0">
                  <c:v>67</c:v>
                </c:pt>
                <c:pt idx="1">
                  <c:v>74</c:v>
                </c:pt>
                <c:pt idx="2">
                  <c:v>70</c:v>
                </c:pt>
                <c:pt idx="3">
                  <c:v>108</c:v>
                </c:pt>
                <c:pt idx="4">
                  <c:v>102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4F6C-44EB-ACFB-0E4B5CB7C5E9}"/>
            </c:ext>
          </c:extLst>
        </c:ser>
        <c:ser>
          <c:idx val="5"/>
          <c:order val="5"/>
          <c:tx>
            <c:strRef>
              <c:f>'ge,k'!$C$54</c:f>
              <c:strCache>
                <c:ptCount val="1"/>
                <c:pt idx="0">
                  <c:v>ВАК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'ge,k'!$D$48:$H$48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'ge,k'!$D$54:$H$54</c:f>
              <c:numCache>
                <c:formatCode>General</c:formatCode>
                <c:ptCount val="5"/>
                <c:pt idx="0">
                  <c:v>529</c:v>
                </c:pt>
                <c:pt idx="1">
                  <c:v>470</c:v>
                </c:pt>
                <c:pt idx="2">
                  <c:v>467</c:v>
                </c:pt>
                <c:pt idx="3">
                  <c:v>589</c:v>
                </c:pt>
                <c:pt idx="4">
                  <c:v>581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4F6C-44EB-ACFB-0E4B5CB7C5E9}"/>
            </c:ext>
          </c:extLst>
        </c:ser>
        <c:ser>
          <c:idx val="6"/>
          <c:order val="6"/>
          <c:tx>
            <c:strRef>
              <c:f>'ge,k'!$C$55</c:f>
              <c:strCache>
                <c:ptCount val="1"/>
                <c:pt idx="0">
                  <c:v>ядро РИНЦ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numRef>
              <c:f>'ge,k'!$D$48:$H$48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'ge,k'!$D$55:$H$55</c:f>
              <c:numCache>
                <c:formatCode>General</c:formatCode>
                <c:ptCount val="5"/>
                <c:pt idx="0">
                  <c:v>224</c:v>
                </c:pt>
                <c:pt idx="1">
                  <c:v>264</c:v>
                </c:pt>
                <c:pt idx="2">
                  <c:v>201</c:v>
                </c:pt>
                <c:pt idx="3">
                  <c:v>272</c:v>
                </c:pt>
                <c:pt idx="4">
                  <c:v>298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4F6C-44EB-ACFB-0E4B5CB7C5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87024"/>
        <c:axId val="152785848"/>
      </c:lineChart>
      <c:catAx>
        <c:axId val="15278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2785848"/>
        <c:crosses val="autoZero"/>
        <c:auto val="1"/>
        <c:lblAlgn val="ctr"/>
        <c:lblOffset val="100"/>
        <c:noMultiLvlLbl val="0"/>
      </c:catAx>
      <c:valAx>
        <c:axId val="152785848"/>
        <c:scaling>
          <c:orientation val="minMax"/>
          <c:max val="59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2787024"/>
        <c:crosses val="autoZero"/>
        <c:crossBetween val="between"/>
        <c:majorUnit val="5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659295308651341E-2"/>
          <c:y val="0.26291914941344374"/>
          <c:w val="0.9526814093826973"/>
          <c:h val="0.6413424311622478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Лист1!$B$3</c:f>
              <c:strCache>
                <c:ptCount val="1"/>
                <c:pt idx="0">
                  <c:v>ППС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Лист1!$A$4:$A$8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Лист1!$B$4:$B$8</c:f>
              <c:numCache>
                <c:formatCode>General</c:formatCode>
                <c:ptCount val="5"/>
                <c:pt idx="0">
                  <c:v>150</c:v>
                </c:pt>
                <c:pt idx="1">
                  <c:v>152</c:v>
                </c:pt>
                <c:pt idx="2">
                  <c:v>188</c:v>
                </c:pt>
                <c:pt idx="3">
                  <c:v>180</c:v>
                </c:pt>
                <c:pt idx="4">
                  <c:v>193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EF4-4126-9F93-9B4A9084BD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80360"/>
        <c:axId val="152781536"/>
      </c:lineChart>
      <c:catAx>
        <c:axId val="152780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2781536"/>
        <c:crosses val="autoZero"/>
        <c:auto val="1"/>
        <c:lblAlgn val="ctr"/>
        <c:lblOffset val="100"/>
        <c:noMultiLvlLbl val="0"/>
      </c:catAx>
      <c:valAx>
        <c:axId val="1527815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2780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3596" cy="496253"/>
          </a:xfrm>
          <a:prstGeom prst="rect">
            <a:avLst/>
          </a:prstGeom>
        </p:spPr>
        <p:txBody>
          <a:bodyPr vert="horz" lIns="91367" tIns="45682" rIns="91367" bIns="4568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7747" y="0"/>
            <a:ext cx="2943596" cy="496253"/>
          </a:xfrm>
          <a:prstGeom prst="rect">
            <a:avLst/>
          </a:prstGeom>
        </p:spPr>
        <p:txBody>
          <a:bodyPr vert="horz" lIns="91367" tIns="45682" rIns="91367" bIns="45682" rtlCol="0"/>
          <a:lstStyle>
            <a:lvl1pPr algn="r">
              <a:defRPr sz="1200"/>
            </a:lvl1pPr>
          </a:lstStyle>
          <a:p>
            <a:fld id="{285A80E0-2C42-4009-BBC6-036E9256EBA5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7076"/>
            <a:ext cx="2943596" cy="496253"/>
          </a:xfrm>
          <a:prstGeom prst="rect">
            <a:avLst/>
          </a:prstGeom>
        </p:spPr>
        <p:txBody>
          <a:bodyPr vert="horz" lIns="91367" tIns="45682" rIns="91367" bIns="4568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7747" y="9427076"/>
            <a:ext cx="2943596" cy="496253"/>
          </a:xfrm>
          <a:prstGeom prst="rect">
            <a:avLst/>
          </a:prstGeom>
        </p:spPr>
        <p:txBody>
          <a:bodyPr vert="horz" lIns="91367" tIns="45682" rIns="91367" bIns="45682" rtlCol="0" anchor="b"/>
          <a:lstStyle>
            <a:lvl1pPr algn="r">
              <a:defRPr sz="1200"/>
            </a:lvl1pPr>
          </a:lstStyle>
          <a:p>
            <a:fld id="{0F557867-8838-4581-B16B-278328B7CB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450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6"/>
            <a:ext cx="2943994" cy="496021"/>
          </a:xfrm>
          <a:prstGeom prst="rect">
            <a:avLst/>
          </a:prstGeom>
        </p:spPr>
        <p:txBody>
          <a:bodyPr vert="horz" lIns="91367" tIns="45682" rIns="91367" bIns="4568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7835" y="6"/>
            <a:ext cx="2943994" cy="496021"/>
          </a:xfrm>
          <a:prstGeom prst="rect">
            <a:avLst/>
          </a:prstGeom>
        </p:spPr>
        <p:txBody>
          <a:bodyPr vert="horz" lIns="91367" tIns="45682" rIns="91367" bIns="45682" rtlCol="0"/>
          <a:lstStyle>
            <a:lvl1pPr algn="r">
              <a:defRPr sz="1200"/>
            </a:lvl1pPr>
          </a:lstStyle>
          <a:p>
            <a:fld id="{F50B7366-1982-4B85-9BEC-9F64C6DCB341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093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67" tIns="45682" rIns="91367" bIns="4568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966" y="4714517"/>
            <a:ext cx="5434982" cy="4466505"/>
          </a:xfrm>
          <a:prstGeom prst="rect">
            <a:avLst/>
          </a:prstGeom>
        </p:spPr>
        <p:txBody>
          <a:bodyPr vert="horz" lIns="91367" tIns="45682" rIns="91367" bIns="4568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6719"/>
            <a:ext cx="2943994" cy="496021"/>
          </a:xfrm>
          <a:prstGeom prst="rect">
            <a:avLst/>
          </a:prstGeom>
        </p:spPr>
        <p:txBody>
          <a:bodyPr vert="horz" lIns="91367" tIns="45682" rIns="91367" bIns="4568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7835" y="9426719"/>
            <a:ext cx="2943994" cy="496021"/>
          </a:xfrm>
          <a:prstGeom prst="rect">
            <a:avLst/>
          </a:prstGeom>
        </p:spPr>
        <p:txBody>
          <a:bodyPr vert="horz" lIns="91367" tIns="45682" rIns="91367" bIns="45682" rtlCol="0" anchor="b"/>
          <a:lstStyle>
            <a:lvl1pPr algn="r">
              <a:defRPr sz="1200"/>
            </a:lvl1pPr>
          </a:lstStyle>
          <a:p>
            <a:fld id="{145B7C36-3BA3-411D-9371-717F499894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533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hdru.com/doctorate/doktorskya-dissertazia-doklad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phdru.com/laws/expertvak/" TargetMode="External"/><Relationship Id="rId4" Type="http://schemas.openxmlformats.org/officeDocument/2006/relationships/hyperlink" Target="https://phdru.com/defence/dissovet-online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0937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B7C36-3BA3-411D-9371-717F499894D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18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B7C36-3BA3-411D-9371-717F499894D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8550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B7C36-3BA3-411D-9371-717F499894D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535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B7C36-3BA3-411D-9371-717F499894D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9062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B7C36-3BA3-411D-9371-717F499894D7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537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B7C36-3BA3-411D-9371-717F499894D7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304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OESD - </a:t>
            </a:r>
            <a:r>
              <a:rPr lang="ru-RU" dirty="0"/>
              <a:t>Организации экономического сотрудничества и развития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B7C36-3BA3-411D-9371-717F499894D7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3900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OESD - </a:t>
            </a:r>
            <a:r>
              <a:rPr lang="ru-RU" dirty="0"/>
              <a:t>Организации экономического сотрудничества и развития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B7C36-3BA3-411D-9371-717F499894D7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7236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OESD - </a:t>
            </a:r>
            <a:r>
              <a:rPr lang="ru-RU" dirty="0"/>
              <a:t>Организации экономического сотрудничества и развития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B7C36-3BA3-411D-9371-717F499894D7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8292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OESD - </a:t>
            </a:r>
            <a:r>
              <a:rPr lang="ru-RU" dirty="0"/>
              <a:t>Организации экономического сотрудничества и развития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B7C36-3BA3-411D-9371-717F499894D7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6515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9535" fontAlgn="base"/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 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1 августа 2021 г.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вводится ещё одна форма защиты докторских диссертаций — в виде </a:t>
            </a:r>
            <a:r>
              <a:rPr lang="ru-RU" b="0" i="0" dirty="0">
                <a:solidFill>
                  <a:srgbClr val="0065C9"/>
                </a:solidFill>
                <a:effectLst/>
                <a:latin typeface="Times New Roman" panose="02020603050405020304" pitchFamily="18" charset="0"/>
                <a:hlinkClick r:id="rId3" tooltip="докладчик"/>
              </a:rPr>
              <a:t>научного доклада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подготовленного на основе ранее опубликованных работ. У соискателей, которые специализируется на естественных, технических, медико-биологических и аграрных науках, должно быть не менее 30 публикаций за последние 10 лет. Для гуманитарных, экономических и общественных наук — не менее 50. Издания, в которых размещаются научные статьи, должны быть признаны на международном уровне.</a:t>
            </a:r>
          </a:p>
          <a:p>
            <a:pPr indent="449535" fontAlgn="base"/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Диссертационные советы получили право проводить заседания для отдельных членов в </a:t>
            </a:r>
            <a:r>
              <a:rPr lang="ru-RU" b="0" i="0" dirty="0">
                <a:solidFill>
                  <a:srgbClr val="0065C9"/>
                </a:solidFill>
                <a:effectLst/>
                <a:latin typeface="Times New Roman" panose="02020603050405020304" pitchFamily="18" charset="0"/>
                <a:hlinkClick r:id="rId4" tooltip="веб"/>
              </a:rPr>
              <a:t>онлайн-формате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который был введен на время коронавируса, на постоянной основе. Члены совета и оппоненты смогут принимать в них участие дистанционно, что значительно упростит организацию и сам процесс аттестации.</a:t>
            </a:r>
          </a:p>
          <a:p>
            <a:pPr indent="449535" fontAlgn="base"/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Минобрнауки уполномочено утверждать положение об </a:t>
            </a:r>
            <a:r>
              <a:rPr lang="ru-RU" b="0" i="0" dirty="0">
                <a:solidFill>
                  <a:srgbClr val="0065C9"/>
                </a:solidFill>
                <a:effectLst/>
                <a:latin typeface="Times New Roman" panose="02020603050405020304" pitchFamily="18" charset="0"/>
                <a:hlinkClick r:id="rId5" tooltip="эс"/>
              </a:rPr>
              <a:t>экспертных советах ВАК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включая требования к кандидатам и порядку их формирования.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B7C36-3BA3-411D-9371-717F499894D7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525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B7C36-3BA3-411D-9371-717F499894D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8225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9"/>
            <a:r>
              <a:rPr lang="ru-RU" dirty="0"/>
              <a:t>В 2021 году Университет принял участие в международном рейтинге вузов QS рейтингового агентства QS </a:t>
            </a:r>
            <a:r>
              <a:rPr lang="ru-RU" dirty="0" err="1"/>
              <a:t>Quacquarelli</a:t>
            </a:r>
            <a:r>
              <a:rPr lang="ru-RU" dirty="0"/>
              <a:t> </a:t>
            </a:r>
            <a:r>
              <a:rPr lang="ru-RU" dirty="0" err="1"/>
              <a:t>Symonds</a:t>
            </a:r>
            <a:r>
              <a:rPr lang="ru-RU" dirty="0"/>
              <a:t>, в категории Региональный рейтинг вузов восточно-европейских и азиатских стран QS EECA (Emerging Europe </a:t>
            </a:r>
            <a:r>
              <a:rPr lang="ru-RU" dirty="0" err="1"/>
              <a:t>and</a:t>
            </a:r>
            <a:r>
              <a:rPr lang="ru-RU" dirty="0"/>
              <a:t> Central Asia).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B7C36-3BA3-411D-9371-717F499894D7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4353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B7C36-3BA3-411D-9371-717F499894D7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4634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0937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B7C36-3BA3-411D-9371-717F499894D7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214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основу разработки Программы фундаментальных научных исследований в Российской Федерации на долгосрочный период положен тезис Стратегии научно-технологического развития РФ, согласно которому фундаментальная наука есть системообразующий институт. Ответственность за его состояние берёт на себя государство. Фундаментальная наука – главный источник знаний для системы образования и создания новых технологий, основа для выработки стратегии развития государства и государственной политики, обеспечения оборонной безопасности. Очевидно, что только страна, имеющая мощную фундаментальную науку, может обладать реальным суверенитетом.</a:t>
            </a:r>
          </a:p>
          <a:p>
            <a:endParaRPr lang="ru-RU" dirty="0"/>
          </a:p>
          <a:p>
            <a:pPr marR="1999"/>
            <a:r>
              <a:rPr lang="ru-RU" dirty="0">
                <a:latin typeface="Times New Roman" panose="02020603050405020304" pitchFamily="18" charset="0"/>
              </a:rPr>
              <a:t>Объем финансирования Программы за счет средств федерального бюджета составляет</a:t>
            </a:r>
          </a:p>
          <a:p>
            <a:pPr marR="1999"/>
            <a:r>
              <a:rPr lang="ru-RU" dirty="0">
                <a:latin typeface="Times New Roman" panose="02020603050405020304" pitchFamily="18" charset="0"/>
              </a:rPr>
              <a:t> </a:t>
            </a:r>
          </a:p>
          <a:p>
            <a:pPr marR="1999"/>
            <a:r>
              <a:rPr lang="ru-RU" b="1" dirty="0">
                <a:latin typeface="Times New Roman" panose="02020603050405020304" pitchFamily="18" charset="0"/>
              </a:rPr>
              <a:t>2 150 320 518,5 тыс. рублей (2,15 трлн. руб.)</a:t>
            </a:r>
          </a:p>
          <a:p>
            <a:pPr marR="1999"/>
            <a:endParaRPr lang="ru-RU" b="1" dirty="0">
              <a:latin typeface="Times New Roman" panose="02020603050405020304" pitchFamily="18" charset="0"/>
            </a:endParaRPr>
          </a:p>
          <a:p>
            <a:pPr marR="1999"/>
            <a:r>
              <a:rPr lang="ru-RU" dirty="0">
                <a:latin typeface="Times New Roman" panose="02020603050405020304" pitchFamily="18" charset="0"/>
              </a:rPr>
              <a:t>в том числе:</a:t>
            </a:r>
          </a:p>
          <a:p>
            <a:pPr marR="1999"/>
            <a:endParaRPr lang="ru-RU" dirty="0">
              <a:latin typeface="Times New Roman" panose="02020603050405020304" pitchFamily="18" charset="0"/>
            </a:endParaRPr>
          </a:p>
          <a:p>
            <a:pPr marR="10594" algn="just"/>
            <a:r>
              <a:rPr lang="ru-RU" dirty="0">
                <a:latin typeface="Times New Roman" panose="02020603050405020304" pitchFamily="18" charset="0"/>
              </a:rPr>
              <a:t>в 2021 году - 183 260 109,2 тыс. рублей;</a:t>
            </a:r>
          </a:p>
          <a:p>
            <a:pPr marR="10594" algn="just"/>
            <a:r>
              <a:rPr lang="ru-RU" dirty="0">
                <a:latin typeface="Times New Roman" panose="02020603050405020304" pitchFamily="18" charset="0"/>
              </a:rPr>
              <a:t>в 2022 году - 202 119 729,3 тыс. рублей;</a:t>
            </a:r>
          </a:p>
          <a:p>
            <a:pPr marR="10594" algn="just"/>
            <a:r>
              <a:rPr lang="ru-RU" dirty="0">
                <a:latin typeface="Times New Roman" panose="02020603050405020304" pitchFamily="18" charset="0"/>
              </a:rPr>
              <a:t>в 2023 году - 220 957 951,9 тыс. рублей;</a:t>
            </a:r>
          </a:p>
          <a:p>
            <a:pPr marR="10594" algn="just"/>
            <a:r>
              <a:rPr lang="ru-RU" dirty="0">
                <a:latin typeface="Times New Roman" panose="02020603050405020304" pitchFamily="18" charset="0"/>
              </a:rPr>
              <a:t>в 2024 году - 215 716 508,6 тыс. рублей;</a:t>
            </a:r>
          </a:p>
          <a:p>
            <a:pPr marR="10594" algn="just"/>
            <a:r>
              <a:rPr lang="ru-RU" dirty="0">
                <a:latin typeface="Times New Roman" panose="02020603050405020304" pitchFamily="18" charset="0"/>
              </a:rPr>
              <a:t>в 2025 году - 202 135 580,1 тыс. рублей;</a:t>
            </a:r>
          </a:p>
          <a:p>
            <a:pPr marR="10594" algn="just"/>
            <a:r>
              <a:rPr lang="ru-RU" dirty="0">
                <a:latin typeface="Times New Roman" panose="02020603050405020304" pitchFamily="18" charset="0"/>
              </a:rPr>
              <a:t>в 2026 году - 209 353 359,8 тыс. рублей;</a:t>
            </a:r>
          </a:p>
          <a:p>
            <a:pPr marR="10594" algn="just"/>
            <a:r>
              <a:rPr lang="ru-RU" dirty="0">
                <a:latin typeface="Times New Roman" panose="02020603050405020304" pitchFamily="18" charset="0"/>
              </a:rPr>
              <a:t>в 2027 году - 216 917 717,5 тыс. рублей;</a:t>
            </a:r>
          </a:p>
          <a:p>
            <a:pPr marR="10594" algn="just"/>
            <a:r>
              <a:rPr lang="ru-RU" dirty="0">
                <a:latin typeface="Times New Roman" panose="02020603050405020304" pitchFamily="18" charset="0"/>
              </a:rPr>
              <a:t>в 2028 году - 224 845 296,5 тыс. рублей;</a:t>
            </a:r>
          </a:p>
          <a:p>
            <a:pPr marR="10594" algn="just"/>
            <a:r>
              <a:rPr lang="ru-RU" dirty="0">
                <a:latin typeface="Times New Roman" panose="02020603050405020304" pitchFamily="18" charset="0"/>
              </a:rPr>
              <a:t>в 2029 году - 233 153 539,3 тыс. рублей;</a:t>
            </a:r>
          </a:p>
          <a:p>
            <a:pPr marR="10594" algn="just"/>
            <a:r>
              <a:rPr lang="ru-RU" dirty="0">
                <a:latin typeface="Times New Roman" panose="02020603050405020304" pitchFamily="18" charset="0"/>
              </a:rPr>
              <a:t>в 2030 году - 241 860 726,3 тыс. рублей.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B7C36-3BA3-411D-9371-717F499894D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462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OESD - </a:t>
            </a:r>
            <a:r>
              <a:rPr lang="ru-RU" dirty="0"/>
              <a:t>Организации экономического сотрудничества и развития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B7C36-3BA3-411D-9371-717F499894D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108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B7C36-3BA3-411D-9371-717F499894D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163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B7C36-3BA3-411D-9371-717F499894D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603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B7C36-3BA3-411D-9371-717F499894D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40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B7C36-3BA3-411D-9371-717F499894D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725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B7C36-3BA3-411D-9371-717F499894D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758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16.05.2016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Публикационная активность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6F12-454A-4930-A224-8454E653E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613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16.05.2016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Публикационная активность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6F12-454A-4930-A224-8454E653E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707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16.05.2016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Публикационная активность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6F12-454A-4930-A224-8454E653E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494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16.05.2016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Публикационная активность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6F12-454A-4930-A224-8454E653E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271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16.05.2016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Публикационная активность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6F12-454A-4930-A224-8454E653E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358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16.05.2016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Публикационная активность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6F12-454A-4930-A224-8454E653E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643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16.05.2016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Публикационная активность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6F12-454A-4930-A224-8454E653E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780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16.05.2016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Публикационная активность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6F12-454A-4930-A224-8454E653E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199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16.05.2016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Публикационная активность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6F12-454A-4930-A224-8454E653E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37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16.05.2016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Публикационная активность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6F12-454A-4930-A224-8454E653E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402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16.05.2016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Публикационная активность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6F12-454A-4930-A224-8454E653E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374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16.05.2016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Публикационная активность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36F12-454A-4930-A224-8454E653E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959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9.userapi.com/impg/s-uoXOAbNQ9LM2qQ65kjZL9Y0i_zhiswnVcLdw/2uYTFrq87Dc.jpg?size=1920x1440&amp;quality=96&amp;proxy=1&amp;sign=c75469bce8d90eb6ae65d28986cfa3c6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65000"/>
                    </a14:imgEffect>
                    <a14:imgEffect>
                      <a14:brightnessContrast bright="7000"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672" y="-63389"/>
            <a:ext cx="10801200" cy="810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476672" y="-99392"/>
            <a:ext cx="10801200" cy="5832648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accent1">
                  <a:tint val="44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574930"/>
            <a:ext cx="9144000" cy="2278006"/>
          </a:xfrm>
        </p:spPr>
        <p:txBody>
          <a:bodyPr>
            <a:noAutofit/>
          </a:bodyPr>
          <a:lstStyle/>
          <a:p>
            <a:r>
              <a:rPr lang="ru-RU" altLang="ru-RU" sz="3000" b="1" dirty="0">
                <a:latin typeface="Arial Black" pitchFamily="34" charset="0"/>
                <a:cs typeface="Times New Roman" panose="02020603050405020304" pitchFamily="18" charset="0"/>
              </a:rPr>
              <a:t>О ЗАДАЧАХ УНИВЕРСИТЕТА </a:t>
            </a:r>
            <a:br>
              <a:rPr lang="ru-RU" altLang="ru-RU" sz="3000" b="1" dirty="0">
                <a:latin typeface="Arial Black" pitchFamily="34" charset="0"/>
                <a:cs typeface="Times New Roman" panose="02020603050405020304" pitchFamily="18" charset="0"/>
              </a:rPr>
            </a:br>
            <a:r>
              <a:rPr lang="ru-RU" altLang="ru-RU" sz="3000" b="1" dirty="0">
                <a:latin typeface="Arial Black" pitchFamily="34" charset="0"/>
                <a:cs typeface="Times New Roman" panose="02020603050405020304" pitchFamily="18" charset="0"/>
              </a:rPr>
              <a:t>ПО РАЗВИТИЮ НАУЧНОЙ </a:t>
            </a:r>
            <a:br>
              <a:rPr lang="ru-RU" altLang="ru-RU" sz="3000" b="1" dirty="0">
                <a:latin typeface="Arial Black" pitchFamily="34" charset="0"/>
                <a:cs typeface="Times New Roman" panose="02020603050405020304" pitchFamily="18" charset="0"/>
              </a:rPr>
            </a:br>
            <a:r>
              <a:rPr lang="ru-RU" altLang="ru-RU" sz="3000" b="1" dirty="0">
                <a:latin typeface="Arial Black" pitchFamily="34" charset="0"/>
                <a:cs typeface="Times New Roman" panose="02020603050405020304" pitchFamily="18" charset="0"/>
              </a:rPr>
              <a:t>И ИННОВАЦИОННОЙ </a:t>
            </a:r>
            <a:br>
              <a:rPr lang="ru-RU" altLang="ru-RU" sz="3000" b="1" dirty="0">
                <a:latin typeface="Arial Black" pitchFamily="34" charset="0"/>
                <a:cs typeface="Times New Roman" panose="02020603050405020304" pitchFamily="18" charset="0"/>
              </a:rPr>
            </a:br>
            <a:r>
              <a:rPr lang="ru-RU" altLang="ru-RU" sz="3000" b="1" dirty="0">
                <a:latin typeface="Arial Black" pitchFamily="34" charset="0"/>
                <a:cs typeface="Times New Roman" panose="02020603050405020304" pitchFamily="18" charset="0"/>
              </a:rPr>
              <a:t>ДЕЯТЕЛЬНОСТИ</a:t>
            </a:r>
            <a:endParaRPr lang="ru-RU" sz="3000" b="1" dirty="0">
              <a:latin typeface="Arial Black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2947392"/>
            <a:ext cx="9144000" cy="7696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altLang="ru-RU" sz="2000" b="1" dirty="0"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Проректор по научной работе</a:t>
            </a:r>
            <a:r>
              <a:rPr lang="en-US" altLang="ru-RU" sz="2000" b="1" dirty="0"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altLang="ru-RU" sz="2000" b="1" dirty="0"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Бычков Игорь Валерьевич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968689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>
            <a:extLst>
              <a:ext uri="{FF2B5EF4-FFF2-40B4-BE49-F238E27FC236}">
                <a16:creationId xmlns="" xmlns:a16="http://schemas.microsoft.com/office/drawing/2014/main" id="{E9EF0F83-3F23-4EA0-8A5D-AFAC00F5C3A1}"/>
              </a:ext>
            </a:extLst>
          </p:cNvPr>
          <p:cNvSpPr txBox="1">
            <a:spLocks/>
          </p:cNvSpPr>
          <p:nvPr/>
        </p:nvSpPr>
        <p:spPr>
          <a:xfrm>
            <a:off x="539552" y="980728"/>
            <a:ext cx="828092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2800" b="1" dirty="0"/>
              <a:t>Областной конкурс проектов фундаментальных и прикладных научных исследований*</a:t>
            </a:r>
          </a:p>
        </p:txBody>
      </p:sp>
      <p:graphicFrame>
        <p:nvGraphicFramePr>
          <p:cNvPr id="8" name="Объект 4">
            <a:extLst>
              <a:ext uri="{FF2B5EF4-FFF2-40B4-BE49-F238E27FC236}">
                <a16:creationId xmlns="" xmlns:a16="http://schemas.microsoft.com/office/drawing/2014/main" id="{89549557-9640-4B33-97DC-A928C1F9F4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5657752"/>
              </p:ext>
            </p:extLst>
          </p:nvPr>
        </p:nvGraphicFramePr>
        <p:xfrm>
          <a:off x="611561" y="1844824"/>
          <a:ext cx="6480719" cy="26784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24535">
                  <a:extLst>
                    <a:ext uri="{9D8B030D-6E8A-4147-A177-3AD203B41FA5}">
                      <a16:colId xmlns="" xmlns:a16="http://schemas.microsoft.com/office/drawing/2014/main" val="3248246612"/>
                    </a:ext>
                  </a:extLst>
                </a:gridCol>
                <a:gridCol w="792089">
                  <a:extLst>
                    <a:ext uri="{9D8B030D-6E8A-4147-A177-3AD203B41FA5}">
                      <a16:colId xmlns="" xmlns:a16="http://schemas.microsoft.com/office/drawing/2014/main" val="522692107"/>
                    </a:ext>
                  </a:extLst>
                </a:gridCol>
                <a:gridCol w="864095">
                  <a:extLst>
                    <a:ext uri="{9D8B030D-6E8A-4147-A177-3AD203B41FA5}">
                      <a16:colId xmlns="" xmlns:a16="http://schemas.microsoft.com/office/drawing/2014/main" val="3850742919"/>
                    </a:ext>
                  </a:extLst>
                </a:gridCol>
              </a:tblGrid>
              <a:tr h="4343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Подразделение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Подано заявок, </a:t>
                      </a:r>
                    </a:p>
                    <a:p>
                      <a:pPr algn="ctr" fontAlgn="ctr"/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шт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Выиграли, 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шт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15650596"/>
                  </a:ext>
                </a:extLst>
              </a:tr>
              <a:tr h="22192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Физический факультет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77619765"/>
                  </a:ext>
                </a:extLst>
              </a:tr>
              <a:tr h="22192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Математический факультет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50924772"/>
                  </a:ext>
                </a:extLst>
              </a:tr>
              <a:tr h="22192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Биологический факультет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66967946"/>
                  </a:ext>
                </a:extLst>
              </a:tr>
              <a:tr h="24574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Институт образования и практической психологии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02733996"/>
                  </a:ext>
                </a:extLst>
              </a:tr>
              <a:tr h="22192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+mn-lt"/>
                        </a:rPr>
                        <a:t>Химический факультет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61622232"/>
                  </a:ext>
                </a:extLst>
              </a:tr>
              <a:tr h="22192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Факультет экологии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04266703"/>
                  </a:ext>
                </a:extLst>
              </a:tr>
              <a:tr h="22192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Институт информационных технологий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62880346"/>
                  </a:ext>
                </a:extLst>
              </a:tr>
              <a:tr h="22192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Ботанический сад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22246348"/>
                  </a:ext>
                </a:extLst>
              </a:tr>
              <a:tr h="221925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29740311"/>
                  </a:ext>
                </a:extLst>
              </a:tr>
            </a:tbl>
          </a:graphicData>
        </a:graphic>
      </p:graphicFrame>
      <p:sp>
        <p:nvSpPr>
          <p:cNvPr id="9" name="Нижний колонтитул 5">
            <a:extLst>
              <a:ext uri="{FF2B5EF4-FFF2-40B4-BE49-F238E27FC236}">
                <a16:creationId xmlns="" xmlns:a16="http://schemas.microsoft.com/office/drawing/2014/main" id="{975D7B5D-4776-45B8-876B-BA580E4D9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864" y="6453336"/>
            <a:ext cx="6686400" cy="293117"/>
          </a:xfrm>
        </p:spPr>
        <p:txBody>
          <a:bodyPr/>
          <a:lstStyle/>
          <a:p>
            <a:pPr algn="l"/>
            <a:r>
              <a:rPr lang="ru-RU" alt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О задачах университета по развитию научной и инновационной деятельности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Объект 2">
            <a:extLst>
              <a:ext uri="{FF2B5EF4-FFF2-40B4-BE49-F238E27FC236}">
                <a16:creationId xmlns="" xmlns:a16="http://schemas.microsoft.com/office/drawing/2014/main" id="{86B5B369-1A06-4CBB-B73F-47D3EBD87EB6}"/>
              </a:ext>
            </a:extLst>
          </p:cNvPr>
          <p:cNvSpPr txBox="1">
            <a:spLocks/>
          </p:cNvSpPr>
          <p:nvPr/>
        </p:nvSpPr>
        <p:spPr>
          <a:xfrm>
            <a:off x="611560" y="4869160"/>
            <a:ext cx="8229600" cy="125700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>
                <a:solidFill>
                  <a:srgbClr val="7030A0"/>
                </a:solidFill>
              </a:rPr>
              <a:t>* Исследования в области:</a:t>
            </a:r>
          </a:p>
          <a:p>
            <a:pPr lvl="1"/>
            <a:r>
              <a:rPr lang="ru-RU" sz="1400" dirty="0">
                <a:solidFill>
                  <a:srgbClr val="7030A0"/>
                </a:solidFill>
              </a:rPr>
              <a:t>материаловедения для развития экономики Челябинской области </a:t>
            </a:r>
          </a:p>
          <a:p>
            <a:pPr lvl="1"/>
            <a:r>
              <a:rPr lang="ru-RU" sz="1400" dirty="0">
                <a:solidFill>
                  <a:srgbClr val="7030A0"/>
                </a:solidFill>
              </a:rPr>
              <a:t>цифровой индустрии для развития экономики Челябинской области</a:t>
            </a:r>
          </a:p>
          <a:p>
            <a:pPr lvl="1"/>
            <a:r>
              <a:rPr lang="ru-RU" sz="1400" dirty="0">
                <a:solidFill>
                  <a:srgbClr val="7030A0"/>
                </a:solidFill>
              </a:rPr>
              <a:t>медицины, направленные на развитие медицины в Челябинской области</a:t>
            </a:r>
          </a:p>
          <a:p>
            <a:pPr lvl="1"/>
            <a:r>
              <a:rPr lang="ru-RU" sz="1400" dirty="0">
                <a:solidFill>
                  <a:srgbClr val="7030A0"/>
                </a:solidFill>
              </a:rPr>
              <a:t>экологии и природопользования Челябинской области</a:t>
            </a:r>
          </a:p>
          <a:p>
            <a:pPr lvl="1"/>
            <a:r>
              <a:rPr lang="ru-RU" sz="1400" dirty="0">
                <a:solidFill>
                  <a:srgbClr val="7030A0"/>
                </a:solidFill>
              </a:rPr>
              <a:t>педагогики, направленные на решение проблем девиантного поведения в Челябинской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388069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5">
            <a:extLst>
              <a:ext uri="{FF2B5EF4-FFF2-40B4-BE49-F238E27FC236}">
                <a16:creationId xmlns="" xmlns:a16="http://schemas.microsoft.com/office/drawing/2014/main" id="{1CC122BA-EF98-49B3-97A6-E85D41946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864" y="6453336"/>
            <a:ext cx="6686400" cy="293117"/>
          </a:xfrm>
        </p:spPr>
        <p:txBody>
          <a:bodyPr/>
          <a:lstStyle/>
          <a:p>
            <a:pPr algn="l"/>
            <a:r>
              <a:rPr lang="ru-RU" alt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О задачах университета по развитию научной и инновационной деятельности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оловок 3">
            <a:extLst>
              <a:ext uri="{FF2B5EF4-FFF2-40B4-BE49-F238E27FC236}">
                <a16:creationId xmlns="" xmlns:a16="http://schemas.microsoft.com/office/drawing/2014/main" id="{8A066F1E-2628-4B17-82F0-2BB141B085D1}"/>
              </a:ext>
            </a:extLst>
          </p:cNvPr>
          <p:cNvSpPr txBox="1">
            <a:spLocks/>
          </p:cNvSpPr>
          <p:nvPr/>
        </p:nvSpPr>
        <p:spPr>
          <a:xfrm>
            <a:off x="529208" y="908720"/>
            <a:ext cx="843528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2600" b="1" dirty="0"/>
              <a:t>Объем финансирования научных исследований</a:t>
            </a:r>
            <a:r>
              <a:rPr lang="ru-RU" sz="2000" b="1" dirty="0"/>
              <a:t> (тыс. руб.)</a:t>
            </a:r>
            <a:endParaRPr lang="ru-RU" sz="2400" b="1" dirty="0"/>
          </a:p>
        </p:txBody>
      </p:sp>
      <p:graphicFrame>
        <p:nvGraphicFramePr>
          <p:cNvPr id="9" name="Объект 11">
            <a:extLst>
              <a:ext uri="{FF2B5EF4-FFF2-40B4-BE49-F238E27FC236}">
                <a16:creationId xmlns="" xmlns:a16="http://schemas.microsoft.com/office/drawing/2014/main" id="{5E48BFE1-08A4-4504-8B1E-69E45499D3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1036641"/>
              </p:ext>
            </p:extLst>
          </p:nvPr>
        </p:nvGraphicFramePr>
        <p:xfrm>
          <a:off x="539554" y="1607695"/>
          <a:ext cx="8208909" cy="38054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84374">
                  <a:extLst>
                    <a:ext uri="{9D8B030D-6E8A-4147-A177-3AD203B41FA5}">
                      <a16:colId xmlns="" xmlns:a16="http://schemas.microsoft.com/office/drawing/2014/main" val="2485360294"/>
                    </a:ext>
                  </a:extLst>
                </a:gridCol>
                <a:gridCol w="964907">
                  <a:extLst>
                    <a:ext uri="{9D8B030D-6E8A-4147-A177-3AD203B41FA5}">
                      <a16:colId xmlns="" xmlns:a16="http://schemas.microsoft.com/office/drawing/2014/main" val="1574301955"/>
                    </a:ext>
                  </a:extLst>
                </a:gridCol>
                <a:gridCol w="964907">
                  <a:extLst>
                    <a:ext uri="{9D8B030D-6E8A-4147-A177-3AD203B41FA5}">
                      <a16:colId xmlns="" xmlns:a16="http://schemas.microsoft.com/office/drawing/2014/main" val="2263165539"/>
                    </a:ext>
                  </a:extLst>
                </a:gridCol>
                <a:gridCol w="964907">
                  <a:extLst>
                    <a:ext uri="{9D8B030D-6E8A-4147-A177-3AD203B41FA5}">
                      <a16:colId xmlns="" xmlns:a16="http://schemas.microsoft.com/office/drawing/2014/main" val="3676862436"/>
                    </a:ext>
                  </a:extLst>
                </a:gridCol>
                <a:gridCol w="964907">
                  <a:extLst>
                    <a:ext uri="{9D8B030D-6E8A-4147-A177-3AD203B41FA5}">
                      <a16:colId xmlns="" xmlns:a16="http://schemas.microsoft.com/office/drawing/2014/main" val="1850530772"/>
                    </a:ext>
                  </a:extLst>
                </a:gridCol>
                <a:gridCol w="964907">
                  <a:extLst>
                    <a:ext uri="{9D8B030D-6E8A-4147-A177-3AD203B41FA5}">
                      <a16:colId xmlns="" xmlns:a16="http://schemas.microsoft.com/office/drawing/2014/main" val="4179840152"/>
                    </a:ext>
                  </a:extLst>
                </a:gridCol>
              </a:tblGrid>
              <a:tr h="351521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966" marT="8966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+mn-lt"/>
                        </a:rPr>
                        <a:t>2017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966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+mn-lt"/>
                        </a:rPr>
                        <a:t>2018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966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+mn-lt"/>
                        </a:rPr>
                        <a:t>2019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966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+mn-lt"/>
                        </a:rPr>
                        <a:t>2020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966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+mn-lt"/>
                        </a:rPr>
                        <a:t>2021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966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54288802"/>
                  </a:ext>
                </a:extLst>
              </a:tr>
              <a:tr h="26372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Министерство науки и высшего образования РФ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693" marR="8966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24 272,30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      23 247,8 0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       13 012,60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13 611,80</a:t>
                      </a: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14 211,8 </a:t>
                      </a: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10156"/>
                  </a:ext>
                </a:extLst>
              </a:tr>
              <a:tr h="26372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     - Государственное задание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693" marR="8966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       19 502,30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       22 047,80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       13 012,60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13 011,80</a:t>
                      </a: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13 011,80</a:t>
                      </a: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99549988"/>
                  </a:ext>
                </a:extLst>
              </a:tr>
              <a:tr h="26372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     - Гранты Президента РФ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693" marR="8966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4 000,00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         1 200,00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0,00                   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600,00</a:t>
                      </a: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1 200,00</a:t>
                      </a: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12900369"/>
                  </a:ext>
                </a:extLst>
              </a:tr>
              <a:tr h="26372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     - Федеральные целевые программы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693" marR="8966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          770,00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16479132"/>
                  </a:ext>
                </a:extLst>
              </a:tr>
              <a:tr h="26372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Фонды поддержки науки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693" marR="8966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      41 356,80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       55 175,20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       56 636,70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61 119,50</a:t>
                      </a: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73 053,80</a:t>
                      </a: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25947615"/>
                  </a:ext>
                </a:extLst>
              </a:tr>
              <a:tr h="26372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     - Российский научный фонд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693" marR="8966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      28 985,70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       37 976,20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       36 694,80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30 350,00</a:t>
                      </a: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30 650,00</a:t>
                      </a: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33223193"/>
                  </a:ext>
                </a:extLst>
              </a:tr>
              <a:tr h="26372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     - РФФИ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693" marR="8966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      12 371,10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       17 198,90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       19 941,90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30 769,50</a:t>
                      </a: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42 403,80</a:t>
                      </a: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76154961"/>
                  </a:ext>
                </a:extLst>
              </a:tr>
              <a:tr h="26372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Реальный сектор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693" marR="8966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         7 231,60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         8 263,90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         9 380,70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8 042,40</a:t>
                      </a: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12 924,58</a:t>
                      </a: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24544131"/>
                  </a:ext>
                </a:extLst>
              </a:tr>
              <a:tr h="26372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Собственные источники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693" marR="8966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         5 417,60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         8 494,60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       12 790,00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8 678,70</a:t>
                      </a: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7 458,01</a:t>
                      </a: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99872335"/>
                  </a:ext>
                </a:extLst>
              </a:tr>
              <a:tr h="26372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     -ФЦП (Наука) - научные проекты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693" marR="8966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         3 470,00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         6 848,80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         5 759,70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6 240,00</a:t>
                      </a: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5 465,00</a:t>
                      </a: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0252024"/>
                  </a:ext>
                </a:extLst>
              </a:tr>
              <a:tr h="26372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     -Научные фонды факультетов, институтов, филиалов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693" marR="8966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0,00                 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         1 645,80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         7 030,20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2 438,60</a:t>
                      </a: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1 993,01</a:t>
                      </a: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44852391"/>
                  </a:ext>
                </a:extLst>
              </a:tr>
              <a:tr h="21188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Иные источники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693" marR="8966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         4 560,10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1 200,00</a:t>
                      </a: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15020963"/>
                  </a:ext>
                </a:extLst>
              </a:tr>
              <a:tr h="229991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ИТОГО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u="none" strike="noStrike" dirty="0">
                          <a:effectLst/>
                          <a:latin typeface="+mn-lt"/>
                        </a:rPr>
                        <a:t>82 838,40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u="none" strike="noStrike" dirty="0">
                          <a:effectLst/>
                          <a:latin typeface="+mn-lt"/>
                        </a:rPr>
                        <a:t>95 178,60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u="none" strike="noStrike" dirty="0">
                          <a:effectLst/>
                          <a:latin typeface="+mn-lt"/>
                        </a:rPr>
                        <a:t>91 819,90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91 452,3</a:t>
                      </a: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108 848,20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66" marR="80693" marT="89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98482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4126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>
            <a:extLst>
              <a:ext uri="{FF2B5EF4-FFF2-40B4-BE49-F238E27FC236}">
                <a16:creationId xmlns="" xmlns:a16="http://schemas.microsoft.com/office/drawing/2014/main" id="{0E91047C-21AF-44C0-A289-814085C930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0610415"/>
              </p:ext>
            </p:extLst>
          </p:nvPr>
        </p:nvGraphicFramePr>
        <p:xfrm>
          <a:off x="539552" y="1484922"/>
          <a:ext cx="7835899" cy="4248334"/>
        </p:xfrm>
        <a:graphic>
          <a:graphicData uri="http://schemas.openxmlformats.org/drawingml/2006/table">
            <a:tbl>
              <a:tblPr/>
              <a:tblGrid>
                <a:gridCol w="1872208">
                  <a:extLst>
                    <a:ext uri="{9D8B030D-6E8A-4147-A177-3AD203B41FA5}">
                      <a16:colId xmlns="" xmlns:a16="http://schemas.microsoft.com/office/drawing/2014/main" val="2644746773"/>
                    </a:ext>
                  </a:extLst>
                </a:gridCol>
                <a:gridCol w="4968552">
                  <a:extLst>
                    <a:ext uri="{9D8B030D-6E8A-4147-A177-3AD203B41FA5}">
                      <a16:colId xmlns="" xmlns:a16="http://schemas.microsoft.com/office/drawing/2014/main" val="1262564728"/>
                    </a:ext>
                  </a:extLst>
                </a:gridCol>
                <a:gridCol w="995139">
                  <a:extLst>
                    <a:ext uri="{9D8B030D-6E8A-4147-A177-3AD203B41FA5}">
                      <a16:colId xmlns="" xmlns:a16="http://schemas.microsoft.com/office/drawing/2014/main" val="4081415032"/>
                    </a:ext>
                  </a:extLst>
                </a:gridCol>
              </a:tblGrid>
              <a:tr h="44785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Исполнители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Заказчики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Объем,</a:t>
                      </a:r>
                    </a:p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тыс.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00155044"/>
                  </a:ext>
                </a:extLst>
              </a:tr>
              <a:tr h="11124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УНЦЧППиЧ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АО "ГАЗПРОМ ГАЗОРАСПРЕДЕЛЕНИЕ ЧЕЛЯБИНСК", ООО  "ФОРМАТ-ЕК", ПОЛИМЕТ ИНЖИНИРИНГ ООО, МАУКСКИЙ РУДНИК ЗАО, ООО  "ПРОЕКТКАДАСТР", ИНЖЕНЕРНЫЕ ИЗЫСКАНИЯ ООО, Михеевский ГОК АО, МКУ (Муниципальное казенное учреждение) "Нязепетровское УЖКХ", ООО СК "Адамант", АО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Томинский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ГОК", ООО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Агродорпроект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", ООО "Серебрянское", ООО "Капитал-Сити", Муниципальный контракт № 74 Администрация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Байрамгуловского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сельского поселения, ООО "Юго-Запад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ЖилСтрой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6 578,50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44001190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Ботанический сад</a:t>
                      </a:r>
                    </a:p>
                  </a:txBody>
                  <a:tcPr marL="857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ООО "НИАС-Центр", АО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Томинский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ГОК", ООО "Тихий Бор",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2 320,00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36941198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Физический факультет</a:t>
                      </a:r>
                    </a:p>
                  </a:txBody>
                  <a:tcPr marL="857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ООО "СИЛКАМ", ООО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УралНИИстром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", ФГАОУ ВО "Уральский федеральный университет имени первого Президента России Б.Н. Ельцина"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2 116,00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78418331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Факультет экологии</a:t>
                      </a:r>
                    </a:p>
                  </a:txBody>
                  <a:tcPr marL="857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МИНИСТЕРСТВО ЭКОЛОГИИ ЧЕЛЯБИНСКОЙ ОБЛАСТИ, ООО "Урал-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ГИПроЦентр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", Управление экологии и природопользования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Адм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г Челябинска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719,99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63657338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УНИЦБТ</a:t>
                      </a:r>
                    </a:p>
                  </a:txBody>
                  <a:tcPr marL="857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ТОМИНСКИЙ ГОК АО, ЗУИВЭП ООО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78810464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Экономический факультет</a:t>
                      </a:r>
                    </a:p>
                  </a:txBody>
                  <a:tcPr marL="857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ООО "Фианит-Ломбард"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4822128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Миасский филиал</a:t>
                      </a:r>
                    </a:p>
                  </a:txBody>
                  <a:tcPr marL="857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ПОУ КПОТ -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Проф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образ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учреж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Колледж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проф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техн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и сервиса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90,09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59881150"/>
                  </a:ext>
                </a:extLst>
              </a:tr>
            </a:tbl>
          </a:graphicData>
        </a:graphic>
      </p:graphicFrame>
      <p:sp>
        <p:nvSpPr>
          <p:cNvPr id="7" name="Нижний колонтитул 5">
            <a:extLst>
              <a:ext uri="{FF2B5EF4-FFF2-40B4-BE49-F238E27FC236}">
                <a16:creationId xmlns="" xmlns:a16="http://schemas.microsoft.com/office/drawing/2014/main" id="{FE5CC4A1-28D3-4924-922D-A1D4A2863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864" y="6453336"/>
            <a:ext cx="6686400" cy="293117"/>
          </a:xfrm>
        </p:spPr>
        <p:txBody>
          <a:bodyPr/>
          <a:lstStyle/>
          <a:p>
            <a:pPr algn="l"/>
            <a:r>
              <a:rPr lang="ru-RU" alt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О задачах университета по развитию научной и инновационной деятельности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оловок 3">
            <a:extLst>
              <a:ext uri="{FF2B5EF4-FFF2-40B4-BE49-F238E27FC236}">
                <a16:creationId xmlns="" xmlns:a16="http://schemas.microsoft.com/office/drawing/2014/main" id="{85BC74E0-9567-4D3F-AA8A-14599DA2772D}"/>
              </a:ext>
            </a:extLst>
          </p:cNvPr>
          <p:cNvSpPr txBox="1">
            <a:spLocks/>
          </p:cNvSpPr>
          <p:nvPr/>
        </p:nvSpPr>
        <p:spPr>
          <a:xfrm>
            <a:off x="467544" y="836712"/>
            <a:ext cx="807524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2800" b="1" dirty="0"/>
              <a:t>Хоздоговоры</a:t>
            </a:r>
          </a:p>
        </p:txBody>
      </p:sp>
    </p:spTree>
    <p:extLst>
      <p:ext uri="{BB962C8B-B14F-4D97-AF65-F5344CB8AC3E}">
        <p14:creationId xmlns:p14="http://schemas.microsoft.com/office/powerpoint/2010/main" val="3230438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>
            <a:extLst>
              <a:ext uri="{FF2B5EF4-FFF2-40B4-BE49-F238E27FC236}">
                <a16:creationId xmlns="" xmlns:a16="http://schemas.microsoft.com/office/drawing/2014/main" id="{967D1016-ACE5-4F2D-B796-758E53F4D2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9396223"/>
              </p:ext>
            </p:extLst>
          </p:nvPr>
        </p:nvGraphicFramePr>
        <p:xfrm>
          <a:off x="457200" y="1772816"/>
          <a:ext cx="8229601" cy="44639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8656">
                  <a:extLst>
                    <a:ext uri="{9D8B030D-6E8A-4147-A177-3AD203B41FA5}">
                      <a16:colId xmlns="" xmlns:a16="http://schemas.microsoft.com/office/drawing/2014/main" val="641707909"/>
                    </a:ext>
                  </a:extLst>
                </a:gridCol>
                <a:gridCol w="1350403">
                  <a:extLst>
                    <a:ext uri="{9D8B030D-6E8A-4147-A177-3AD203B41FA5}">
                      <a16:colId xmlns="" xmlns:a16="http://schemas.microsoft.com/office/drawing/2014/main" val="248936921"/>
                    </a:ext>
                  </a:extLst>
                </a:gridCol>
                <a:gridCol w="1443524">
                  <a:extLst>
                    <a:ext uri="{9D8B030D-6E8A-4147-A177-3AD203B41FA5}">
                      <a16:colId xmlns="" xmlns:a16="http://schemas.microsoft.com/office/drawing/2014/main" val="3777403916"/>
                    </a:ext>
                  </a:extLst>
                </a:gridCol>
                <a:gridCol w="1443524">
                  <a:extLst>
                    <a:ext uri="{9D8B030D-6E8A-4147-A177-3AD203B41FA5}">
                      <a16:colId xmlns="" xmlns:a16="http://schemas.microsoft.com/office/drawing/2014/main" val="49123733"/>
                    </a:ext>
                  </a:extLst>
                </a:gridCol>
                <a:gridCol w="1173494">
                  <a:extLst>
                    <a:ext uri="{9D8B030D-6E8A-4147-A177-3AD203B41FA5}">
                      <a16:colId xmlns="" xmlns:a16="http://schemas.microsoft.com/office/drawing/2014/main" val="2546191777"/>
                    </a:ext>
                  </a:extLst>
                </a:gridCol>
              </a:tblGrid>
              <a:tr h="36004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effectLst/>
                        </a:rPr>
                        <a:t>Подразделение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effectLst/>
                        </a:rPr>
                        <a:t>Объем внешнего финансирования, тыс. руб.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</a:rPr>
                        <a:t>в том числе из средств, тыс. руб.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69870758"/>
                  </a:ext>
                </a:extLst>
              </a:tr>
              <a:tr h="2024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МОН РФ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Фонды поддержки науки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</a:rPr>
                        <a:t>Хоздоговора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0717297"/>
                  </a:ext>
                </a:extLst>
              </a:tr>
              <a:tr h="203073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>
                          <a:effectLst/>
                        </a:rPr>
                        <a:t>Физический факультет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64" marR="7863" marT="7863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</a:rPr>
                        <a:t>47 577,80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0764" marT="786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</a:rPr>
                        <a:t>13 011,80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0764" marT="786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</a:rPr>
                        <a:t>32 450,00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0764" marT="786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</a:rPr>
                        <a:t>2 116,00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0764" marT="786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87342652"/>
                  </a:ext>
                </a:extLst>
              </a:tr>
              <a:tr h="203073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>
                          <a:effectLst/>
                        </a:rPr>
                        <a:t>Математический факультет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64" marR="7863" marT="7863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</a:rPr>
                        <a:t>15 143,80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0764" marT="786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</a:rPr>
                        <a:t> 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0764" marT="786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</a:rPr>
                        <a:t>15 143,80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0764" marT="786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</a:rPr>
                        <a:t> 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0764" marT="786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34235508"/>
                  </a:ext>
                </a:extLst>
              </a:tr>
              <a:tr h="203073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>
                          <a:effectLst/>
                        </a:rPr>
                        <a:t>Историко-филологический факультет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64" marR="7863" marT="7863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</a:rPr>
                        <a:t>9 710,00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0764" marT="786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</a:rPr>
                        <a:t> 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0764" marT="786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</a:rPr>
                        <a:t>9 710,00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0764" marT="786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</a:rPr>
                        <a:t> 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0764" marT="786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65677158"/>
                  </a:ext>
                </a:extLst>
              </a:tr>
              <a:tr h="203073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 err="1">
                          <a:effectLst/>
                        </a:rPr>
                        <a:t>УНЦЧППиЧ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64" marR="7863" marT="7863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</a:rPr>
                        <a:t>6 578,50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0764" marT="786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</a:rPr>
                        <a:t> 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0764" marT="78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</a:rPr>
                        <a:t> 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0764" marT="78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</a:rPr>
                        <a:t>6 578,50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0764" marT="786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14052363"/>
                  </a:ext>
                </a:extLst>
              </a:tr>
              <a:tr h="203073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>
                          <a:effectLst/>
                        </a:rPr>
                        <a:t>Институт образования и практической психологии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64" marR="7863" marT="7863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</a:rPr>
                        <a:t>4 000,00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0764" marT="786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</a:rPr>
                        <a:t> 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0764" marT="786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</a:rPr>
                        <a:t>4 000,00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0764" marT="786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</a:rPr>
                        <a:t> 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0764" marT="786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50033988"/>
                  </a:ext>
                </a:extLst>
              </a:tr>
              <a:tr h="203073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>
                          <a:effectLst/>
                        </a:rPr>
                        <a:t>Экономический факультет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64" marR="7863" marT="7863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</a:rPr>
                        <a:t>3 000,00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0764" marT="786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</a:rPr>
                        <a:t> 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0764" marT="786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</a:rPr>
                        <a:t>2 500,00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0764" marT="786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</a:rPr>
                        <a:t>500,00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0764" marT="786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67849581"/>
                  </a:ext>
                </a:extLst>
              </a:tr>
              <a:tr h="203073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>
                          <a:effectLst/>
                        </a:rPr>
                        <a:t>Ботанический сад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64" marR="7863" marT="7863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</a:rPr>
                        <a:t>2 820,00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0764" marT="786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</a:rPr>
                        <a:t> 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0764" marT="786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</a:rPr>
                        <a:t>500,00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0764" marT="786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</a:rPr>
                        <a:t>2 320,00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0764" marT="786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26399887"/>
                  </a:ext>
                </a:extLst>
              </a:tr>
              <a:tr h="203073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>
                          <a:effectLst/>
                        </a:rPr>
                        <a:t>ИЭОБиА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64" marR="7863" marT="7863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</a:rPr>
                        <a:t>2 750,00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0764" marT="786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</a:rPr>
                        <a:t> 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0764" marT="786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</a:rPr>
                        <a:t>2 750,00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0764" marT="786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</a:rPr>
                        <a:t> 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0764" marT="786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72447837"/>
                  </a:ext>
                </a:extLst>
              </a:tr>
              <a:tr h="203073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>
                          <a:effectLst/>
                        </a:rPr>
                        <a:t>Факультет журналистики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64" marR="7863" marT="7863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</a:rPr>
                        <a:t>1 600,00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0764" marT="786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</a:rPr>
                        <a:t>600,00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0764" marT="786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</a:rPr>
                        <a:t>1 000,00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0764" marT="786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</a:rPr>
                        <a:t> 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0764" marT="786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02113330"/>
                  </a:ext>
                </a:extLst>
              </a:tr>
              <a:tr h="203073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>
                          <a:effectLst/>
                        </a:rPr>
                        <a:t>Лингвистики и перевода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64" marR="7863" marT="7863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</a:rPr>
                        <a:t>1 600,00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0764" marT="786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</a:rPr>
                        <a:t>600,00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0764" marT="786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</a:rPr>
                        <a:t>1 000,00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0764" marT="786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</a:rPr>
                        <a:t> 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0764" marT="786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04968104"/>
                  </a:ext>
                </a:extLst>
              </a:tr>
              <a:tr h="203073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>
                          <a:effectLst/>
                        </a:rPr>
                        <a:t>Биологический факультет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64" marR="7863" marT="7863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</a:rPr>
                        <a:t>1 500,00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0764" marT="786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</a:rPr>
                        <a:t> 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0764" marT="786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</a:rPr>
                        <a:t>1 500,00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0764" marT="786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</a:rPr>
                        <a:t> 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0764" marT="786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38510441"/>
                  </a:ext>
                </a:extLst>
              </a:tr>
              <a:tr h="203073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>
                          <a:effectLst/>
                        </a:rPr>
                        <a:t>Факультет экологии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64" marR="7863" marT="7863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</a:rPr>
                        <a:t>1 219,99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0764" marT="786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</a:rPr>
                        <a:t> 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0764" marT="786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</a:rPr>
                        <a:t>500,00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0764" marT="786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</a:rPr>
                        <a:t>719,99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0764" marT="786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76176626"/>
                  </a:ext>
                </a:extLst>
              </a:tr>
              <a:tr h="203073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>
                          <a:effectLst/>
                        </a:rPr>
                        <a:t>УНИЦБТ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64" marR="7863" marT="7863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</a:rPr>
                        <a:t>1 100,00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0764" marT="786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</a:rPr>
                        <a:t> 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0764" marT="786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</a:rPr>
                        <a:t>500,00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0764" marT="786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</a:rPr>
                        <a:t>600,00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0764" marT="786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39582434"/>
                  </a:ext>
                </a:extLst>
              </a:tr>
              <a:tr h="203073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>
                          <a:effectLst/>
                        </a:rPr>
                        <a:t>Факультет Евразии и Востока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64" marR="7863" marT="7863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</a:rPr>
                        <a:t>500,00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0764" marT="786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</a:rPr>
                        <a:t> 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0764" marT="786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</a:rPr>
                        <a:t>500,00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0764" marT="786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</a:rPr>
                        <a:t> 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0764" marT="786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11656770"/>
                  </a:ext>
                </a:extLst>
              </a:tr>
              <a:tr h="203073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>
                          <a:effectLst/>
                        </a:rPr>
                        <a:t>Химический факультет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64" marR="7863" marT="7863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</a:rPr>
                        <a:t>500,00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0764" marT="786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</a:rPr>
                        <a:t> 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0764" marT="786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</a:rPr>
                        <a:t>500,00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0764" marT="786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</a:rPr>
                        <a:t> 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0764" marT="786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09584228"/>
                  </a:ext>
                </a:extLst>
              </a:tr>
              <a:tr h="203073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>
                          <a:effectLst/>
                        </a:rPr>
                        <a:t>Факультет управления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64" marR="7863" marT="7863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</a:rPr>
                        <a:t>500,00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0764" marT="786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</a:rPr>
                        <a:t> 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0764" marT="786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</a:rPr>
                        <a:t>500,00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0764" marT="786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</a:rPr>
                        <a:t> 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0764" marT="786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29047493"/>
                  </a:ext>
                </a:extLst>
              </a:tr>
              <a:tr h="203073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>
                          <a:effectLst/>
                        </a:rPr>
                        <a:t>Миасский филиал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64" marR="7863" marT="7863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</a:rPr>
                        <a:t>90,09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0764" marT="786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</a:rPr>
                        <a:t> 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0764" marT="78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</a:rPr>
                        <a:t> 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0764" marT="78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</a:rPr>
                        <a:t>90,09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0764" marT="7863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83012199"/>
                  </a:ext>
                </a:extLst>
              </a:tr>
            </a:tbl>
          </a:graphicData>
        </a:graphic>
      </p:graphicFrame>
      <p:sp>
        <p:nvSpPr>
          <p:cNvPr id="7" name="Заголовок 3">
            <a:extLst>
              <a:ext uri="{FF2B5EF4-FFF2-40B4-BE49-F238E27FC236}">
                <a16:creationId xmlns="" xmlns:a16="http://schemas.microsoft.com/office/drawing/2014/main" id="{E5B708FB-F5DE-45C6-B836-A3B7627927A1}"/>
              </a:ext>
            </a:extLst>
          </p:cNvPr>
          <p:cNvSpPr txBox="1">
            <a:spLocks/>
          </p:cNvSpPr>
          <p:nvPr/>
        </p:nvSpPr>
        <p:spPr>
          <a:xfrm>
            <a:off x="457200" y="908720"/>
            <a:ext cx="807524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2800" b="1" dirty="0"/>
              <a:t>Объемы внешних источников финансирования научных исследований</a:t>
            </a:r>
          </a:p>
        </p:txBody>
      </p:sp>
      <p:sp>
        <p:nvSpPr>
          <p:cNvPr id="4" name="Нижний колонтитул 5">
            <a:extLst>
              <a:ext uri="{FF2B5EF4-FFF2-40B4-BE49-F238E27FC236}">
                <a16:creationId xmlns="" xmlns:a16="http://schemas.microsoft.com/office/drawing/2014/main" id="{33176F55-90B3-482D-8F74-9EF582ED2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864" y="6453336"/>
            <a:ext cx="6686400" cy="293117"/>
          </a:xfrm>
        </p:spPr>
        <p:txBody>
          <a:bodyPr/>
          <a:lstStyle/>
          <a:p>
            <a:pPr algn="l"/>
            <a:r>
              <a:rPr lang="ru-RU" alt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О задачах университета по развитию научной и инновационной деятельности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127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3">
            <a:extLst>
              <a:ext uri="{FF2B5EF4-FFF2-40B4-BE49-F238E27FC236}">
                <a16:creationId xmlns="" xmlns:a16="http://schemas.microsoft.com/office/drawing/2014/main" id="{41BF72D3-A775-4454-B4AD-054310D88634}"/>
              </a:ext>
            </a:extLst>
          </p:cNvPr>
          <p:cNvSpPr txBox="1">
            <a:spLocks/>
          </p:cNvSpPr>
          <p:nvPr/>
        </p:nvSpPr>
        <p:spPr>
          <a:xfrm>
            <a:off x="467544" y="836712"/>
            <a:ext cx="807524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2800" b="1" dirty="0"/>
              <a:t>Количество НИР в 2021-2022 гг.</a:t>
            </a: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="" xmlns:a16="http://schemas.microsoft.com/office/drawing/2014/main" id="{2892FD7F-E92B-467D-8B51-C1AE5BA8E1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0132455"/>
              </p:ext>
            </p:extLst>
          </p:nvPr>
        </p:nvGraphicFramePr>
        <p:xfrm>
          <a:off x="539552" y="1628800"/>
          <a:ext cx="6912769" cy="35283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9877">
                  <a:extLst>
                    <a:ext uri="{9D8B030D-6E8A-4147-A177-3AD203B41FA5}">
                      <a16:colId xmlns="" xmlns:a16="http://schemas.microsoft.com/office/drawing/2014/main" val="822254306"/>
                    </a:ext>
                  </a:extLst>
                </a:gridCol>
                <a:gridCol w="893223">
                  <a:extLst>
                    <a:ext uri="{9D8B030D-6E8A-4147-A177-3AD203B41FA5}">
                      <a16:colId xmlns="" xmlns:a16="http://schemas.microsoft.com/office/drawing/2014/main" val="2268032899"/>
                    </a:ext>
                  </a:extLst>
                </a:gridCol>
                <a:gridCol w="893223">
                  <a:extLst>
                    <a:ext uri="{9D8B030D-6E8A-4147-A177-3AD203B41FA5}">
                      <a16:colId xmlns="" xmlns:a16="http://schemas.microsoft.com/office/drawing/2014/main" val="4264093652"/>
                    </a:ext>
                  </a:extLst>
                </a:gridCol>
                <a:gridCol w="893223">
                  <a:extLst>
                    <a:ext uri="{9D8B030D-6E8A-4147-A177-3AD203B41FA5}">
                      <a16:colId xmlns="" xmlns:a16="http://schemas.microsoft.com/office/drawing/2014/main" val="2510818981"/>
                    </a:ext>
                  </a:extLst>
                </a:gridCol>
                <a:gridCol w="893223">
                  <a:extLst>
                    <a:ext uri="{9D8B030D-6E8A-4147-A177-3AD203B41FA5}">
                      <a16:colId xmlns="" xmlns:a16="http://schemas.microsoft.com/office/drawing/2014/main" val="3828947684"/>
                    </a:ext>
                  </a:extLst>
                </a:gridCol>
              </a:tblGrid>
              <a:tr h="41626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Фонд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2021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февраль 2022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6766870"/>
                  </a:ext>
                </a:extLst>
              </a:tr>
              <a:tr h="5748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ВСЕГО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из них НОВЫХ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ВСЕГО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из них НОВЫХ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2046246"/>
                  </a:ext>
                </a:extLst>
              </a:tr>
              <a:tr h="31716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effectLst/>
                        </a:rPr>
                        <a:t>Государственное задание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99659390"/>
                  </a:ext>
                </a:extLst>
              </a:tr>
              <a:tr h="31716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Грант Президента</a:t>
                      </a:r>
                    </a:p>
                  </a:txBody>
                  <a:tcPr marL="857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78937666"/>
                  </a:ext>
                </a:extLst>
              </a:tr>
              <a:tr h="31716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effectLst/>
                        </a:rPr>
                        <a:t>РНФ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79572784"/>
                  </a:ext>
                </a:extLst>
              </a:tr>
              <a:tr h="31716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effectLst/>
                        </a:rPr>
                        <a:t>РФФИ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641079"/>
                  </a:ext>
                </a:extLst>
              </a:tr>
              <a:tr h="31716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effectLst/>
                        </a:rPr>
                        <a:t>ФПМУ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95150802"/>
                  </a:ext>
                </a:extLst>
              </a:tr>
              <a:tr h="31716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effectLst/>
                        </a:rPr>
                        <a:t>ФПНИ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32139925"/>
                  </a:ext>
                </a:extLst>
              </a:tr>
              <a:tr h="31716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effectLst/>
                        </a:rPr>
                        <a:t>Хоз. договоры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52446787"/>
                  </a:ext>
                </a:extLst>
              </a:tr>
              <a:tr h="317160"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u="none" strike="noStrike" dirty="0">
                          <a:effectLst/>
                        </a:rPr>
                        <a:t>ВСЕГО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71133937"/>
                  </a:ext>
                </a:extLst>
              </a:tr>
            </a:tbl>
          </a:graphicData>
        </a:graphic>
      </p:graphicFrame>
      <p:sp>
        <p:nvSpPr>
          <p:cNvPr id="10" name="Нижний колонтитул 5">
            <a:extLst>
              <a:ext uri="{FF2B5EF4-FFF2-40B4-BE49-F238E27FC236}">
                <a16:creationId xmlns="" xmlns:a16="http://schemas.microsoft.com/office/drawing/2014/main" id="{4A215822-E5A4-4D94-8A63-15374A7AD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864" y="6453336"/>
            <a:ext cx="6686400" cy="293117"/>
          </a:xfrm>
        </p:spPr>
        <p:txBody>
          <a:bodyPr/>
          <a:lstStyle/>
          <a:p>
            <a:pPr algn="l"/>
            <a:r>
              <a:rPr lang="ru-RU" alt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О задачах университета по развитию научной и инновационной деятельности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796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ижний колонтитул 5">
            <a:extLst>
              <a:ext uri="{FF2B5EF4-FFF2-40B4-BE49-F238E27FC236}">
                <a16:creationId xmlns="" xmlns:a16="http://schemas.microsoft.com/office/drawing/2014/main" id="{46FE0E35-277B-45FA-84F1-A22FFA19C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864" y="6453336"/>
            <a:ext cx="6686400" cy="293117"/>
          </a:xfrm>
        </p:spPr>
        <p:txBody>
          <a:bodyPr/>
          <a:lstStyle/>
          <a:p>
            <a:pPr algn="l"/>
            <a:r>
              <a:rPr lang="ru-RU" alt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О задачах университета по развитию научной и инновационной деятельности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Заголовок 3">
            <a:extLst>
              <a:ext uri="{FF2B5EF4-FFF2-40B4-BE49-F238E27FC236}">
                <a16:creationId xmlns="" xmlns:a16="http://schemas.microsoft.com/office/drawing/2014/main" id="{6F324C2A-ADDE-4F05-8CB3-4303357AB2EB}"/>
              </a:ext>
            </a:extLst>
          </p:cNvPr>
          <p:cNvSpPr txBox="1">
            <a:spLocks/>
          </p:cNvSpPr>
          <p:nvPr/>
        </p:nvSpPr>
        <p:spPr>
          <a:xfrm>
            <a:off x="457200" y="908720"/>
            <a:ext cx="807524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2800" b="1" dirty="0" err="1"/>
              <a:t>Внутривузовские</a:t>
            </a:r>
            <a:r>
              <a:rPr lang="ru-RU" sz="2800" b="1" dirty="0"/>
              <a:t> инструменты</a:t>
            </a:r>
          </a:p>
          <a:p>
            <a:pPr algn="l">
              <a:lnSpc>
                <a:spcPct val="90000"/>
              </a:lnSpc>
            </a:pPr>
            <a:r>
              <a:rPr lang="ru-RU" sz="2800" b="1" dirty="0"/>
              <a:t>поддержки научных исследований в 2021-2022 гг.</a:t>
            </a:r>
          </a:p>
        </p:txBody>
      </p:sp>
      <p:graphicFrame>
        <p:nvGraphicFramePr>
          <p:cNvPr id="13" name="Объект 1">
            <a:extLst>
              <a:ext uri="{FF2B5EF4-FFF2-40B4-BE49-F238E27FC236}">
                <a16:creationId xmlns="" xmlns:a16="http://schemas.microsoft.com/office/drawing/2014/main" id="{0E44A49B-F1AC-47D8-8F38-48F714951E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9958350"/>
              </p:ext>
            </p:extLst>
          </p:nvPr>
        </p:nvGraphicFramePr>
        <p:xfrm>
          <a:off x="539552" y="1988842"/>
          <a:ext cx="7992888" cy="30243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96416">
                  <a:extLst>
                    <a:ext uri="{9D8B030D-6E8A-4147-A177-3AD203B41FA5}">
                      <a16:colId xmlns="" xmlns:a16="http://schemas.microsoft.com/office/drawing/2014/main" val="3073161336"/>
                    </a:ext>
                  </a:extLst>
                </a:gridCol>
                <a:gridCol w="724559">
                  <a:extLst>
                    <a:ext uri="{9D8B030D-6E8A-4147-A177-3AD203B41FA5}">
                      <a16:colId xmlns="" xmlns:a16="http://schemas.microsoft.com/office/drawing/2014/main" val="830974618"/>
                    </a:ext>
                  </a:extLst>
                </a:gridCol>
                <a:gridCol w="724559">
                  <a:extLst>
                    <a:ext uri="{9D8B030D-6E8A-4147-A177-3AD203B41FA5}">
                      <a16:colId xmlns="" xmlns:a16="http://schemas.microsoft.com/office/drawing/2014/main" val="2873425361"/>
                    </a:ext>
                  </a:extLst>
                </a:gridCol>
                <a:gridCol w="724559">
                  <a:extLst>
                    <a:ext uri="{9D8B030D-6E8A-4147-A177-3AD203B41FA5}">
                      <a16:colId xmlns="" xmlns:a16="http://schemas.microsoft.com/office/drawing/2014/main" val="1007855694"/>
                    </a:ext>
                  </a:extLst>
                </a:gridCol>
                <a:gridCol w="724559">
                  <a:extLst>
                    <a:ext uri="{9D8B030D-6E8A-4147-A177-3AD203B41FA5}">
                      <a16:colId xmlns="" xmlns:a16="http://schemas.microsoft.com/office/drawing/2014/main" val="759273975"/>
                    </a:ext>
                  </a:extLst>
                </a:gridCol>
                <a:gridCol w="724559">
                  <a:extLst>
                    <a:ext uri="{9D8B030D-6E8A-4147-A177-3AD203B41FA5}">
                      <a16:colId xmlns="" xmlns:a16="http://schemas.microsoft.com/office/drawing/2014/main" val="1985553920"/>
                    </a:ext>
                  </a:extLst>
                </a:gridCol>
                <a:gridCol w="724559">
                  <a:extLst>
                    <a:ext uri="{9D8B030D-6E8A-4147-A177-3AD203B41FA5}">
                      <a16:colId xmlns="" xmlns:a16="http://schemas.microsoft.com/office/drawing/2014/main" val="2277813245"/>
                    </a:ext>
                  </a:extLst>
                </a:gridCol>
                <a:gridCol w="724559">
                  <a:extLst>
                    <a:ext uri="{9D8B030D-6E8A-4147-A177-3AD203B41FA5}">
                      <a16:colId xmlns="" xmlns:a16="http://schemas.microsoft.com/office/drawing/2014/main" val="2691229991"/>
                    </a:ext>
                  </a:extLst>
                </a:gridCol>
                <a:gridCol w="724559">
                  <a:extLst>
                    <a:ext uri="{9D8B030D-6E8A-4147-A177-3AD203B41FA5}">
                      <a16:colId xmlns="" xmlns:a16="http://schemas.microsoft.com/office/drawing/2014/main" val="378842265"/>
                    </a:ext>
                  </a:extLst>
                </a:gridCol>
              </a:tblGrid>
              <a:tr h="470614">
                <a:tc rowSpan="2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2019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2020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2021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2022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05260421"/>
                  </a:ext>
                </a:extLst>
              </a:tr>
              <a:tr h="6588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объем, </a:t>
                      </a:r>
                      <a:r>
                        <a:rPr lang="ru-RU" sz="1100" u="none" strike="noStrike" dirty="0" err="1">
                          <a:effectLst/>
                          <a:latin typeface="+mn-lt"/>
                        </a:rPr>
                        <a:t>тыс.руб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поддержано</a:t>
                      </a:r>
                      <a:endParaRPr lang="ru-RU" sz="1100" u="none" strike="noStrike" dirty="0">
                        <a:effectLst/>
                        <a:latin typeface="+mn-lt"/>
                      </a:endParaRPr>
                    </a:p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заявок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объем, </a:t>
                      </a:r>
                      <a:r>
                        <a:rPr lang="ru-RU" sz="1100" u="none" strike="noStrike" dirty="0" err="1">
                          <a:effectLst/>
                          <a:latin typeface="+mn-lt"/>
                        </a:rPr>
                        <a:t>тыс.руб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поддержано</a:t>
                      </a:r>
                      <a:endParaRPr lang="ru-RU" sz="1100" u="none" strike="noStrike" dirty="0">
                        <a:effectLst/>
                        <a:latin typeface="+mn-lt"/>
                      </a:endParaRPr>
                    </a:p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заявок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объем, </a:t>
                      </a:r>
                      <a:r>
                        <a:rPr lang="ru-RU" sz="1100" u="none" strike="noStrike" dirty="0" err="1">
                          <a:effectLst/>
                          <a:latin typeface="+mn-lt"/>
                        </a:rPr>
                        <a:t>тыс.руб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поддержано</a:t>
                      </a:r>
                      <a:endParaRPr lang="ru-RU" sz="1100" u="none" strike="noStrike" dirty="0">
                        <a:effectLst/>
                        <a:latin typeface="+mn-lt"/>
                      </a:endParaRPr>
                    </a:p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заявок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объем, </a:t>
                      </a:r>
                      <a:r>
                        <a:rPr lang="ru-RU" sz="1100" u="none" strike="noStrike" dirty="0" err="1">
                          <a:effectLst/>
                          <a:latin typeface="+mn-lt"/>
                        </a:rPr>
                        <a:t>тыс.руб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поддержано</a:t>
                      </a:r>
                      <a:endParaRPr lang="ru-RU" sz="1100" u="none" strike="noStrike" dirty="0">
                        <a:effectLst/>
                        <a:latin typeface="+mn-lt"/>
                      </a:endParaRPr>
                    </a:p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заявок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50047708"/>
                  </a:ext>
                </a:extLst>
              </a:tr>
              <a:tr h="63162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​​Фонд 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поддер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​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жки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молодых ученых</a:t>
                      </a:r>
                      <a:endParaRPr lang="ru-RU" sz="14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  <a:latin typeface="+mn-lt"/>
                        </a:rPr>
                        <a:t>     1 200 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           17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  <a:latin typeface="+mn-lt"/>
                        </a:rPr>
                        <a:t>     1 050 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84256576"/>
                  </a:ext>
                </a:extLst>
              </a:tr>
              <a:tr h="63162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Фонд перспективных </a:t>
                      </a:r>
                    </a:p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научных исследований</a:t>
                      </a:r>
                      <a:endParaRPr lang="ru-RU" sz="14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     1 800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           10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     1 500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9*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1 910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14**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14***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13648814"/>
                  </a:ext>
                </a:extLst>
              </a:tr>
              <a:tr h="63162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Фонд развития​ научных журналов</a:t>
                      </a:r>
                      <a:endParaRPr lang="ru-RU" sz="1400" b="0" i="0" u="none" strike="noStrike" dirty="0">
                        <a:solidFill>
                          <a:srgbClr val="222222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        880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             7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     1 000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952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26131002"/>
                  </a:ext>
                </a:extLst>
              </a:tr>
            </a:tbl>
          </a:graphicData>
        </a:graphic>
      </p:graphicFrame>
      <p:sp>
        <p:nvSpPr>
          <p:cNvPr id="14" name="Объект 2">
            <a:extLst>
              <a:ext uri="{FF2B5EF4-FFF2-40B4-BE49-F238E27FC236}">
                <a16:creationId xmlns="" xmlns:a16="http://schemas.microsoft.com/office/drawing/2014/main" id="{D06FE2F7-297B-48FB-A898-92035DAF8043}"/>
              </a:ext>
            </a:extLst>
          </p:cNvPr>
          <p:cNvSpPr txBox="1">
            <a:spLocks/>
          </p:cNvSpPr>
          <p:nvPr/>
        </p:nvSpPr>
        <p:spPr>
          <a:xfrm>
            <a:off x="539552" y="5157192"/>
            <a:ext cx="7727950" cy="936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>
                <a:solidFill>
                  <a:srgbClr val="7030A0"/>
                </a:solidFill>
              </a:rPr>
              <a:t>* из них 4 заявки на организацию и проведение конференций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7030A0"/>
                </a:solidFill>
              </a:rPr>
              <a:t>** из них 7 заявок на организацию и проведение конференций</a:t>
            </a:r>
            <a:endParaRPr lang="en-US" sz="16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sz="1600" dirty="0">
                <a:solidFill>
                  <a:srgbClr val="7030A0"/>
                </a:solidFill>
              </a:rPr>
              <a:t>*** из них </a:t>
            </a:r>
            <a:r>
              <a:rPr lang="en-US" sz="1600" dirty="0">
                <a:solidFill>
                  <a:srgbClr val="7030A0"/>
                </a:solidFill>
              </a:rPr>
              <a:t>4</a:t>
            </a:r>
            <a:r>
              <a:rPr lang="ru-RU" sz="1600" dirty="0">
                <a:solidFill>
                  <a:srgbClr val="7030A0"/>
                </a:solidFill>
              </a:rPr>
              <a:t> заявки на организацию и проведение конференций</a:t>
            </a:r>
          </a:p>
          <a:p>
            <a:pPr marL="0" indent="0">
              <a:buNone/>
            </a:pPr>
            <a:endParaRPr lang="ru-RU" sz="16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sz="1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20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ижний колонтитул 5">
            <a:extLst>
              <a:ext uri="{FF2B5EF4-FFF2-40B4-BE49-F238E27FC236}">
                <a16:creationId xmlns="" xmlns:a16="http://schemas.microsoft.com/office/drawing/2014/main" id="{46FE0E35-277B-45FA-84F1-A22FFA19C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864" y="6453336"/>
            <a:ext cx="6686400" cy="293117"/>
          </a:xfrm>
        </p:spPr>
        <p:txBody>
          <a:bodyPr/>
          <a:lstStyle/>
          <a:p>
            <a:pPr algn="l"/>
            <a:r>
              <a:rPr lang="ru-RU" alt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О задачах университета по развитию научной и инновационной деятельности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Заголовок 3">
            <a:extLst>
              <a:ext uri="{FF2B5EF4-FFF2-40B4-BE49-F238E27FC236}">
                <a16:creationId xmlns="" xmlns:a16="http://schemas.microsoft.com/office/drawing/2014/main" id="{7CC08D79-6B23-4F0E-8ABD-80E9CC69FD18}"/>
              </a:ext>
            </a:extLst>
          </p:cNvPr>
          <p:cNvSpPr txBox="1">
            <a:spLocks/>
          </p:cNvSpPr>
          <p:nvPr/>
        </p:nvSpPr>
        <p:spPr>
          <a:xfrm>
            <a:off x="457200" y="980728"/>
            <a:ext cx="855265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2600" b="1" dirty="0"/>
              <a:t>Подготовка научно-педагогических кадров </a:t>
            </a:r>
          </a:p>
          <a:p>
            <a:pPr algn="l">
              <a:lnSpc>
                <a:spcPct val="90000"/>
              </a:lnSpc>
            </a:pPr>
            <a:r>
              <a:rPr lang="ru-RU" sz="2600" b="1" dirty="0"/>
              <a:t>высшей квалификации</a:t>
            </a:r>
            <a:br>
              <a:rPr lang="ru-RU" sz="2600" b="1" dirty="0"/>
            </a:br>
            <a:r>
              <a:rPr lang="ru-RU" sz="2600" b="1" dirty="0"/>
              <a:t>Диссертационные советы</a:t>
            </a:r>
          </a:p>
        </p:txBody>
      </p:sp>
      <p:graphicFrame>
        <p:nvGraphicFramePr>
          <p:cNvPr id="11" name="Объект 1">
            <a:extLst>
              <a:ext uri="{FF2B5EF4-FFF2-40B4-BE49-F238E27FC236}">
                <a16:creationId xmlns="" xmlns:a16="http://schemas.microsoft.com/office/drawing/2014/main" id="{63965809-4082-47E6-AD71-198F40AAD9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9296214"/>
              </p:ext>
            </p:extLst>
          </p:nvPr>
        </p:nvGraphicFramePr>
        <p:xfrm>
          <a:off x="605152" y="2204864"/>
          <a:ext cx="7711264" cy="22220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90596">
                  <a:extLst>
                    <a:ext uri="{9D8B030D-6E8A-4147-A177-3AD203B41FA5}">
                      <a16:colId xmlns="" xmlns:a16="http://schemas.microsoft.com/office/drawing/2014/main" val="1473225515"/>
                    </a:ext>
                  </a:extLst>
                </a:gridCol>
                <a:gridCol w="478669">
                  <a:extLst>
                    <a:ext uri="{9D8B030D-6E8A-4147-A177-3AD203B41FA5}">
                      <a16:colId xmlns="" xmlns:a16="http://schemas.microsoft.com/office/drawing/2014/main" val="3619430746"/>
                    </a:ext>
                  </a:extLst>
                </a:gridCol>
                <a:gridCol w="478669">
                  <a:extLst>
                    <a:ext uri="{9D8B030D-6E8A-4147-A177-3AD203B41FA5}">
                      <a16:colId xmlns="" xmlns:a16="http://schemas.microsoft.com/office/drawing/2014/main" val="3230031964"/>
                    </a:ext>
                  </a:extLst>
                </a:gridCol>
                <a:gridCol w="478669">
                  <a:extLst>
                    <a:ext uri="{9D8B030D-6E8A-4147-A177-3AD203B41FA5}">
                      <a16:colId xmlns="" xmlns:a16="http://schemas.microsoft.com/office/drawing/2014/main" val="2531751100"/>
                    </a:ext>
                  </a:extLst>
                </a:gridCol>
                <a:gridCol w="478669">
                  <a:extLst>
                    <a:ext uri="{9D8B030D-6E8A-4147-A177-3AD203B41FA5}">
                      <a16:colId xmlns="" xmlns:a16="http://schemas.microsoft.com/office/drawing/2014/main" val="1265990897"/>
                    </a:ext>
                  </a:extLst>
                </a:gridCol>
                <a:gridCol w="478669">
                  <a:extLst>
                    <a:ext uri="{9D8B030D-6E8A-4147-A177-3AD203B41FA5}">
                      <a16:colId xmlns="" xmlns:a16="http://schemas.microsoft.com/office/drawing/2014/main" val="4084226993"/>
                    </a:ext>
                  </a:extLst>
                </a:gridCol>
                <a:gridCol w="478669">
                  <a:extLst>
                    <a:ext uri="{9D8B030D-6E8A-4147-A177-3AD203B41FA5}">
                      <a16:colId xmlns="" xmlns:a16="http://schemas.microsoft.com/office/drawing/2014/main" val="446940743"/>
                    </a:ext>
                  </a:extLst>
                </a:gridCol>
                <a:gridCol w="1024327">
                  <a:extLst>
                    <a:ext uri="{9D8B030D-6E8A-4147-A177-3AD203B41FA5}">
                      <a16:colId xmlns="" xmlns:a16="http://schemas.microsoft.com/office/drawing/2014/main" val="332292624"/>
                    </a:ext>
                  </a:extLst>
                </a:gridCol>
                <a:gridCol w="1024327">
                  <a:extLst>
                    <a:ext uri="{9D8B030D-6E8A-4147-A177-3AD203B41FA5}">
                      <a16:colId xmlns="" xmlns:a16="http://schemas.microsoft.com/office/drawing/2014/main" val="607794028"/>
                    </a:ext>
                  </a:extLst>
                </a:gridCol>
              </a:tblGrid>
              <a:tr h="42540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Совет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Количество защит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Работают в вузе из числа защитившихся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Кол-во членов советов, работающих в вузе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75607976"/>
                  </a:ext>
                </a:extLst>
              </a:tr>
              <a:tr h="472384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2019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всего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15554129"/>
                  </a:ext>
                </a:extLst>
              </a:tr>
              <a:tr h="4477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 212.296.03 – физико-математические науки (физика)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05450149"/>
                  </a:ext>
                </a:extLst>
              </a:tr>
              <a:tr h="438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 999.233.02 – филологические науки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27277658"/>
                  </a:ext>
                </a:extLst>
              </a:tr>
              <a:tr h="43824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Итого: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0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0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0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0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0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0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0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1" marR="6613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0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4813395"/>
                  </a:ext>
                </a:extLst>
              </a:tr>
            </a:tbl>
          </a:graphicData>
        </a:graphic>
      </p:graphicFrame>
      <p:sp>
        <p:nvSpPr>
          <p:cNvPr id="15" name="Объект 2">
            <a:extLst>
              <a:ext uri="{FF2B5EF4-FFF2-40B4-BE49-F238E27FC236}">
                <a16:creationId xmlns="" xmlns:a16="http://schemas.microsoft.com/office/drawing/2014/main" id="{314AEE01-02EF-4434-B8CB-F96806757D2B}"/>
              </a:ext>
            </a:extLst>
          </p:cNvPr>
          <p:cNvSpPr txBox="1">
            <a:spLocks/>
          </p:cNvSpPr>
          <p:nvPr/>
        </p:nvSpPr>
        <p:spPr>
          <a:xfrm>
            <a:off x="457200" y="5445224"/>
            <a:ext cx="8229600" cy="676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dirty="0">
                <a:solidFill>
                  <a:srgbClr val="7030A0"/>
                </a:solidFill>
              </a:rPr>
              <a:t>* </a:t>
            </a:r>
            <a:r>
              <a:rPr lang="en-US" sz="1500" dirty="0">
                <a:solidFill>
                  <a:srgbClr val="7030A0"/>
                </a:solidFill>
              </a:rPr>
              <a:t>2 </a:t>
            </a:r>
            <a:r>
              <a:rPr lang="ru-RU" sz="1500" dirty="0">
                <a:solidFill>
                  <a:srgbClr val="7030A0"/>
                </a:solidFill>
              </a:rPr>
              <a:t>защитившихся работники университета</a:t>
            </a:r>
            <a:endParaRPr lang="en-US" sz="15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1500" dirty="0">
                <a:solidFill>
                  <a:srgbClr val="7030A0"/>
                </a:solidFill>
              </a:rPr>
              <a:t>*</a:t>
            </a:r>
            <a:r>
              <a:rPr lang="ru-RU" sz="1500" dirty="0">
                <a:solidFill>
                  <a:srgbClr val="7030A0"/>
                </a:solidFill>
              </a:rPr>
              <a:t>* </a:t>
            </a:r>
            <a:r>
              <a:rPr lang="en-US" sz="1500" dirty="0">
                <a:solidFill>
                  <a:srgbClr val="7030A0"/>
                </a:solidFill>
              </a:rPr>
              <a:t>2 </a:t>
            </a:r>
            <a:r>
              <a:rPr lang="ru-RU" sz="1500" dirty="0">
                <a:solidFill>
                  <a:srgbClr val="7030A0"/>
                </a:solidFill>
              </a:rPr>
              <a:t>защитившихся работники университета</a:t>
            </a:r>
            <a:endParaRPr lang="en-US" sz="15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sz="15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259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ижний колонтитул 5">
            <a:extLst>
              <a:ext uri="{FF2B5EF4-FFF2-40B4-BE49-F238E27FC236}">
                <a16:creationId xmlns="" xmlns:a16="http://schemas.microsoft.com/office/drawing/2014/main" id="{46FE0E35-277B-45FA-84F1-A22FFA19C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864" y="6453336"/>
            <a:ext cx="6686400" cy="293117"/>
          </a:xfrm>
        </p:spPr>
        <p:txBody>
          <a:bodyPr/>
          <a:lstStyle/>
          <a:p>
            <a:pPr algn="l"/>
            <a:r>
              <a:rPr lang="ru-RU" alt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О задачах университета по развитию научной и инновационной деятельности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Заголовок 3">
            <a:extLst>
              <a:ext uri="{FF2B5EF4-FFF2-40B4-BE49-F238E27FC236}">
                <a16:creationId xmlns="" xmlns:a16="http://schemas.microsoft.com/office/drawing/2014/main" id="{431378EA-DD69-4F10-860D-99A37BD25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023056"/>
            <a:ext cx="8424936" cy="1181808"/>
          </a:xfrm>
        </p:spPr>
        <p:txBody>
          <a:bodyPr>
            <a:noAutofit/>
          </a:bodyPr>
          <a:lstStyle/>
          <a:p>
            <a:pPr algn="l"/>
            <a:r>
              <a:rPr lang="ru-RU" sz="2600" b="1" dirty="0"/>
              <a:t>Подготовка научно-педагогических кадров высшей квалификации</a:t>
            </a:r>
            <a:r>
              <a:rPr lang="ru-RU" sz="2900" b="1" dirty="0"/>
              <a:t/>
            </a:r>
            <a:br>
              <a:rPr lang="ru-RU" sz="2900" b="1" dirty="0"/>
            </a:br>
            <a:r>
              <a:rPr lang="ru-RU" sz="2000" b="1" dirty="0"/>
              <a:t>Аспирантура. Контрольные цифры приема на 2022/2023 учебный год по очной форме обучения</a:t>
            </a:r>
          </a:p>
        </p:txBody>
      </p:sp>
      <p:graphicFrame>
        <p:nvGraphicFramePr>
          <p:cNvPr id="13" name="Объект 13">
            <a:extLst>
              <a:ext uri="{FF2B5EF4-FFF2-40B4-BE49-F238E27FC236}">
                <a16:creationId xmlns="" xmlns:a16="http://schemas.microsoft.com/office/drawing/2014/main" id="{E084C83E-2AA9-48F5-8279-A27CD15C7E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9436885"/>
              </p:ext>
            </p:extLst>
          </p:nvPr>
        </p:nvGraphicFramePr>
        <p:xfrm>
          <a:off x="539552" y="2420888"/>
          <a:ext cx="5184575" cy="18138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1722">
                  <a:extLst>
                    <a:ext uri="{9D8B030D-6E8A-4147-A177-3AD203B41FA5}">
                      <a16:colId xmlns="" xmlns:a16="http://schemas.microsoft.com/office/drawing/2014/main" val="3631391569"/>
                    </a:ext>
                  </a:extLst>
                </a:gridCol>
                <a:gridCol w="3088551">
                  <a:extLst>
                    <a:ext uri="{9D8B030D-6E8A-4147-A177-3AD203B41FA5}">
                      <a16:colId xmlns="" xmlns:a16="http://schemas.microsoft.com/office/drawing/2014/main" val="1700607955"/>
                    </a:ext>
                  </a:extLst>
                </a:gridCol>
                <a:gridCol w="994302">
                  <a:extLst>
                    <a:ext uri="{9D8B030D-6E8A-4147-A177-3AD203B41FA5}">
                      <a16:colId xmlns="" xmlns:a16="http://schemas.microsoft.com/office/drawing/2014/main" val="519099381"/>
                    </a:ext>
                  </a:extLst>
                </a:gridCol>
              </a:tblGrid>
              <a:tr h="5826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Код направления подготовки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Наименование направления подготовки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Контрольные цифры приема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65586777"/>
                  </a:ext>
                </a:extLst>
              </a:tr>
              <a:tr h="205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01.06.01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Математика и механика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0111" marR="6011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83275770"/>
                  </a:ext>
                </a:extLst>
              </a:tr>
              <a:tr h="205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03.06.01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Физика и астрономия</a:t>
                      </a:r>
                      <a:endParaRPr lang="ru-RU" sz="105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0111" marR="6011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56450507"/>
                  </a:ext>
                </a:extLst>
              </a:tr>
              <a:tr h="205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04.06.01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Химические науки</a:t>
                      </a:r>
                      <a:endParaRPr lang="ru-RU" sz="105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0111" marR="6011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18197362"/>
                  </a:ext>
                </a:extLst>
              </a:tr>
              <a:tr h="205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09.06.01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Информатика и вычислительная техника</a:t>
                      </a:r>
                      <a:endParaRPr lang="ru-RU" sz="105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0111" marR="6011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54098018"/>
                  </a:ext>
                </a:extLst>
              </a:tr>
              <a:tr h="205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30.06.01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Фундаментальная медицина</a:t>
                      </a:r>
                      <a:endParaRPr lang="ru-RU" sz="105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0111" marR="6011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39708691"/>
                  </a:ext>
                </a:extLst>
              </a:tr>
              <a:tr h="205195"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Всего: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0111" marR="6011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20177458"/>
                  </a:ext>
                </a:extLst>
              </a:tr>
            </a:tbl>
          </a:graphicData>
        </a:graphic>
      </p:graphicFrame>
      <p:sp>
        <p:nvSpPr>
          <p:cNvPr id="14" name="Объект 2">
            <a:extLst>
              <a:ext uri="{FF2B5EF4-FFF2-40B4-BE49-F238E27FC236}">
                <a16:creationId xmlns="" xmlns:a16="http://schemas.microsoft.com/office/drawing/2014/main" id="{11580817-8F4D-452E-A643-4B80C4ADFCFD}"/>
              </a:ext>
            </a:extLst>
          </p:cNvPr>
          <p:cNvSpPr txBox="1">
            <a:spLocks/>
          </p:cNvSpPr>
          <p:nvPr/>
        </p:nvSpPr>
        <p:spPr>
          <a:xfrm>
            <a:off x="539552" y="4365104"/>
            <a:ext cx="5472608" cy="432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/>
              <a:t>Аспирантура. Прием 2015-2021 гг.</a:t>
            </a: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="" xmlns:a16="http://schemas.microsoft.com/office/drawing/2014/main" id="{9BB5FE58-5A0F-4BDB-A9DE-C026349290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960964"/>
              </p:ext>
            </p:extLst>
          </p:nvPr>
        </p:nvGraphicFramePr>
        <p:xfrm>
          <a:off x="539552" y="4823422"/>
          <a:ext cx="7848872" cy="13145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2674">
                  <a:extLst>
                    <a:ext uri="{9D8B030D-6E8A-4147-A177-3AD203B41FA5}">
                      <a16:colId xmlns="" xmlns:a16="http://schemas.microsoft.com/office/drawing/2014/main" val="1703016209"/>
                    </a:ext>
                  </a:extLst>
                </a:gridCol>
                <a:gridCol w="523348">
                  <a:extLst>
                    <a:ext uri="{9D8B030D-6E8A-4147-A177-3AD203B41FA5}">
                      <a16:colId xmlns="" xmlns:a16="http://schemas.microsoft.com/office/drawing/2014/main" val="4288400235"/>
                    </a:ext>
                  </a:extLst>
                </a:gridCol>
                <a:gridCol w="523348">
                  <a:extLst>
                    <a:ext uri="{9D8B030D-6E8A-4147-A177-3AD203B41FA5}">
                      <a16:colId xmlns="" xmlns:a16="http://schemas.microsoft.com/office/drawing/2014/main" val="1478149436"/>
                    </a:ext>
                  </a:extLst>
                </a:gridCol>
                <a:gridCol w="523348">
                  <a:extLst>
                    <a:ext uri="{9D8B030D-6E8A-4147-A177-3AD203B41FA5}">
                      <a16:colId xmlns="" xmlns:a16="http://schemas.microsoft.com/office/drawing/2014/main" val="1533352894"/>
                    </a:ext>
                  </a:extLst>
                </a:gridCol>
                <a:gridCol w="523348">
                  <a:extLst>
                    <a:ext uri="{9D8B030D-6E8A-4147-A177-3AD203B41FA5}">
                      <a16:colId xmlns="" xmlns:a16="http://schemas.microsoft.com/office/drawing/2014/main" val="648772878"/>
                    </a:ext>
                  </a:extLst>
                </a:gridCol>
                <a:gridCol w="523348">
                  <a:extLst>
                    <a:ext uri="{9D8B030D-6E8A-4147-A177-3AD203B41FA5}">
                      <a16:colId xmlns="" xmlns:a16="http://schemas.microsoft.com/office/drawing/2014/main" val="2021704233"/>
                    </a:ext>
                  </a:extLst>
                </a:gridCol>
                <a:gridCol w="522674">
                  <a:extLst>
                    <a:ext uri="{9D8B030D-6E8A-4147-A177-3AD203B41FA5}">
                      <a16:colId xmlns="" xmlns:a16="http://schemas.microsoft.com/office/drawing/2014/main" val="242937500"/>
                    </a:ext>
                  </a:extLst>
                </a:gridCol>
                <a:gridCol w="523348">
                  <a:extLst>
                    <a:ext uri="{9D8B030D-6E8A-4147-A177-3AD203B41FA5}">
                      <a16:colId xmlns="" xmlns:a16="http://schemas.microsoft.com/office/drawing/2014/main" val="516957303"/>
                    </a:ext>
                  </a:extLst>
                </a:gridCol>
                <a:gridCol w="523348">
                  <a:extLst>
                    <a:ext uri="{9D8B030D-6E8A-4147-A177-3AD203B41FA5}">
                      <a16:colId xmlns="" xmlns:a16="http://schemas.microsoft.com/office/drawing/2014/main" val="4274453537"/>
                    </a:ext>
                  </a:extLst>
                </a:gridCol>
                <a:gridCol w="523348">
                  <a:extLst>
                    <a:ext uri="{9D8B030D-6E8A-4147-A177-3AD203B41FA5}">
                      <a16:colId xmlns="" xmlns:a16="http://schemas.microsoft.com/office/drawing/2014/main" val="2869198641"/>
                    </a:ext>
                  </a:extLst>
                </a:gridCol>
                <a:gridCol w="523348">
                  <a:extLst>
                    <a:ext uri="{9D8B030D-6E8A-4147-A177-3AD203B41FA5}">
                      <a16:colId xmlns="" xmlns:a16="http://schemas.microsoft.com/office/drawing/2014/main" val="2938013591"/>
                    </a:ext>
                  </a:extLst>
                </a:gridCol>
                <a:gridCol w="523348">
                  <a:extLst>
                    <a:ext uri="{9D8B030D-6E8A-4147-A177-3AD203B41FA5}">
                      <a16:colId xmlns="" xmlns:a16="http://schemas.microsoft.com/office/drawing/2014/main" val="203795301"/>
                    </a:ext>
                  </a:extLst>
                </a:gridCol>
                <a:gridCol w="523348">
                  <a:extLst>
                    <a:ext uri="{9D8B030D-6E8A-4147-A177-3AD203B41FA5}">
                      <a16:colId xmlns="" xmlns:a16="http://schemas.microsoft.com/office/drawing/2014/main" val="20018"/>
                    </a:ext>
                  </a:extLst>
                </a:gridCol>
                <a:gridCol w="523348">
                  <a:extLst>
                    <a:ext uri="{9D8B030D-6E8A-4147-A177-3AD203B41FA5}">
                      <a16:colId xmlns="" xmlns:a16="http://schemas.microsoft.com/office/drawing/2014/main" val="20019"/>
                    </a:ext>
                  </a:extLst>
                </a:gridCol>
                <a:gridCol w="523348">
                  <a:extLst>
                    <a:ext uri="{9D8B030D-6E8A-4147-A177-3AD203B41FA5}">
                      <a16:colId xmlns="" xmlns:a16="http://schemas.microsoft.com/office/drawing/2014/main" val="20020"/>
                    </a:ext>
                  </a:extLst>
                </a:gridCol>
              </a:tblGrid>
              <a:tr h="26290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2019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6062099"/>
                  </a:ext>
                </a:extLst>
              </a:tr>
              <a:tr h="26290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очно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заочн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очно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заочн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очно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заочн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очно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заочн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очно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заочн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25531167"/>
                  </a:ext>
                </a:extLst>
              </a:tr>
              <a:tr h="2629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бюдж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в/б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в/б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бюдж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в/б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в/б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бюдж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в/б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в/б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бюдж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в/б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в/б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бюдж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в/б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в/б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24888143"/>
                  </a:ext>
                </a:extLst>
              </a:tr>
              <a:tr h="2629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96840751"/>
                  </a:ext>
                </a:extLst>
              </a:tr>
              <a:tr h="262902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Всего: 53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Всего: 37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Всего: 26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Всего: 54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Всего: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48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8" marR="50738" marT="836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74071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2655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ижний колонтитул 5">
            <a:extLst>
              <a:ext uri="{FF2B5EF4-FFF2-40B4-BE49-F238E27FC236}">
                <a16:creationId xmlns="" xmlns:a16="http://schemas.microsoft.com/office/drawing/2014/main" id="{46FE0E35-277B-45FA-84F1-A22FFA19C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864" y="6453336"/>
            <a:ext cx="6686400" cy="293117"/>
          </a:xfrm>
        </p:spPr>
        <p:txBody>
          <a:bodyPr/>
          <a:lstStyle/>
          <a:p>
            <a:pPr algn="l"/>
            <a:r>
              <a:rPr lang="ru-RU" alt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О задачах университета по развитию научной и инновационной деятельности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AFACCD8E-EAE1-44D3-A214-49A1178E9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052737"/>
            <a:ext cx="8352928" cy="792087"/>
          </a:xfrm>
        </p:spPr>
        <p:txBody>
          <a:bodyPr>
            <a:noAutofit/>
          </a:bodyPr>
          <a:lstStyle/>
          <a:p>
            <a:pPr algn="l"/>
            <a:r>
              <a:rPr lang="ru-RU" sz="2600" b="1" dirty="0">
                <a:latin typeface="+mn-lt"/>
              </a:rPr>
              <a:t>Подготовка научно-педагогических кадров высшей квалификации</a:t>
            </a:r>
            <a:br>
              <a:rPr lang="ru-RU" sz="2600" b="1" dirty="0">
                <a:latin typeface="+mn-lt"/>
              </a:rPr>
            </a:br>
            <a:r>
              <a:rPr lang="ru-RU" sz="2200" b="1" dirty="0">
                <a:latin typeface="+mn-lt"/>
              </a:rPr>
              <a:t>Аспирантура. Эффективность выпуска</a:t>
            </a:r>
          </a:p>
        </p:txBody>
      </p:sp>
      <p:graphicFrame>
        <p:nvGraphicFramePr>
          <p:cNvPr id="5" name="Объект 5">
            <a:extLst>
              <a:ext uri="{FF2B5EF4-FFF2-40B4-BE49-F238E27FC236}">
                <a16:creationId xmlns="" xmlns:a16="http://schemas.microsoft.com/office/drawing/2014/main" id="{CEB2B93C-9CA7-4CB9-AFA0-1EF3CB6DB1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2300965"/>
              </p:ext>
            </p:extLst>
          </p:nvPr>
        </p:nvGraphicFramePr>
        <p:xfrm>
          <a:off x="611560" y="2110091"/>
          <a:ext cx="7344815" cy="21328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6346">
                  <a:extLst>
                    <a:ext uri="{9D8B030D-6E8A-4147-A177-3AD203B41FA5}">
                      <a16:colId xmlns="" xmlns:a16="http://schemas.microsoft.com/office/drawing/2014/main" val="3313104062"/>
                    </a:ext>
                  </a:extLst>
                </a:gridCol>
                <a:gridCol w="781550">
                  <a:extLst>
                    <a:ext uri="{9D8B030D-6E8A-4147-A177-3AD203B41FA5}">
                      <a16:colId xmlns="" xmlns:a16="http://schemas.microsoft.com/office/drawing/2014/main" val="3964897879"/>
                    </a:ext>
                  </a:extLst>
                </a:gridCol>
                <a:gridCol w="762188">
                  <a:extLst>
                    <a:ext uri="{9D8B030D-6E8A-4147-A177-3AD203B41FA5}">
                      <a16:colId xmlns="" xmlns:a16="http://schemas.microsoft.com/office/drawing/2014/main" val="1819683797"/>
                    </a:ext>
                  </a:extLst>
                </a:gridCol>
                <a:gridCol w="809129">
                  <a:extLst>
                    <a:ext uri="{9D8B030D-6E8A-4147-A177-3AD203B41FA5}">
                      <a16:colId xmlns="" xmlns:a16="http://schemas.microsoft.com/office/drawing/2014/main" val="472329756"/>
                    </a:ext>
                  </a:extLst>
                </a:gridCol>
                <a:gridCol w="718181">
                  <a:extLst>
                    <a:ext uri="{9D8B030D-6E8A-4147-A177-3AD203B41FA5}">
                      <a16:colId xmlns="" xmlns:a16="http://schemas.microsoft.com/office/drawing/2014/main" val="196860732"/>
                    </a:ext>
                  </a:extLst>
                </a:gridCol>
                <a:gridCol w="748692">
                  <a:extLst>
                    <a:ext uri="{9D8B030D-6E8A-4147-A177-3AD203B41FA5}">
                      <a16:colId xmlns="" xmlns:a16="http://schemas.microsoft.com/office/drawing/2014/main" val="1766399756"/>
                    </a:ext>
                  </a:extLst>
                </a:gridCol>
                <a:gridCol w="670655">
                  <a:extLst>
                    <a:ext uri="{9D8B030D-6E8A-4147-A177-3AD203B41FA5}">
                      <a16:colId xmlns="" xmlns:a16="http://schemas.microsoft.com/office/drawing/2014/main" val="2293778505"/>
                    </a:ext>
                  </a:extLst>
                </a:gridCol>
                <a:gridCol w="762775">
                  <a:extLst>
                    <a:ext uri="{9D8B030D-6E8A-4147-A177-3AD203B41FA5}">
                      <a16:colId xmlns="" xmlns:a16="http://schemas.microsoft.com/office/drawing/2014/main" val="3501555010"/>
                    </a:ext>
                  </a:extLst>
                </a:gridCol>
                <a:gridCol w="582524">
                  <a:extLst>
                    <a:ext uri="{9D8B030D-6E8A-4147-A177-3AD203B41FA5}">
                      <a16:colId xmlns="" xmlns:a16="http://schemas.microsoft.com/office/drawing/2014/main" val="360537378"/>
                    </a:ext>
                  </a:extLst>
                </a:gridCol>
                <a:gridCol w="762775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45386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2020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2021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0E6">
                        <a:alpha val="4745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09460697"/>
                  </a:ext>
                </a:extLst>
              </a:tr>
              <a:tr h="3142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очно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заочно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очно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заочно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очно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заочно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очно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заочно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очно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0E6">
                        <a:alpha val="4745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заочно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0E6">
                        <a:alpha val="47451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40674680"/>
                  </a:ext>
                </a:extLst>
              </a:tr>
              <a:tr h="2793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0955" marR="60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0E6">
                        <a:alpha val="4745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0955" marR="60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0E6">
                        <a:alpha val="47451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84042808"/>
                  </a:ext>
                </a:extLst>
              </a:tr>
              <a:tr h="349130"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Всего: 24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Всего: 31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Всего: 26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Всего: 25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Всего: 29 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0E6">
                        <a:alpha val="4745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344755"/>
                  </a:ext>
                </a:extLst>
              </a:tr>
              <a:tr h="282429"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в том числе с защитой диссертации в срок обучения и через год после окончания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84138625"/>
                  </a:ext>
                </a:extLst>
              </a:tr>
              <a:tr h="4538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0955" marR="60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FF0000"/>
                          </a:solidFill>
                          <a:effectLst/>
                        </a:rPr>
                        <a:t>25,0%</a:t>
                      </a:r>
                      <a:endParaRPr lang="ru-RU" sz="16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0955" marR="60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FF0000"/>
                          </a:solidFill>
                          <a:effectLst/>
                        </a:rPr>
                        <a:t>9,7%</a:t>
                      </a:r>
                      <a:endParaRPr lang="ru-RU" sz="16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0955" marR="60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FF0000"/>
                          </a:solidFill>
                          <a:effectLst/>
                        </a:rPr>
                        <a:t>15,4%</a:t>
                      </a:r>
                      <a:endParaRPr lang="ru-RU" sz="16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0955" marR="60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FF0000"/>
                          </a:solidFill>
                          <a:effectLst/>
                        </a:rPr>
                        <a:t>12,0%</a:t>
                      </a:r>
                      <a:endParaRPr lang="ru-RU" sz="16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5" marR="60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0955" marR="60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0E6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10,3%</a:t>
                      </a:r>
                    </a:p>
                  </a:txBody>
                  <a:tcPr marL="60955" marR="60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0E6">
                        <a:alpha val="47059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77554760"/>
                  </a:ext>
                </a:extLst>
              </a:tr>
            </a:tbl>
          </a:graphicData>
        </a:graphic>
      </p:graphicFrame>
      <p:sp>
        <p:nvSpPr>
          <p:cNvPr id="6" name="Объект 2">
            <a:extLst>
              <a:ext uri="{FF2B5EF4-FFF2-40B4-BE49-F238E27FC236}">
                <a16:creationId xmlns="" xmlns:a16="http://schemas.microsoft.com/office/drawing/2014/main" id="{005492B9-0F4D-44DB-B759-4F0213F11ED7}"/>
              </a:ext>
            </a:extLst>
          </p:cNvPr>
          <p:cNvSpPr txBox="1">
            <a:spLocks/>
          </p:cNvSpPr>
          <p:nvPr/>
        </p:nvSpPr>
        <p:spPr>
          <a:xfrm>
            <a:off x="601216" y="4552530"/>
            <a:ext cx="6995120" cy="460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200" b="1" dirty="0"/>
              <a:t>Аспирантура. Численность обучающихся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="" xmlns:a16="http://schemas.microsoft.com/office/drawing/2014/main" id="{B435CCD4-CFF1-43BC-B818-2422CEA058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224231"/>
              </p:ext>
            </p:extLst>
          </p:nvPr>
        </p:nvGraphicFramePr>
        <p:xfrm>
          <a:off x="611560" y="5085184"/>
          <a:ext cx="7056784" cy="8976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6392">
                  <a:extLst>
                    <a:ext uri="{9D8B030D-6E8A-4147-A177-3AD203B41FA5}">
                      <a16:colId xmlns="" xmlns:a16="http://schemas.microsoft.com/office/drawing/2014/main" val="3769893918"/>
                    </a:ext>
                  </a:extLst>
                </a:gridCol>
                <a:gridCol w="682107">
                  <a:extLst>
                    <a:ext uri="{9D8B030D-6E8A-4147-A177-3AD203B41FA5}">
                      <a16:colId xmlns="" xmlns:a16="http://schemas.microsoft.com/office/drawing/2014/main" val="334116980"/>
                    </a:ext>
                  </a:extLst>
                </a:gridCol>
                <a:gridCol w="802582">
                  <a:extLst>
                    <a:ext uri="{9D8B030D-6E8A-4147-A177-3AD203B41FA5}">
                      <a16:colId xmlns="" xmlns:a16="http://schemas.microsoft.com/office/drawing/2014/main" val="510154646"/>
                    </a:ext>
                  </a:extLst>
                </a:gridCol>
                <a:gridCol w="709462">
                  <a:extLst>
                    <a:ext uri="{9D8B030D-6E8A-4147-A177-3AD203B41FA5}">
                      <a16:colId xmlns="" xmlns:a16="http://schemas.microsoft.com/office/drawing/2014/main" val="3840063684"/>
                    </a:ext>
                  </a:extLst>
                </a:gridCol>
                <a:gridCol w="775809">
                  <a:extLst>
                    <a:ext uri="{9D8B030D-6E8A-4147-A177-3AD203B41FA5}">
                      <a16:colId xmlns="" xmlns:a16="http://schemas.microsoft.com/office/drawing/2014/main" val="2950352078"/>
                    </a:ext>
                  </a:extLst>
                </a:gridCol>
                <a:gridCol w="649516">
                  <a:extLst>
                    <a:ext uri="{9D8B030D-6E8A-4147-A177-3AD203B41FA5}">
                      <a16:colId xmlns="" xmlns:a16="http://schemas.microsoft.com/office/drawing/2014/main" val="1439507758"/>
                    </a:ext>
                  </a:extLst>
                </a:gridCol>
                <a:gridCol w="670467">
                  <a:extLst>
                    <a:ext uri="{9D8B030D-6E8A-4147-A177-3AD203B41FA5}">
                      <a16:colId xmlns="" xmlns:a16="http://schemas.microsoft.com/office/drawing/2014/main" val="189351368"/>
                    </a:ext>
                  </a:extLst>
                </a:gridCol>
                <a:gridCol w="663483">
                  <a:extLst>
                    <a:ext uri="{9D8B030D-6E8A-4147-A177-3AD203B41FA5}">
                      <a16:colId xmlns="" xmlns:a16="http://schemas.microsoft.com/office/drawing/2014/main" val="2244013994"/>
                    </a:ext>
                  </a:extLst>
                </a:gridCol>
                <a:gridCol w="663483">
                  <a:extLst>
                    <a:ext uri="{9D8B030D-6E8A-4147-A177-3AD203B41FA5}">
                      <a16:colId xmlns="" xmlns:a16="http://schemas.microsoft.com/office/drawing/2014/main" val="992571202"/>
                    </a:ext>
                  </a:extLst>
                </a:gridCol>
                <a:gridCol w="663483">
                  <a:extLst>
                    <a:ext uri="{9D8B030D-6E8A-4147-A177-3AD203B41FA5}">
                      <a16:colId xmlns="" xmlns:a16="http://schemas.microsoft.com/office/drawing/2014/main" val="835890542"/>
                    </a:ext>
                  </a:extLst>
                </a:gridCol>
              </a:tblGrid>
              <a:tr h="22440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2020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2021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65754099"/>
                  </a:ext>
                </a:extLst>
              </a:tr>
              <a:tr h="2244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очно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заочно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очно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заочно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очно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заочно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очно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заочно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очно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заочно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3604947"/>
                  </a:ext>
                </a:extLst>
              </a:tr>
              <a:tr h="2244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136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49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122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52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51194125"/>
                  </a:ext>
                </a:extLst>
              </a:tr>
              <a:tr h="224408"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Всего: 185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Всего: 174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Всего: 139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Всего: 144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Всего:  145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>
                        <a:alpha val="4705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20208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8902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99DD812-05FF-4F74-B014-5D00BDF6D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872" y="908720"/>
            <a:ext cx="8229600" cy="648071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/>
              <a:t>Защита диссертаций, советы</a:t>
            </a:r>
          </a:p>
        </p:txBody>
      </p:sp>
      <p:sp>
        <p:nvSpPr>
          <p:cNvPr id="7" name="Нижний колонтитул 5">
            <a:extLst>
              <a:ext uri="{FF2B5EF4-FFF2-40B4-BE49-F238E27FC236}">
                <a16:creationId xmlns="" xmlns:a16="http://schemas.microsoft.com/office/drawing/2014/main" id="{2900AF92-C117-4B79-A7F5-1B58275D1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864" y="6453336"/>
            <a:ext cx="6686400" cy="293117"/>
          </a:xfrm>
        </p:spPr>
        <p:txBody>
          <a:bodyPr/>
          <a:lstStyle/>
          <a:p>
            <a:pPr algn="l"/>
            <a:r>
              <a:rPr lang="ru-RU" alt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О задачах университета по развитию научной и инновационной деятельности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C789EAFC-8301-46BE-962D-38B42AEF01F8}"/>
              </a:ext>
            </a:extLst>
          </p:cNvPr>
          <p:cNvSpPr txBox="1">
            <a:spLocks/>
          </p:cNvSpPr>
          <p:nvPr/>
        </p:nvSpPr>
        <p:spPr>
          <a:xfrm>
            <a:off x="539552" y="5157192"/>
            <a:ext cx="8229600" cy="12101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540"/>
              </a:spcBef>
              <a:spcAft>
                <a:spcPts val="540"/>
              </a:spcAft>
            </a:pPr>
            <a:r>
              <a:rPr lang="ru-RU" sz="1600" b="0" u="none" strike="noStrike" kern="0" dirty="0">
                <a:solidFill>
                  <a:srgbClr val="7030A0"/>
                </a:solidFill>
                <a:effectLst/>
                <a:latin typeface="+mn-lt"/>
              </a:rPr>
              <a:t>Постановление Правительства РФ от 24 сентября 2013 г. № 842 "О порядке присуждения ученых степеней" (с изменениями и дополнениями от</a:t>
            </a:r>
            <a:r>
              <a:rPr lang="ru-RU" sz="1600" dirty="0">
                <a:solidFill>
                  <a:srgbClr val="7030A0"/>
                </a:solidFill>
                <a:effectLst/>
                <a:latin typeface="+mn-lt"/>
                <a:ea typeface="Times New Roman" panose="02020603050405020304" pitchFamily="18" charset="0"/>
              </a:rPr>
              <a:t> 30 июля 2014 г., 21 апреля, 2 августа 2016 г., 29 мая, 28 августа 2017 г., 1 октября 2018 г., 20 марта, 11 сентября 2021 г.)</a:t>
            </a:r>
          </a:p>
          <a:p>
            <a:pPr algn="l"/>
            <a:endParaRPr lang="ru-RU" sz="1400" dirty="0">
              <a:latin typeface="+mn-lt"/>
            </a:endParaRPr>
          </a:p>
        </p:txBody>
      </p:sp>
      <p:sp>
        <p:nvSpPr>
          <p:cNvPr id="11" name="Объект 2">
            <a:extLst>
              <a:ext uri="{FF2B5EF4-FFF2-40B4-BE49-F238E27FC236}">
                <a16:creationId xmlns="" xmlns:a16="http://schemas.microsoft.com/office/drawing/2014/main" id="{B56CB964-D8D7-4A8F-9E2A-AA8A92685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3556989"/>
          </a:xfrm>
        </p:spPr>
        <p:txBody>
          <a:bodyPr>
            <a:normAutofit/>
          </a:bodyPr>
          <a:lstStyle/>
          <a:p>
            <a:pPr marL="800100" indent="-457200" fontAlgn="base">
              <a:buClr>
                <a:srgbClr val="51378E"/>
              </a:buClr>
              <a:buFont typeface="Wingdings" panose="05000000000000000000" pitchFamily="2" charset="2"/>
              <a:buChar char="§"/>
            </a:pPr>
            <a:r>
              <a:rPr lang="ru-RU" sz="2400" b="0" i="0" dirty="0">
                <a:effectLst/>
              </a:rPr>
              <a:t>Защита докторских диссертаций — в виде научного доклада, подготовленного на основе ранее опубликованных работ</a:t>
            </a:r>
          </a:p>
          <a:p>
            <a:pPr marL="800100" indent="-457200" algn="l" fontAlgn="base">
              <a:buClr>
                <a:srgbClr val="51378E"/>
              </a:buClr>
              <a:buFont typeface="Wingdings" panose="05000000000000000000" pitchFamily="2" charset="2"/>
              <a:buChar char="§"/>
            </a:pPr>
            <a:r>
              <a:rPr lang="ru-RU" sz="2400" b="0" i="0" dirty="0">
                <a:effectLst/>
              </a:rPr>
              <a:t>Диссертационные советы получили право проводить заседания для отдельных членов в онлайн-формате.</a:t>
            </a:r>
          </a:p>
          <a:p>
            <a:pPr marL="800100" indent="-457200" algn="l" fontAlgn="base">
              <a:buClr>
                <a:srgbClr val="51378E"/>
              </a:buClr>
              <a:buFont typeface="Wingdings" panose="05000000000000000000" pitchFamily="2" charset="2"/>
              <a:buChar char="§"/>
            </a:pPr>
            <a:r>
              <a:rPr lang="ru-RU" sz="2400" b="0" i="0" dirty="0">
                <a:effectLst/>
              </a:rPr>
              <a:t>Минобрнауки уполномочено утверждать положение об экспертных советах ВАК, включая требования к кандидатам и порядку их формирования.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09140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A72ADDA7-6FF2-4E09-9DA3-BF26BE818E3B}"/>
              </a:ext>
            </a:extLst>
          </p:cNvPr>
          <p:cNvSpPr txBox="1">
            <a:spLocks/>
          </p:cNvSpPr>
          <p:nvPr/>
        </p:nvSpPr>
        <p:spPr>
          <a:xfrm>
            <a:off x="251520" y="5517232"/>
            <a:ext cx="4176464" cy="606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3D29DC90-1744-438D-9FA1-EC38E5708351}"/>
              </a:ext>
            </a:extLst>
          </p:cNvPr>
          <p:cNvSpPr txBox="1">
            <a:spLocks/>
          </p:cNvSpPr>
          <p:nvPr/>
        </p:nvSpPr>
        <p:spPr>
          <a:xfrm>
            <a:off x="395536" y="1484784"/>
            <a:ext cx="8856984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EE4612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Участие в программе «ПРИОРИТЕТ 2030».</a:t>
            </a:r>
            <a:endParaRPr lang="en-US" sz="1600" dirty="0"/>
          </a:p>
          <a:p>
            <a:pPr>
              <a:spcBef>
                <a:spcPts val="600"/>
              </a:spcBef>
              <a:buClr>
                <a:srgbClr val="EE4612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Совместные НИОКР в рамках </a:t>
            </a:r>
          </a:p>
          <a:p>
            <a:pPr marL="504825" lvl="1">
              <a:spcBef>
                <a:spcPts val="600"/>
              </a:spcBef>
              <a:buClr>
                <a:srgbClr val="51378E"/>
              </a:buClr>
              <a:buFont typeface="Wingdings" panose="05000000000000000000" pitchFamily="2" charset="2"/>
              <a:buChar char="§"/>
            </a:pPr>
            <a:r>
              <a:rPr lang="ru-RU" sz="1400" dirty="0"/>
              <a:t>Консорциума ЧелГУ-</a:t>
            </a:r>
            <a:r>
              <a:rPr lang="ru-RU" sz="1400" dirty="0" err="1"/>
              <a:t>ЮУрГУ</a:t>
            </a:r>
            <a:r>
              <a:rPr lang="ru-RU" sz="1400" dirty="0"/>
              <a:t>-МГТУ-ФНЦ МиГ </a:t>
            </a:r>
            <a:r>
              <a:rPr lang="ru-RU" sz="1400" dirty="0" err="1"/>
              <a:t>УрО</a:t>
            </a:r>
            <a:r>
              <a:rPr lang="ru-RU" sz="1400" dirty="0"/>
              <a:t> РАН,</a:t>
            </a:r>
          </a:p>
          <a:p>
            <a:pPr marL="504825" lvl="1">
              <a:spcBef>
                <a:spcPts val="600"/>
              </a:spcBef>
              <a:buClr>
                <a:srgbClr val="51378E"/>
              </a:buClr>
              <a:buFont typeface="Wingdings" panose="05000000000000000000" pitchFamily="2" charset="2"/>
              <a:buChar char="§"/>
            </a:pPr>
            <a:r>
              <a:rPr lang="ru-RU" sz="1400" dirty="0"/>
              <a:t>Уральского межрегионального НОЦ мирового уровня «Передовые производственные технологии и материалы».</a:t>
            </a:r>
          </a:p>
          <a:p>
            <a:pPr>
              <a:spcBef>
                <a:spcPts val="600"/>
              </a:spcBef>
              <a:buClr>
                <a:srgbClr val="EE4612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Проведение закупки оборудования для лабораторий университета на сумму более 30 млн руб.</a:t>
            </a:r>
            <a:endParaRPr lang="en-US" sz="1600" dirty="0"/>
          </a:p>
          <a:p>
            <a:pPr>
              <a:spcBef>
                <a:spcPts val="600"/>
              </a:spcBef>
              <a:buClr>
                <a:srgbClr val="EE4612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Повышение публикационной активности.</a:t>
            </a:r>
          </a:p>
          <a:p>
            <a:pPr>
              <a:spcBef>
                <a:spcPts val="600"/>
              </a:spcBef>
              <a:buClr>
                <a:srgbClr val="EE4612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Усовершенствование показателей эффективного контракта для НПР.</a:t>
            </a:r>
          </a:p>
          <a:p>
            <a:pPr>
              <a:spcBef>
                <a:spcPts val="600"/>
              </a:spcBef>
              <a:buClr>
                <a:srgbClr val="EE4612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Подготовка кадров:</a:t>
            </a:r>
          </a:p>
          <a:p>
            <a:pPr marL="561975" lvl="3" indent="-285750">
              <a:spcBef>
                <a:spcPts val="6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ru-RU" sz="1400" dirty="0"/>
              <a:t>работа по открытию диссертационных советов и увеличению набора  в аспирантуру,</a:t>
            </a:r>
            <a:endParaRPr lang="en-US" sz="1400" dirty="0"/>
          </a:p>
          <a:p>
            <a:pPr marL="561975" lvl="3" indent="-285750">
              <a:spcBef>
                <a:spcPts val="6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ru-RU" sz="1400" dirty="0"/>
              <a:t>расширение научной кооперации с диссертационными советами НИИ РАН и ВУЗов РФ,</a:t>
            </a:r>
          </a:p>
          <a:p>
            <a:pPr marL="561975" lvl="3" indent="-285750">
              <a:spcBef>
                <a:spcPts val="6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ru-RU" sz="1400" dirty="0"/>
              <a:t>участие студентов и молодых ученых в программах Фонда содействия развитию малых форм предприятий в научно-технической сфере (Фонд содействия инновациям или фонд Бортника), программах «УМНИК» и «Старт»,</a:t>
            </a:r>
          </a:p>
          <a:p>
            <a:pPr marL="561975" lvl="3" indent="-285750">
              <a:spcBef>
                <a:spcPts val="6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ru-RU" sz="1400" dirty="0"/>
              <a:t>Объявление конкурса грантов Фонда поддержки научно-исследовательских работ студентов.</a:t>
            </a:r>
          </a:p>
          <a:p>
            <a:pPr marL="0" lvl="2" indent="-180975">
              <a:spcBef>
                <a:spcPts val="600"/>
              </a:spcBef>
              <a:buClr>
                <a:srgbClr val="7030A0"/>
              </a:buClr>
            </a:pPr>
            <a:endParaRPr lang="ru-RU" sz="1600" dirty="0"/>
          </a:p>
          <a:p>
            <a:pPr marL="0" indent="-180975">
              <a:spcBef>
                <a:spcPts val="600"/>
              </a:spcBef>
              <a:buClr>
                <a:srgbClr val="EE4612"/>
              </a:buClr>
            </a:pPr>
            <a:endParaRPr lang="ru-RU" sz="1600" dirty="0"/>
          </a:p>
          <a:p>
            <a:pPr marL="0" indent="0">
              <a:spcBef>
                <a:spcPts val="600"/>
              </a:spcBef>
              <a:buNone/>
            </a:pPr>
            <a:endParaRPr lang="ru-RU" sz="1600" dirty="0"/>
          </a:p>
        </p:txBody>
      </p:sp>
      <p:sp>
        <p:nvSpPr>
          <p:cNvPr id="11" name="Нижний колонтитул 5">
            <a:extLst>
              <a:ext uri="{FF2B5EF4-FFF2-40B4-BE49-F238E27FC236}">
                <a16:creationId xmlns="" xmlns:a16="http://schemas.microsoft.com/office/drawing/2014/main" id="{8A81043A-092B-49E9-B9C3-B2107CF3E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864" y="6453336"/>
            <a:ext cx="6686400" cy="293117"/>
          </a:xfrm>
        </p:spPr>
        <p:txBody>
          <a:bodyPr/>
          <a:lstStyle/>
          <a:p>
            <a:pPr algn="l"/>
            <a:r>
              <a:rPr lang="ru-RU" alt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О задачах университета по развитию научной и инновационной деятельности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467544" y="836712"/>
            <a:ext cx="807524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2800" b="1" dirty="0"/>
              <a:t>Реализованные задачи в 2021 году</a:t>
            </a:r>
          </a:p>
        </p:txBody>
      </p:sp>
    </p:spTree>
    <p:extLst>
      <p:ext uri="{BB962C8B-B14F-4D97-AF65-F5344CB8AC3E}">
        <p14:creationId xmlns:p14="http://schemas.microsoft.com/office/powerpoint/2010/main" val="1561208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3">
            <a:extLst>
              <a:ext uri="{FF2B5EF4-FFF2-40B4-BE49-F238E27FC236}">
                <a16:creationId xmlns="" xmlns:a16="http://schemas.microsoft.com/office/drawing/2014/main" id="{39C0651F-E901-4D49-B653-33A460DC262B}"/>
              </a:ext>
            </a:extLst>
          </p:cNvPr>
          <p:cNvSpPr txBox="1">
            <a:spLocks/>
          </p:cNvSpPr>
          <p:nvPr/>
        </p:nvSpPr>
        <p:spPr>
          <a:xfrm>
            <a:off x="467544" y="908720"/>
            <a:ext cx="807524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2800" b="1" dirty="0"/>
              <a:t>Положение ЧелГУ в </a:t>
            </a:r>
            <a:r>
              <a:rPr lang="ru-RU" sz="2800" b="1" dirty="0" err="1"/>
              <a:t>УрФО</a:t>
            </a:r>
            <a:r>
              <a:rPr lang="ru-RU" sz="2800" b="1" dirty="0"/>
              <a:t> в 2021 году</a:t>
            </a:r>
            <a:r>
              <a:rPr lang="ru-RU" sz="2400" b="1" dirty="0"/>
              <a:t> </a:t>
            </a:r>
            <a:endParaRPr lang="ru-RU" sz="2000" b="1" dirty="0"/>
          </a:p>
        </p:txBody>
      </p:sp>
      <p:graphicFrame>
        <p:nvGraphicFramePr>
          <p:cNvPr id="9" name="Объект 3">
            <a:extLst>
              <a:ext uri="{FF2B5EF4-FFF2-40B4-BE49-F238E27FC236}">
                <a16:creationId xmlns="" xmlns:a16="http://schemas.microsoft.com/office/drawing/2014/main" id="{71A73C18-F3F2-480C-8860-D7684FCDEC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0662199"/>
              </p:ext>
            </p:extLst>
          </p:nvPr>
        </p:nvGraphicFramePr>
        <p:xfrm>
          <a:off x="518863" y="1549603"/>
          <a:ext cx="8229601" cy="41116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12368">
                  <a:extLst>
                    <a:ext uri="{9D8B030D-6E8A-4147-A177-3AD203B41FA5}">
                      <a16:colId xmlns="" xmlns:a16="http://schemas.microsoft.com/office/drawing/2014/main" val="3520332678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935882202"/>
                    </a:ext>
                  </a:extLst>
                </a:gridCol>
                <a:gridCol w="825029">
                  <a:extLst>
                    <a:ext uri="{9D8B030D-6E8A-4147-A177-3AD203B41FA5}">
                      <a16:colId xmlns="" xmlns:a16="http://schemas.microsoft.com/office/drawing/2014/main" val="2019488610"/>
                    </a:ext>
                  </a:extLst>
                </a:gridCol>
                <a:gridCol w="825029">
                  <a:extLst>
                    <a:ext uri="{9D8B030D-6E8A-4147-A177-3AD203B41FA5}">
                      <a16:colId xmlns="" xmlns:a16="http://schemas.microsoft.com/office/drawing/2014/main" val="2728001686"/>
                    </a:ext>
                  </a:extLst>
                </a:gridCol>
                <a:gridCol w="825029">
                  <a:extLst>
                    <a:ext uri="{9D8B030D-6E8A-4147-A177-3AD203B41FA5}">
                      <a16:colId xmlns="" xmlns:a16="http://schemas.microsoft.com/office/drawing/2014/main" val="1127004975"/>
                    </a:ext>
                  </a:extLst>
                </a:gridCol>
                <a:gridCol w="825029">
                  <a:extLst>
                    <a:ext uri="{9D8B030D-6E8A-4147-A177-3AD203B41FA5}">
                      <a16:colId xmlns="" xmlns:a16="http://schemas.microsoft.com/office/drawing/2014/main" val="2553967411"/>
                    </a:ext>
                  </a:extLst>
                </a:gridCol>
                <a:gridCol w="825029">
                  <a:extLst>
                    <a:ext uri="{9D8B030D-6E8A-4147-A177-3AD203B41FA5}">
                      <a16:colId xmlns="" xmlns:a16="http://schemas.microsoft.com/office/drawing/2014/main" val="2935421842"/>
                    </a:ext>
                  </a:extLst>
                </a:gridCol>
              </a:tblGrid>
              <a:tr h="463151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2" marR="9452" marT="9452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КБПР</a:t>
                      </a:r>
                      <a:r>
                        <a:rPr lang="ru-RU" sz="1100" u="none" strike="noStrike" baseline="30000" dirty="0">
                          <a:effectLst/>
                          <a:latin typeface="+mn-lt"/>
                        </a:rPr>
                        <a:t>**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2" marR="9452" marT="9452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baseline="30000" dirty="0">
                          <a:effectLst/>
                          <a:latin typeface="+mn-lt"/>
                        </a:rPr>
                        <a:t>Показатели за 5 лет***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2" marR="9452" marT="9452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43419864"/>
                  </a:ext>
                </a:extLst>
              </a:tr>
              <a:tr h="16635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baseline="30000" dirty="0">
                          <a:effectLst/>
                          <a:latin typeface="+mn-lt"/>
                        </a:rPr>
                        <a:t>Число авторов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2" marR="9452" marT="9452" marB="0" vert="vert27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Средневзвешенный </a:t>
                      </a:r>
                      <a:r>
                        <a:rPr lang="ru-RU" sz="1100" u="none" strike="noStrike" dirty="0" err="1">
                          <a:effectLst/>
                          <a:latin typeface="+mn-lt"/>
                        </a:rPr>
                        <a:t>импакт</a:t>
                      </a:r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-фактор журналов, в которых были опубликованы статьи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2" marR="9452" marT="9452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Среднее число публикаций в расчете на одного автора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2" marR="9452" marT="9452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Среднее число цитирований в расчете на одну публикацию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2" marR="9452" marT="9452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Среднее число цитирований в расчете на одного автора</a:t>
                      </a:r>
                      <a:endParaRPr lang="ru-RU" sz="1100" b="0" i="0" u="none" strike="noStrike" dirty="0">
                        <a:solidFill>
                          <a:srgbClr val="00008F"/>
                        </a:solidFill>
                        <a:effectLst/>
                        <a:latin typeface="+mn-lt"/>
                      </a:endParaRPr>
                    </a:p>
                  </a:txBody>
                  <a:tcPr marL="9452" marR="9452" marT="9452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38542803"/>
                  </a:ext>
                </a:extLst>
              </a:tr>
              <a:tr h="19849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u="none" strike="noStrike">
                          <a:effectLst/>
                          <a:latin typeface="+mn-lt"/>
                        </a:rPr>
                        <a:t>Уральский федеральный университет*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2" marR="9452" marT="9452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4013,85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2" marR="9452" marT="9452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6509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2" marR="9452" marT="9452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1,266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2" marR="9452" marT="9452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8,40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2" marR="9452" marT="9452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2,01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2" marR="9452" marT="9452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16,92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2" marR="9452" marT="9452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38248070"/>
                  </a:ext>
                </a:extLst>
              </a:tr>
              <a:tr h="19849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Южно-Уральский государственный университет*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2" marR="9452" marT="9452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1376,64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2" marR="9452" marT="9452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3492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2" marR="9452" marT="9452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0,636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2" marR="9452" marT="9452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6,09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2" marR="9452" marT="9452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1,25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2" marR="9452" marT="9452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7,64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2" marR="9452" marT="9452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31370654"/>
                  </a:ext>
                </a:extLst>
              </a:tr>
              <a:tr h="19849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u="none" strike="noStrike">
                          <a:effectLst/>
                          <a:latin typeface="+mn-lt"/>
                        </a:rPr>
                        <a:t>Тюменский государственный университет*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2" marR="9452" marT="9452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1109,78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2" marR="9452" marT="9452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2279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2" marR="9452" marT="9452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0,618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2" marR="9452" marT="9452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6,65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2" marR="9452" marT="9452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1,23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2" marR="9452" marT="9452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8,17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2" marR="9452" marT="9452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72422443"/>
                  </a:ext>
                </a:extLst>
              </a:tr>
              <a:tr h="19849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Челябинский государственный университет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2" marR="9452" marT="9452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652,46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2" marR="9452" marT="9452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1458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2" marR="9452" marT="9452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0,442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2" marR="9452" marT="9452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10,38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2" marR="9452" marT="9452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1,17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2" marR="9452" marT="9452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12,14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2" marR="9452" marT="9452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59890996"/>
                  </a:ext>
                </a:extLst>
              </a:tr>
              <a:tr h="39698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Магнитогорский государственный технический университет им. Г.И. Носова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2" marR="9452" marT="9452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402,18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2" marR="9452" marT="9452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2006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2" marR="9452" marT="9452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0,299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2" marR="9452" marT="9452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8,62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2" marR="9452" marT="9452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1,50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2" marR="9452" marT="9452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12,95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2" marR="9452" marT="9452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73994723"/>
                  </a:ext>
                </a:extLst>
              </a:tr>
              <a:tr h="19849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u="none" strike="noStrike">
                          <a:effectLst/>
                          <a:latin typeface="+mn-lt"/>
                        </a:rPr>
                        <a:t>Сургутский государственный университет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2" marR="9452" marT="9452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378,98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2" marR="9452" marT="9452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948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2" marR="9452" marT="9452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0,429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2" marR="9452" marT="9452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8,53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2" marR="9452" marT="9452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1,88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2" marR="9452" marT="9452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16,00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2" marR="9452" marT="9452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98952264"/>
                  </a:ext>
                </a:extLst>
              </a:tr>
              <a:tr h="19849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u="none" strike="noStrike">
                          <a:effectLst/>
                          <a:latin typeface="+mn-lt"/>
                        </a:rPr>
                        <a:t>Югорский государственный университет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2" marR="9452" marT="9452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171,14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2" marR="9452" marT="9452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464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2" marR="9452" marT="9452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0,441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2" marR="9452" marT="9452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8,11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2" marR="9452" marT="9452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1,34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2" marR="9452" marT="9452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10,90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2" marR="9452" marT="9452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46626600"/>
                  </a:ext>
                </a:extLst>
              </a:tr>
              <a:tr h="19849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u="none" strike="noStrike">
                          <a:effectLst/>
                          <a:latin typeface="+mn-lt"/>
                        </a:rPr>
                        <a:t>Нижневартовский государственный университет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2" marR="9452" marT="9452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122,95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2" marR="9452" marT="9452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400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2" marR="9452" marT="9452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0,312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2" marR="9452" marT="9452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10,49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2" marR="9452" marT="9452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1,14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2" marR="9452" marT="9452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12,00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2" marR="9452" marT="9452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55181165"/>
                  </a:ext>
                </a:extLst>
              </a:tr>
              <a:tr h="19849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Курганский государственный университет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2" marR="9452" marT="9452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102,04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2" marR="9452" marT="9452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503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2" marR="9452" marT="9452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0,263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2" marR="9452" marT="9452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7,72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2" marR="9452" marT="9452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0,73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2" marR="9452" marT="9452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5,62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452" marR="9452" marT="9452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45745055"/>
                  </a:ext>
                </a:extLst>
              </a:tr>
            </a:tbl>
          </a:graphicData>
        </a:graphic>
      </p:graphicFrame>
      <p:sp>
        <p:nvSpPr>
          <p:cNvPr id="10" name="Объект 8">
            <a:extLst>
              <a:ext uri="{FF2B5EF4-FFF2-40B4-BE49-F238E27FC236}">
                <a16:creationId xmlns="" xmlns:a16="http://schemas.microsoft.com/office/drawing/2014/main" id="{AD87D882-3E2B-434F-8A81-A43F470BF826}"/>
              </a:ext>
            </a:extLst>
          </p:cNvPr>
          <p:cNvSpPr txBox="1">
            <a:spLocks/>
          </p:cNvSpPr>
          <p:nvPr/>
        </p:nvSpPr>
        <p:spPr>
          <a:xfrm>
            <a:off x="539552" y="5661248"/>
            <a:ext cx="7344815" cy="64807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>
                <a:solidFill>
                  <a:srgbClr val="7030A0"/>
                </a:solidFill>
              </a:rPr>
              <a:t>* вузы 5-100</a:t>
            </a:r>
            <a:endParaRPr lang="en-US" sz="12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7030A0"/>
                </a:solidFill>
              </a:rPr>
              <a:t>**</a:t>
            </a:r>
            <a:r>
              <a:rPr lang="ru-RU" sz="1200" dirty="0">
                <a:solidFill>
                  <a:srgbClr val="7030A0"/>
                </a:solidFill>
              </a:rPr>
              <a:t> КБПР –комплексный балл публикационной результативности</a:t>
            </a:r>
          </a:p>
          <a:p>
            <a:pPr marL="0" indent="0">
              <a:buNone/>
            </a:pPr>
            <a:r>
              <a:rPr lang="ru-RU" sz="1200" dirty="0">
                <a:solidFill>
                  <a:srgbClr val="7030A0"/>
                </a:solidFill>
              </a:rPr>
              <a:t>*** по данным Российского индекса научного цитирования</a:t>
            </a:r>
          </a:p>
          <a:p>
            <a:pPr marL="0" indent="0">
              <a:buNone/>
            </a:pPr>
            <a:endParaRPr lang="ru-RU" sz="1200" dirty="0">
              <a:solidFill>
                <a:srgbClr val="7030A0"/>
              </a:solidFill>
            </a:endParaRPr>
          </a:p>
        </p:txBody>
      </p:sp>
      <p:sp>
        <p:nvSpPr>
          <p:cNvPr id="11" name="Нижний колонтитул 5">
            <a:extLst>
              <a:ext uri="{FF2B5EF4-FFF2-40B4-BE49-F238E27FC236}">
                <a16:creationId xmlns="" xmlns:a16="http://schemas.microsoft.com/office/drawing/2014/main" id="{C9022BE9-530E-4A87-B663-AA4EA1EC5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864" y="6453336"/>
            <a:ext cx="6686400" cy="293117"/>
          </a:xfrm>
        </p:spPr>
        <p:txBody>
          <a:bodyPr/>
          <a:lstStyle/>
          <a:p>
            <a:pPr algn="l"/>
            <a:r>
              <a:rPr lang="ru-RU" alt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О задачах университета по развитию научной и инновационной деятельности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700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QS Quacquarelli Symonds&quot;">
            <a:extLst>
              <a:ext uri="{FF2B5EF4-FFF2-40B4-BE49-F238E27FC236}">
                <a16:creationId xmlns="" xmlns:a16="http://schemas.microsoft.com/office/drawing/2014/main" id="{C25C4953-A57F-489E-AA46-A69D90A6A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33" y="1268760"/>
            <a:ext cx="3265955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ижний колонтитул 5">
            <a:extLst>
              <a:ext uri="{FF2B5EF4-FFF2-40B4-BE49-F238E27FC236}">
                <a16:creationId xmlns="" xmlns:a16="http://schemas.microsoft.com/office/drawing/2014/main" id="{3C8A7E99-B5E7-44F9-B04D-601787A53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864" y="6453336"/>
            <a:ext cx="6686400" cy="293117"/>
          </a:xfrm>
        </p:spPr>
        <p:txBody>
          <a:bodyPr/>
          <a:lstStyle/>
          <a:p>
            <a:pPr algn="l"/>
            <a:r>
              <a:rPr lang="ru-RU" alt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О задачах университета по развитию научной и инновационной деятельности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Объект 7">
            <a:extLst>
              <a:ext uri="{FF2B5EF4-FFF2-40B4-BE49-F238E27FC236}">
                <a16:creationId xmlns="" xmlns:a16="http://schemas.microsoft.com/office/drawing/2014/main" id="{5085AADE-813A-4A66-BBC6-B651F123A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1880" y="1916832"/>
            <a:ext cx="5184576" cy="1368152"/>
          </a:xfrm>
        </p:spPr>
        <p:txBody>
          <a:bodyPr>
            <a:normAutofit/>
          </a:bodyPr>
          <a:lstStyle/>
          <a:p>
            <a:pPr marL="0" indent="0">
              <a:buClr>
                <a:srgbClr val="EE4612"/>
              </a:buClr>
              <a:buNone/>
            </a:pPr>
            <a:r>
              <a:rPr lang="ru-RU" sz="2400" i="0" dirty="0">
                <a:solidFill>
                  <a:srgbClr val="1D1D1B"/>
                </a:solidFill>
                <a:effectLst/>
              </a:rPr>
              <a:t>Челябинский государственный университет на 401-450 позиции в </a:t>
            </a:r>
          </a:p>
          <a:p>
            <a:pPr marL="0" indent="0">
              <a:buClr>
                <a:srgbClr val="EE4612"/>
              </a:buClr>
              <a:buNone/>
            </a:pPr>
            <a:r>
              <a:rPr lang="en-US" sz="2400" i="0" dirty="0">
                <a:solidFill>
                  <a:srgbClr val="1D1D1B"/>
                </a:solidFill>
                <a:effectLst/>
              </a:rPr>
              <a:t>QS EECA University Rankings 2022</a:t>
            </a:r>
          </a:p>
          <a:p>
            <a:pPr marL="0" indent="0">
              <a:buClr>
                <a:srgbClr val="EE4612"/>
              </a:buClr>
              <a:buNone/>
            </a:pPr>
            <a:endParaRPr lang="ru-RU" sz="2400" dirty="0"/>
          </a:p>
          <a:p>
            <a:pPr marL="180975" indent="-180975">
              <a:buClr>
                <a:srgbClr val="EE4612"/>
              </a:buClr>
            </a:pPr>
            <a:endParaRPr lang="ru-RU" sz="2400" dirty="0"/>
          </a:p>
          <a:p>
            <a:endParaRPr lang="ru-RU" sz="2400" dirty="0"/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601216" y="908720"/>
            <a:ext cx="807524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2800" b="1" dirty="0"/>
              <a:t>Международная деятельность</a:t>
            </a:r>
          </a:p>
        </p:txBody>
      </p:sp>
      <p:sp>
        <p:nvSpPr>
          <p:cNvPr id="7" name="Объект 7">
            <a:extLst>
              <a:ext uri="{FF2B5EF4-FFF2-40B4-BE49-F238E27FC236}">
                <a16:creationId xmlns="" xmlns:a16="http://schemas.microsoft.com/office/drawing/2014/main" id="{5AE9045C-6BC2-457B-9317-0722A4DDE03E}"/>
              </a:ext>
            </a:extLst>
          </p:cNvPr>
          <p:cNvSpPr txBox="1">
            <a:spLocks/>
          </p:cNvSpPr>
          <p:nvPr/>
        </p:nvSpPr>
        <p:spPr>
          <a:xfrm>
            <a:off x="683568" y="4365104"/>
            <a:ext cx="7344816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buClr>
                <a:srgbClr val="EE4612"/>
              </a:buClr>
            </a:pPr>
            <a:endParaRPr lang="ru-RU" sz="2000" dirty="0"/>
          </a:p>
          <a:p>
            <a:pPr marL="180975" indent="-180975">
              <a:buClr>
                <a:srgbClr val="EE4612"/>
              </a:buClr>
            </a:pPr>
            <a:endParaRPr lang="ru-RU" sz="2000" dirty="0"/>
          </a:p>
          <a:p>
            <a:endParaRPr lang="ru-RU" sz="2000" dirty="0"/>
          </a:p>
        </p:txBody>
      </p:sp>
      <p:sp>
        <p:nvSpPr>
          <p:cNvPr id="13" name="Объект 7">
            <a:extLst>
              <a:ext uri="{FF2B5EF4-FFF2-40B4-BE49-F238E27FC236}">
                <a16:creationId xmlns="" xmlns:a16="http://schemas.microsoft.com/office/drawing/2014/main" id="{358B5761-9F9F-406C-B96D-FE57BE29AA8E}"/>
              </a:ext>
            </a:extLst>
          </p:cNvPr>
          <p:cNvSpPr txBox="1">
            <a:spLocks/>
          </p:cNvSpPr>
          <p:nvPr/>
        </p:nvSpPr>
        <p:spPr>
          <a:xfrm>
            <a:off x="583307" y="4149080"/>
            <a:ext cx="7671412" cy="15841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EE4612"/>
              </a:buClr>
              <a:buNone/>
            </a:pPr>
            <a:r>
              <a:rPr lang="ru-RU" altLang="ru-RU" sz="2000" dirty="0">
                <a:solidFill>
                  <a:srgbClr val="7030A0"/>
                </a:solidFill>
                <a:latin typeface="inherit"/>
              </a:rPr>
              <a:t>Рейтинг 2022 года составлялся с использованием 10 показателей, включая опыт преподавателей, долю иностранных студентов, а также академическую репутацию и репутацию работодателя.</a:t>
            </a:r>
          </a:p>
          <a:p>
            <a:pPr marL="0" indent="0">
              <a:buClr>
                <a:srgbClr val="EE4612"/>
              </a:buClr>
              <a:buNone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inherit"/>
              </a:rPr>
              <a:t>В рейтинг университетов из развивающихся стран Европы и Центральной Азии, вошли 450 вузов.</a:t>
            </a:r>
            <a:endParaRPr lang="ru-RU" altLang="ru-RU" sz="2000" dirty="0">
              <a:solidFill>
                <a:srgbClr val="7030A0"/>
              </a:solidFill>
              <a:latin typeface="inherit"/>
            </a:endParaRPr>
          </a:p>
          <a:p>
            <a:pPr marL="0" indent="0">
              <a:buClr>
                <a:srgbClr val="EE4612"/>
              </a:buClr>
              <a:buNone/>
            </a:pPr>
            <a:endParaRPr lang="ru-RU" sz="2000" dirty="0">
              <a:solidFill>
                <a:srgbClr val="7030A0"/>
              </a:solidFill>
            </a:endParaRPr>
          </a:p>
          <a:p>
            <a:pPr marL="180975" indent="-180975">
              <a:buClr>
                <a:srgbClr val="EE4612"/>
              </a:buClr>
            </a:pPr>
            <a:endParaRPr lang="ru-RU" sz="2000" dirty="0">
              <a:solidFill>
                <a:srgbClr val="7030A0"/>
              </a:solidFill>
            </a:endParaRPr>
          </a:p>
          <a:p>
            <a:endParaRPr lang="ru-RU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1553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>
            <a:extLst>
              <a:ext uri="{FF2B5EF4-FFF2-40B4-BE49-F238E27FC236}">
                <a16:creationId xmlns="" xmlns:a16="http://schemas.microsoft.com/office/drawing/2014/main" id="{9E71A44D-1946-4F22-93F1-1E5877F41E61}"/>
              </a:ext>
            </a:extLst>
          </p:cNvPr>
          <p:cNvSpPr txBox="1">
            <a:spLocks/>
          </p:cNvSpPr>
          <p:nvPr/>
        </p:nvSpPr>
        <p:spPr>
          <a:xfrm>
            <a:off x="457200" y="836712"/>
            <a:ext cx="807524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2800" b="1" dirty="0"/>
              <a:t>Научные периодические издания</a:t>
            </a:r>
          </a:p>
        </p:txBody>
      </p:sp>
      <p:sp>
        <p:nvSpPr>
          <p:cNvPr id="8" name="Нижний колонтитул 5">
            <a:extLst>
              <a:ext uri="{FF2B5EF4-FFF2-40B4-BE49-F238E27FC236}">
                <a16:creationId xmlns="" xmlns:a16="http://schemas.microsoft.com/office/drawing/2014/main" id="{421CA40D-68AF-45A4-AF26-84DC55032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864" y="6453336"/>
            <a:ext cx="6686400" cy="293117"/>
          </a:xfrm>
        </p:spPr>
        <p:txBody>
          <a:bodyPr/>
          <a:lstStyle/>
          <a:p>
            <a:pPr algn="l"/>
            <a:r>
              <a:rPr lang="ru-RU" alt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О задачах университета по развитию научной и инновационной деятельности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7080E82F-BDC9-4AF7-8CDD-536B77913378}"/>
              </a:ext>
            </a:extLst>
          </p:cNvPr>
          <p:cNvSpPr txBox="1">
            <a:spLocks/>
          </p:cNvSpPr>
          <p:nvPr/>
        </p:nvSpPr>
        <p:spPr>
          <a:xfrm>
            <a:off x="5724128" y="1556792"/>
            <a:ext cx="3168352" cy="2880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400"/>
              </a:spcAft>
              <a:buClr>
                <a:srgbClr val="8A1411"/>
              </a:buClr>
              <a:buFont typeface="+mj-lt"/>
              <a:buAutoNum type="arabicPeriod"/>
            </a:pPr>
            <a:r>
              <a:rPr lang="ru-RU" sz="1100" dirty="0" err="1">
                <a:solidFill>
                  <a:srgbClr val="51378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Magistra</a:t>
            </a:r>
            <a:r>
              <a:rPr lang="ru-RU" sz="1100" dirty="0">
                <a:solidFill>
                  <a:srgbClr val="51378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100" dirty="0" err="1">
                <a:solidFill>
                  <a:srgbClr val="51378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Vitae</a:t>
            </a:r>
            <a:r>
              <a:rPr lang="ru-RU" sz="1100" dirty="0">
                <a:solidFill>
                  <a:srgbClr val="51378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электронный журнал </a:t>
            </a:r>
            <a:br>
              <a:rPr lang="ru-RU" sz="1100" dirty="0">
                <a:solidFill>
                  <a:srgbClr val="51378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sz="1100" dirty="0">
                <a:solidFill>
                  <a:srgbClr val="51378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 историческим наукам и археологии</a:t>
            </a:r>
            <a:endParaRPr lang="ru-RU" sz="1100" dirty="0">
              <a:solidFill>
                <a:srgbClr val="51378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400"/>
              </a:spcAft>
              <a:buClr>
                <a:srgbClr val="8A1411"/>
              </a:buClr>
              <a:buFont typeface="+mj-lt"/>
              <a:buAutoNum type="arabicPeriod"/>
            </a:pPr>
            <a:r>
              <a:rPr lang="ru-RU" sz="1100" dirty="0">
                <a:solidFill>
                  <a:srgbClr val="51378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Вестник Челябинского государственного университета</a:t>
            </a:r>
            <a:endParaRPr lang="ru-RU" sz="1100" dirty="0">
              <a:solidFill>
                <a:srgbClr val="51378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400"/>
              </a:spcAft>
              <a:buClr>
                <a:srgbClr val="8A1411"/>
              </a:buClr>
              <a:buFont typeface="+mj-lt"/>
              <a:buAutoNum type="arabicPeriod"/>
            </a:pPr>
            <a:r>
              <a:rPr lang="ru-RU" sz="1100" dirty="0">
                <a:solidFill>
                  <a:srgbClr val="51378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Вестник Челябинского государственного университета. Образование и здравоохранение</a:t>
            </a:r>
            <a:endParaRPr lang="ru-RU" sz="1100" dirty="0">
              <a:solidFill>
                <a:srgbClr val="51378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400"/>
              </a:spcAft>
              <a:buClr>
                <a:srgbClr val="8A1411"/>
              </a:buClr>
              <a:buFont typeface="+mj-lt"/>
              <a:buAutoNum type="arabicPeriod"/>
            </a:pPr>
            <a:r>
              <a:rPr lang="ru-RU" sz="1100" dirty="0">
                <a:solidFill>
                  <a:srgbClr val="51378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Вестник Челябинского государственного университета. Серия: Право</a:t>
            </a:r>
            <a:endParaRPr lang="ru-RU" sz="1100" dirty="0">
              <a:solidFill>
                <a:srgbClr val="51378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400"/>
              </a:spcAft>
              <a:buClr>
                <a:srgbClr val="8A1411"/>
              </a:buClr>
              <a:buFont typeface="+mj-lt"/>
              <a:buAutoNum type="arabicPeriod"/>
            </a:pPr>
            <a:r>
              <a:rPr lang="ru-RU" sz="1100" dirty="0">
                <a:solidFill>
                  <a:srgbClr val="51378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Горизонты цивилизации</a:t>
            </a:r>
            <a:endParaRPr lang="ru-RU" sz="1100" dirty="0">
              <a:solidFill>
                <a:srgbClr val="51378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400"/>
              </a:spcAft>
              <a:buClr>
                <a:srgbClr val="8A1411"/>
              </a:buClr>
              <a:buFont typeface="+mj-lt"/>
              <a:buAutoNum type="arabicPeriod"/>
            </a:pPr>
            <a:r>
              <a:rPr lang="ru-RU" sz="1100" dirty="0">
                <a:solidFill>
                  <a:srgbClr val="51378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Евразийский журнал региональных и политических исследований</a:t>
            </a:r>
            <a:endParaRPr lang="ru-RU" sz="1100" dirty="0">
              <a:solidFill>
                <a:srgbClr val="51378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400"/>
              </a:spcAft>
              <a:buClr>
                <a:srgbClr val="8A1411"/>
              </a:buClr>
              <a:buFont typeface="+mj-lt"/>
              <a:buAutoNum type="arabicPeriod"/>
            </a:pPr>
            <a:r>
              <a:rPr lang="ru-RU" sz="1100" dirty="0">
                <a:solidFill>
                  <a:srgbClr val="51378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Знак: проблемное поле медиаобразования</a:t>
            </a:r>
            <a:endParaRPr lang="ru-RU" sz="1100" dirty="0">
              <a:solidFill>
                <a:srgbClr val="51378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400"/>
              </a:spcAft>
              <a:buClr>
                <a:srgbClr val="8A1411"/>
              </a:buClr>
              <a:buFont typeface="+mj-lt"/>
              <a:buAutoNum type="arabicPeriod"/>
            </a:pPr>
            <a:r>
              <a:rPr lang="ru-RU" sz="1100" dirty="0">
                <a:solidFill>
                  <a:srgbClr val="51378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Медиасреда</a:t>
            </a:r>
          </a:p>
          <a:p>
            <a:pPr>
              <a:spcBef>
                <a:spcPts val="0"/>
              </a:spcBef>
              <a:spcAft>
                <a:spcPts val="400"/>
              </a:spcAft>
              <a:buClr>
                <a:srgbClr val="8A1411"/>
              </a:buClr>
              <a:buFont typeface="+mj-lt"/>
              <a:buAutoNum type="arabicPeriod"/>
            </a:pPr>
            <a:r>
              <a:rPr lang="ru-RU" sz="1100" dirty="0">
                <a:solidFill>
                  <a:srgbClr val="51378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Общество, экономика, управление</a:t>
            </a:r>
            <a:endParaRPr lang="ru-RU" sz="1100" dirty="0">
              <a:solidFill>
                <a:srgbClr val="51378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400"/>
              </a:spcAft>
              <a:buClr>
                <a:srgbClr val="8A1411"/>
              </a:buClr>
              <a:buFont typeface="+mj-lt"/>
              <a:buAutoNum type="arabicPeriod"/>
            </a:pPr>
            <a:r>
              <a:rPr lang="ru-RU" sz="1100" dirty="0">
                <a:solidFill>
                  <a:srgbClr val="51378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Физическая культура. Спорт. Туризм. Двигательная рекреация</a:t>
            </a:r>
            <a:endParaRPr lang="ru-RU" sz="1100" dirty="0">
              <a:solidFill>
                <a:srgbClr val="51378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400"/>
              </a:spcAft>
              <a:buClr>
                <a:srgbClr val="8A1411"/>
              </a:buClr>
              <a:buFont typeface="+mj-lt"/>
              <a:buAutoNum type="arabicPeriod"/>
            </a:pPr>
            <a:r>
              <a:rPr lang="ru-RU" sz="1100" dirty="0">
                <a:solidFill>
                  <a:srgbClr val="51378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Челябинский гуманитарий</a:t>
            </a:r>
            <a:endParaRPr lang="ru-RU" sz="1100" dirty="0">
              <a:solidFill>
                <a:srgbClr val="51378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400"/>
              </a:spcAft>
              <a:buClr>
                <a:srgbClr val="8A1411"/>
              </a:buClr>
              <a:buFont typeface="+mj-lt"/>
              <a:buAutoNum type="arabicPeriod"/>
            </a:pPr>
            <a:r>
              <a:rPr lang="ru-RU" sz="1100" dirty="0">
                <a:solidFill>
                  <a:srgbClr val="51378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Челябинский физико-математический журнал</a:t>
            </a:r>
            <a:endParaRPr lang="ru-RU" sz="1100" dirty="0">
              <a:solidFill>
                <a:srgbClr val="51378E"/>
              </a:solidFill>
            </a:endParaRPr>
          </a:p>
        </p:txBody>
      </p:sp>
      <p:sp>
        <p:nvSpPr>
          <p:cNvPr id="10" name="Объект 1">
            <a:extLst>
              <a:ext uri="{FF2B5EF4-FFF2-40B4-BE49-F238E27FC236}">
                <a16:creationId xmlns="" xmlns:a16="http://schemas.microsoft.com/office/drawing/2014/main" id="{05C7475B-8672-47A9-8B65-DEFC62FCC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700808"/>
            <a:ext cx="4680520" cy="3888432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/>
              <a:t>Поддержка (издержки) университета выражаются в виде:</a:t>
            </a:r>
          </a:p>
          <a:p>
            <a:pPr marL="171433" indent="-171433">
              <a:buFontTx/>
              <a:buChar char="-"/>
            </a:pPr>
            <a:r>
              <a:rPr lang="ru-RU" sz="1400" dirty="0"/>
              <a:t>Гранты ФРНЖ (8 из 12)</a:t>
            </a:r>
          </a:p>
          <a:p>
            <a:pPr marL="171433" indent="-171433">
              <a:buFontTx/>
              <a:buChar char="-"/>
            </a:pPr>
            <a:r>
              <a:rPr lang="en-US" sz="1400" dirty="0"/>
              <a:t>DOI</a:t>
            </a:r>
            <a:endParaRPr lang="ru-RU" sz="1400" dirty="0"/>
          </a:p>
          <a:p>
            <a:pPr marL="171433" indent="-171433">
              <a:buFontTx/>
              <a:buChar char="-"/>
            </a:pPr>
            <a:r>
              <a:rPr lang="ru-RU" sz="1400" dirty="0"/>
              <a:t>Размещение журнала в РИНЦ (6 из 12)</a:t>
            </a:r>
          </a:p>
          <a:p>
            <a:pPr marL="171433" indent="-171433">
              <a:buFontTx/>
              <a:buChar char="-"/>
            </a:pPr>
            <a:r>
              <a:rPr lang="ru-RU" sz="1400" dirty="0"/>
              <a:t>Юридическое сопровождение: оформление смены учредителя (с 2018 г. – 4 журнала), устранение замечаний Роскомнадзора в сфере печати и т.п.</a:t>
            </a:r>
          </a:p>
          <a:p>
            <a:pPr marL="171433" indent="-171433">
              <a:buFontTx/>
              <a:buChar char="-"/>
            </a:pPr>
            <a:r>
              <a:rPr lang="ru-RU" sz="1400" dirty="0"/>
              <a:t>Почтовая </a:t>
            </a:r>
            <a:r>
              <a:rPr lang="ru-RU" sz="1400" dirty="0" smtClean="0"/>
              <a:t>рассылка</a:t>
            </a:r>
          </a:p>
        </p:txBody>
      </p:sp>
    </p:spTree>
    <p:extLst>
      <p:ext uri="{BB962C8B-B14F-4D97-AF65-F5344CB8AC3E}">
        <p14:creationId xmlns:p14="http://schemas.microsoft.com/office/powerpoint/2010/main" val="2436557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0BED7DD-EBF9-4812-B25B-98F19F48A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/>
              <a:t>Планы на 2022 год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3154FEA-2F64-4CB0-907E-AA4E7E962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87324"/>
            <a:ext cx="8229600" cy="4708527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Clr>
                <a:srgbClr val="EE4612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Развитие фундаментальных, практико-ориентированных, в том числе хоздоговорных,  научных исследований. Повышение публикационной активности.</a:t>
            </a:r>
          </a:p>
          <a:p>
            <a:pPr>
              <a:spcBef>
                <a:spcPts val="600"/>
              </a:spcBef>
              <a:buClr>
                <a:srgbClr val="EE4612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Достижение доли доходов от НИР и НИОКР в общих доходах университета в размере 5% для полноценного участия в программе Приоритет-2030.   </a:t>
            </a:r>
            <a:endParaRPr lang="en-US" sz="1600" dirty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EE4612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Открытие межвузовских и международных  исследовательских лабораторий, активное сотрудничество с научным парком СПбГУ. </a:t>
            </a:r>
            <a:endParaRPr lang="en-US" sz="1600" dirty="0"/>
          </a:p>
          <a:p>
            <a:pPr>
              <a:spcBef>
                <a:spcPts val="600"/>
              </a:spcBef>
              <a:buClr>
                <a:srgbClr val="EE4612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Расширение научной кооперации с диссертационными советами НИИ РАН и ВУЗов РФ</a:t>
            </a:r>
          </a:p>
          <a:p>
            <a:pPr>
              <a:spcBef>
                <a:spcPts val="600"/>
              </a:spcBef>
              <a:buClr>
                <a:srgbClr val="EE4612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Работа по открытию диссертационных советов и увеличению набора  в аспирантуру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EE4612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Создание фонда поддержки соискателей научных степеней доктора и кандидата наук,</a:t>
            </a:r>
          </a:p>
          <a:p>
            <a:pPr>
              <a:buClr>
                <a:srgbClr val="EE4612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Презентация финального проекта межуниверситетского кампуса мирового уровня. </a:t>
            </a:r>
            <a:endParaRPr lang="en-US" sz="1600" dirty="0"/>
          </a:p>
          <a:p>
            <a:pPr>
              <a:buClr>
                <a:srgbClr val="EE4612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Создание единой информационной среды университета</a:t>
            </a:r>
            <a:r>
              <a:rPr lang="ru-RU" sz="1600" dirty="0" smtClean="0"/>
              <a:t>.</a:t>
            </a:r>
          </a:p>
          <a:p>
            <a:pPr>
              <a:buClr>
                <a:srgbClr val="EE4612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DOI сборников трудов и монографий</a:t>
            </a:r>
          </a:p>
          <a:p>
            <a:pPr>
              <a:buClr>
                <a:srgbClr val="EE4612"/>
              </a:buClr>
              <a:buFont typeface="Wingdings" panose="05000000000000000000" pitchFamily="2" charset="2"/>
              <a:buChar char="§"/>
            </a:pPr>
            <a:endParaRPr lang="ru-RU" sz="1600" dirty="0"/>
          </a:p>
        </p:txBody>
      </p:sp>
      <p:sp>
        <p:nvSpPr>
          <p:cNvPr id="8" name="Нижний колонтитул 5">
            <a:extLst>
              <a:ext uri="{FF2B5EF4-FFF2-40B4-BE49-F238E27FC236}">
                <a16:creationId xmlns="" xmlns:a16="http://schemas.microsoft.com/office/drawing/2014/main" id="{8A81043A-092B-49E9-B9C3-B2107CF3E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520" y="6356352"/>
            <a:ext cx="5768280" cy="365125"/>
          </a:xfrm>
        </p:spPr>
        <p:txBody>
          <a:bodyPr/>
          <a:lstStyle/>
          <a:p>
            <a:pPr algn="l"/>
            <a:r>
              <a:rPr lang="ru-RU" alt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О задачах университета по развитию научной и инновационной деятельности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7772400" cy="2594718"/>
          </a:xfrm>
        </p:spPr>
        <p:txBody>
          <a:bodyPr>
            <a:noAutofit/>
          </a:bodyPr>
          <a:lstStyle/>
          <a:p>
            <a:r>
              <a:rPr lang="ru-RU" altLang="ru-RU" sz="4800" dirty="0">
                <a:cs typeface="Times New Roman" panose="02020603050405020304" pitchFamily="18" charset="0"/>
              </a:rPr>
              <a:t>Спасибо за внимание!</a:t>
            </a:r>
            <a:endParaRPr lang="ru-RU" sz="4800" dirty="0"/>
          </a:p>
        </p:txBody>
      </p:sp>
      <p:sp>
        <p:nvSpPr>
          <p:cNvPr id="7" name="Нижний колонтитул 5">
            <a:extLst>
              <a:ext uri="{FF2B5EF4-FFF2-40B4-BE49-F238E27FC236}">
                <a16:creationId xmlns="" xmlns:a16="http://schemas.microsoft.com/office/drawing/2014/main" id="{E72E5876-ACD2-4DDA-B8EE-EAB326556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864" y="6525344"/>
            <a:ext cx="6686400" cy="293117"/>
          </a:xfrm>
        </p:spPr>
        <p:txBody>
          <a:bodyPr/>
          <a:lstStyle/>
          <a:p>
            <a:pPr algn="l"/>
            <a:r>
              <a:rPr lang="ru-RU" altLang="ru-RU" sz="1000" i="1" dirty="0">
                <a:solidFill>
                  <a:srgbClr val="8A1411"/>
                </a:solidFill>
                <a:cs typeface="Times New Roman" panose="02020603050405020304" pitchFamily="18" charset="0"/>
              </a:rPr>
              <a:t>О задачах университета по развитию научной и инновационной деятельности</a:t>
            </a:r>
            <a:endParaRPr lang="ru-RU" sz="1000" i="1" dirty="0"/>
          </a:p>
        </p:txBody>
      </p:sp>
    </p:spTree>
    <p:extLst>
      <p:ext uri="{BB962C8B-B14F-4D97-AF65-F5344CB8AC3E}">
        <p14:creationId xmlns:p14="http://schemas.microsoft.com/office/powerpoint/2010/main" val="1028186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908720"/>
            <a:ext cx="9001000" cy="1152128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sz="2800" b="1" dirty="0"/>
              <a:t>Программа фундаментальных научных исследований</a:t>
            </a:r>
            <a:br>
              <a:rPr lang="ru-RU" sz="2800" b="1" dirty="0"/>
            </a:br>
            <a:r>
              <a:rPr lang="ru-RU" sz="2800" b="1" dirty="0"/>
              <a:t>в РФ на долгосрочный период (2021-2030 годы)</a:t>
            </a:r>
          </a:p>
        </p:txBody>
      </p:sp>
      <p:sp>
        <p:nvSpPr>
          <p:cNvPr id="9" name="Нижний колонтитул 5">
            <a:extLst>
              <a:ext uri="{FF2B5EF4-FFF2-40B4-BE49-F238E27FC236}">
                <a16:creationId xmlns="" xmlns:a16="http://schemas.microsoft.com/office/drawing/2014/main" id="{46FE0E35-277B-45FA-84F1-A22FFA19C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528" y="6448251"/>
            <a:ext cx="6686400" cy="293117"/>
          </a:xfrm>
        </p:spPr>
        <p:txBody>
          <a:bodyPr/>
          <a:lstStyle/>
          <a:p>
            <a:pPr algn="l"/>
            <a:r>
              <a:rPr lang="ru-RU" alt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О задачах университета по развитию научной и инновационной деятельности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429A4D5C-85C9-432E-90BD-2F4FA5AF5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060848"/>
            <a:ext cx="8496944" cy="33843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solidFill>
                  <a:srgbClr val="FF0000"/>
                </a:solidFill>
              </a:rPr>
              <a:t>ЦЕЛЬ ПРОГРАММЫ </a:t>
            </a:r>
          </a:p>
          <a:p>
            <a:pPr marL="0" lvl="1" indent="0">
              <a:buNone/>
            </a:pPr>
            <a:r>
              <a:rPr lang="ru-RU" sz="1600" dirty="0"/>
              <a:t>получение новых фундаментальных знаний об основах мироздания, закономерностях развития природы, человека и общества для создания научного задела в интересах социально-экономического и научно-технологического развития, а также обеспечения национальной безопасности Российской Федерации.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b="1" dirty="0">
                <a:solidFill>
                  <a:srgbClr val="FF0000"/>
                </a:solidFill>
              </a:rPr>
              <a:t>ЗАДАЧИ</a:t>
            </a:r>
          </a:p>
          <a:p>
            <a:pPr marL="176213" lvl="1" indent="-176213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1600" dirty="0"/>
              <a:t>создание научного задела для развития науки и технологий</a:t>
            </a:r>
          </a:p>
          <a:p>
            <a:pPr marL="176213" lvl="1" indent="-176213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1600" dirty="0"/>
              <a:t>создание междисциплинарного научного задела в сфере общественно-гуманитарных наук</a:t>
            </a:r>
          </a:p>
          <a:p>
            <a:pPr marL="176213" lvl="1" indent="-176213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1600" dirty="0"/>
              <a:t>ресурсное обеспечение фундаментальных научных исследований</a:t>
            </a:r>
          </a:p>
          <a:p>
            <a:pPr marL="176213" lvl="1" indent="-176213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1600" dirty="0"/>
              <a:t>модернизация приборной и экспериментальной базы научных учреждений</a:t>
            </a:r>
          </a:p>
          <a:p>
            <a:pPr marL="176213" lvl="1" indent="-176213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1600" dirty="0"/>
              <a:t>развитие кадрового потенциала российской науки</a:t>
            </a:r>
          </a:p>
          <a:p>
            <a:pPr marL="176213" lvl="1" indent="-176213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1600" dirty="0"/>
              <a:t>повышение престижа науки в обществе, популяризации науки, развития международного сотрудничества и обеспечения единства всего научного комплекса</a:t>
            </a:r>
          </a:p>
        </p:txBody>
      </p:sp>
    </p:spTree>
    <p:extLst>
      <p:ext uri="{BB962C8B-B14F-4D97-AF65-F5344CB8AC3E}">
        <p14:creationId xmlns:p14="http://schemas.microsoft.com/office/powerpoint/2010/main" val="1707835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38734"/>
            <a:ext cx="6995120" cy="706090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sz="2800" b="1" dirty="0"/>
              <a:t>ПРОГРАММА</a:t>
            </a:r>
            <a:br>
              <a:rPr lang="ru-RU" sz="2800" b="1" dirty="0"/>
            </a:br>
            <a:r>
              <a:rPr lang="ru-RU" sz="2800" b="1" dirty="0"/>
              <a:t>Целевые показатели (индикаторы</a:t>
            </a:r>
            <a:r>
              <a:rPr lang="ru-RU" sz="2800" b="1" dirty="0" smtClean="0"/>
              <a:t>)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9" name="Нижний колонтитул 5">
            <a:extLst>
              <a:ext uri="{FF2B5EF4-FFF2-40B4-BE49-F238E27FC236}">
                <a16:creationId xmlns="" xmlns:a16="http://schemas.microsoft.com/office/drawing/2014/main" id="{46FE0E35-277B-45FA-84F1-A22FFA19C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864" y="6453336"/>
            <a:ext cx="6686400" cy="293117"/>
          </a:xfrm>
        </p:spPr>
        <p:txBody>
          <a:bodyPr/>
          <a:lstStyle/>
          <a:p>
            <a:pPr algn="l"/>
            <a:r>
              <a:rPr lang="ru-RU" alt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О задачах университета по развитию научной и инновационной деятельности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429A4D5C-85C9-432E-90BD-2F4FA5AF5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988840"/>
            <a:ext cx="8424936" cy="4248472"/>
          </a:xfrm>
        </p:spPr>
        <p:txBody>
          <a:bodyPr>
            <a:noAutofit/>
          </a:bodyPr>
          <a:lstStyle/>
          <a:p>
            <a:pPr marL="176213" marR="1400" indent="-176213">
              <a:buClr>
                <a:srgbClr val="EE4612"/>
              </a:buClr>
            </a:pPr>
            <a:r>
              <a:rPr lang="ru-RU" sz="1400" b="1" dirty="0">
                <a:solidFill>
                  <a:srgbClr val="EE4612"/>
                </a:solidFill>
              </a:rPr>
              <a:t>Ч</a:t>
            </a:r>
            <a:r>
              <a:rPr lang="ru-RU" sz="1400" b="1" i="0" strike="noStrike" baseline="0" dirty="0">
                <a:solidFill>
                  <a:srgbClr val="EE4612"/>
                </a:solidFill>
              </a:rPr>
              <a:t>исленность исследователей </a:t>
            </a:r>
            <a:r>
              <a:rPr lang="ru-RU" sz="1400" b="0" i="0" strike="noStrike" baseline="0" dirty="0"/>
              <a:t>в эквиваленте полной занятости среди ведущих стран мира </a:t>
            </a:r>
            <a:br>
              <a:rPr lang="ru-RU" sz="1400" b="0" i="0" strike="noStrike" baseline="0" dirty="0"/>
            </a:br>
            <a:r>
              <a:rPr lang="ru-RU" sz="1400" b="0" i="0" strike="noStrike" baseline="0" dirty="0"/>
              <a:t>(по данным </a:t>
            </a:r>
            <a:r>
              <a:rPr lang="en-US" sz="1400" b="0" i="0" strike="noStrike" baseline="0" dirty="0"/>
              <a:t>OESD</a:t>
            </a:r>
            <a:r>
              <a:rPr lang="ru-RU" sz="1400" b="0" i="0" strike="noStrike" baseline="0" dirty="0"/>
              <a:t>) – не менее </a:t>
            </a:r>
            <a:r>
              <a:rPr lang="ru-RU" sz="1400" b="1" i="0" strike="noStrike" baseline="0" dirty="0"/>
              <a:t>17%</a:t>
            </a:r>
          </a:p>
          <a:p>
            <a:pPr marL="176213" marR="3200" indent="-176213">
              <a:spcBef>
                <a:spcPts val="600"/>
              </a:spcBef>
              <a:buClr>
                <a:srgbClr val="EE4612"/>
              </a:buClr>
            </a:pPr>
            <a:r>
              <a:rPr lang="ru-RU" sz="1400" b="1" dirty="0">
                <a:solidFill>
                  <a:srgbClr val="EE4612"/>
                </a:solidFill>
              </a:rPr>
              <a:t>У</a:t>
            </a:r>
            <a:r>
              <a:rPr lang="ru-RU" sz="1400" b="1" i="0" strike="noStrike" baseline="0" dirty="0">
                <a:solidFill>
                  <a:srgbClr val="EE4612"/>
                </a:solidFill>
              </a:rPr>
              <a:t>дельный вес в общем числе статей в изданиях</a:t>
            </a:r>
            <a:r>
              <a:rPr lang="ru-RU" sz="1400" b="0" i="0" strike="noStrike" baseline="0" dirty="0"/>
              <a:t>, индексируемых в международных базах цитирования: </a:t>
            </a:r>
            <a:endParaRPr lang="en-US" sz="1400" b="0" i="0" strike="noStrike" baseline="0" dirty="0"/>
          </a:p>
          <a:p>
            <a:pPr marL="365125" marR="3200" lvl="1" indent="-176213">
              <a:spcBef>
                <a:spcPts val="0"/>
              </a:spcBef>
              <a:buClr>
                <a:srgbClr val="7030A0"/>
              </a:buClr>
              <a:buFont typeface="Arial" pitchFamily="34" charset="0"/>
              <a:buChar char="•"/>
              <a:tabLst>
                <a:tab pos="354013" algn="l"/>
              </a:tabLst>
            </a:pPr>
            <a:r>
              <a:rPr lang="en-US" sz="1400" b="0" i="0" strike="noStrike" baseline="0" dirty="0"/>
              <a:t>Web of Science Core Collection</a:t>
            </a:r>
            <a:r>
              <a:rPr lang="ru-RU" sz="1400" b="0" i="0" strike="noStrike" baseline="0" dirty="0"/>
              <a:t> – 70%</a:t>
            </a:r>
            <a:r>
              <a:rPr lang="ru-RU" sz="1400" dirty="0"/>
              <a:t> </a:t>
            </a:r>
          </a:p>
          <a:p>
            <a:pPr marL="365125" marR="3200" lvl="1" indent="-176213">
              <a:spcBef>
                <a:spcPts val="0"/>
              </a:spcBef>
              <a:buClr>
                <a:srgbClr val="7030A0"/>
              </a:buClr>
              <a:buFont typeface="Arial" pitchFamily="34" charset="0"/>
              <a:buChar char="•"/>
              <a:tabLst>
                <a:tab pos="354013" algn="l"/>
              </a:tabLst>
            </a:pPr>
            <a:r>
              <a:rPr lang="en-US" sz="1400" b="0" i="0" strike="noStrike" baseline="0" dirty="0"/>
              <a:t>Scopus</a:t>
            </a:r>
            <a:r>
              <a:rPr lang="ru-RU" sz="1400" b="0" i="0" strike="noStrike" baseline="0" dirty="0"/>
              <a:t> – 67%</a:t>
            </a:r>
          </a:p>
          <a:p>
            <a:pPr marL="176213" marR="1800" indent="-176213">
              <a:buClr>
                <a:srgbClr val="EE4612"/>
              </a:buClr>
            </a:pPr>
            <a:r>
              <a:rPr lang="ru-RU" sz="1400" b="1" dirty="0">
                <a:solidFill>
                  <a:srgbClr val="EE4612"/>
                </a:solidFill>
              </a:rPr>
              <a:t>Д</a:t>
            </a:r>
            <a:r>
              <a:rPr lang="ru-RU" sz="1400" b="1" i="0" strike="noStrike" baseline="0" dirty="0">
                <a:solidFill>
                  <a:srgbClr val="EE4612"/>
                </a:solidFill>
              </a:rPr>
              <a:t>оля исследователей в возрасте до 39 лет</a:t>
            </a:r>
            <a:endParaRPr lang="en-US" sz="1400" b="1" i="0" strike="noStrike" baseline="0" dirty="0">
              <a:solidFill>
                <a:srgbClr val="EE4612"/>
              </a:solidFill>
            </a:endParaRPr>
          </a:p>
          <a:p>
            <a:pPr marL="365125" marR="1800" lvl="1" indent="-176213">
              <a:spcBef>
                <a:spcPts val="0"/>
              </a:spcBef>
              <a:buClr>
                <a:srgbClr val="7030A0"/>
              </a:buClr>
              <a:buFont typeface="Arial" pitchFamily="34" charset="0"/>
              <a:buChar char="•"/>
            </a:pPr>
            <a:r>
              <a:rPr lang="ru-RU" sz="1400" b="0" i="0" strike="noStrike" baseline="0" dirty="0"/>
              <a:t>в общей численности исследователей – 44,2% в 2021 и  50,5%  к 2030</a:t>
            </a:r>
          </a:p>
          <a:p>
            <a:pPr marL="365125" marR="1800" lvl="1" indent="-176213">
              <a:spcBef>
                <a:spcPts val="0"/>
              </a:spcBef>
              <a:buClr>
                <a:srgbClr val="7030A0"/>
              </a:buClr>
              <a:buFont typeface="Arial" pitchFamily="34" charset="0"/>
              <a:buChar char="•"/>
            </a:pPr>
            <a:r>
              <a:rPr lang="ru-RU" sz="1400" b="0" i="0" strike="noStrike" baseline="0" dirty="0"/>
              <a:t>имеющих ученую степень кандидата наук, в общей численности исследователей – 61%</a:t>
            </a:r>
          </a:p>
          <a:p>
            <a:pPr marL="176213" marR="1800" indent="-176213">
              <a:spcBef>
                <a:spcPts val="600"/>
              </a:spcBef>
              <a:buClr>
                <a:srgbClr val="EE4612"/>
              </a:buClr>
            </a:pPr>
            <a:r>
              <a:rPr lang="ru-RU" sz="1400" dirty="0"/>
              <a:t>Д</a:t>
            </a:r>
            <a:r>
              <a:rPr lang="ru-RU" sz="1400" b="0" i="0" strike="noStrike" baseline="0" dirty="0"/>
              <a:t>оля ученых, работающих в российских организациях и имеющих </a:t>
            </a:r>
            <a:r>
              <a:rPr lang="ru-RU" sz="1400" b="1" i="0" strike="noStrike" baseline="0" dirty="0">
                <a:solidFill>
                  <a:srgbClr val="EE4612"/>
                </a:solidFill>
              </a:rPr>
              <a:t>статьи в научных изданиях </a:t>
            </a:r>
            <a:r>
              <a:rPr lang="en-US" sz="1400" b="1" i="0" strike="noStrike" baseline="0" dirty="0">
                <a:solidFill>
                  <a:srgbClr val="EE4612"/>
                </a:solidFill>
              </a:rPr>
              <a:t>I</a:t>
            </a:r>
            <a:r>
              <a:rPr lang="ru-RU" sz="1400" b="1" i="0" strike="noStrike" baseline="0" dirty="0">
                <a:solidFill>
                  <a:srgbClr val="EE4612"/>
                </a:solidFill>
              </a:rPr>
              <a:t> и </a:t>
            </a:r>
            <a:r>
              <a:rPr lang="en-US" sz="1400" b="1" i="0" strike="noStrike" baseline="0" dirty="0">
                <a:solidFill>
                  <a:srgbClr val="EE4612"/>
                </a:solidFill>
              </a:rPr>
              <a:t>II</a:t>
            </a:r>
            <a:r>
              <a:rPr lang="ru-RU" sz="1400" b="1" i="0" strike="noStrike" baseline="0" dirty="0">
                <a:solidFill>
                  <a:srgbClr val="EE4612"/>
                </a:solidFill>
              </a:rPr>
              <a:t> квартилей</a:t>
            </a:r>
            <a:r>
              <a:rPr lang="ru-RU" sz="1400" b="0" i="0" strike="noStrike" baseline="0" dirty="0"/>
              <a:t>, индексируемых в международных базах цитирования – </a:t>
            </a:r>
            <a:r>
              <a:rPr lang="ru-RU" sz="1400" b="1" i="0" strike="noStrike" baseline="0" dirty="0"/>
              <a:t>86% </a:t>
            </a:r>
          </a:p>
          <a:p>
            <a:pPr marL="176213" marR="1800" indent="-176213">
              <a:spcBef>
                <a:spcPts val="600"/>
              </a:spcBef>
              <a:buClr>
                <a:srgbClr val="EE4612"/>
              </a:buClr>
            </a:pPr>
            <a:r>
              <a:rPr lang="ru-RU" sz="1400" b="1" dirty="0">
                <a:solidFill>
                  <a:srgbClr val="EE4612"/>
                </a:solidFill>
              </a:rPr>
              <a:t>У</a:t>
            </a:r>
            <a:r>
              <a:rPr lang="ru-RU" sz="1400" b="1" i="0" strike="noStrike" baseline="0" dirty="0">
                <a:solidFill>
                  <a:srgbClr val="EE4612"/>
                </a:solidFill>
              </a:rPr>
              <a:t>дельный вес бюджетных расходов на фундаментальные исследования </a:t>
            </a:r>
            <a:r>
              <a:rPr lang="ru-RU" sz="1400" b="0" i="0" strike="noStrike" baseline="0" dirty="0"/>
              <a:t>в валовом внутреннем продукте – </a:t>
            </a:r>
            <a:r>
              <a:rPr lang="ru-RU" sz="1400" b="1" i="0" strike="noStrike" baseline="0" dirty="0"/>
              <a:t>78,8%</a:t>
            </a:r>
          </a:p>
          <a:p>
            <a:pPr marL="176213" marR="1800" indent="-176213">
              <a:spcBef>
                <a:spcPts val="600"/>
              </a:spcBef>
              <a:buClr>
                <a:srgbClr val="EE4612"/>
              </a:buClr>
            </a:pPr>
            <a:r>
              <a:rPr lang="ru-RU" sz="1400" b="1" dirty="0">
                <a:solidFill>
                  <a:srgbClr val="EE4612"/>
                </a:solidFill>
              </a:rPr>
              <a:t>Д</a:t>
            </a:r>
            <a:r>
              <a:rPr lang="ru-RU" sz="1400" b="1" i="0" strike="noStrike" baseline="0" dirty="0">
                <a:solidFill>
                  <a:srgbClr val="EE4612"/>
                </a:solidFill>
              </a:rPr>
              <a:t>оля статей в соавторстве с иностранными учеными </a:t>
            </a:r>
            <a:r>
              <a:rPr lang="ru-RU" sz="1400" b="0" i="0" strike="noStrike" baseline="0" dirty="0"/>
              <a:t>в общем числе публикаций российских авторов, индексируемых в международных системах научного цитирования </a:t>
            </a:r>
            <a:r>
              <a:rPr lang="ru-RU" sz="1400" dirty="0"/>
              <a:t>–</a:t>
            </a:r>
            <a:r>
              <a:rPr lang="ru-RU" sz="1400" b="1" i="0" strike="noStrike" baseline="0" dirty="0"/>
              <a:t> 75%</a:t>
            </a:r>
          </a:p>
          <a:p>
            <a:pPr marL="176213" marR="1800" indent="-176213">
              <a:spcBef>
                <a:spcPts val="600"/>
              </a:spcBef>
              <a:buClr>
                <a:srgbClr val="EE4612"/>
              </a:buClr>
            </a:pPr>
            <a:r>
              <a:rPr lang="ru-RU" sz="1400" b="1" dirty="0">
                <a:solidFill>
                  <a:srgbClr val="EE4612"/>
                </a:solidFill>
              </a:rPr>
              <a:t>Д</a:t>
            </a:r>
            <a:r>
              <a:rPr lang="ru-RU" sz="1400" b="1" i="0" strike="noStrike" baseline="0" dirty="0">
                <a:solidFill>
                  <a:srgbClr val="EE4612"/>
                </a:solidFill>
              </a:rPr>
              <a:t>оля научных публикаций</a:t>
            </a:r>
            <a:r>
              <a:rPr lang="ru-RU" sz="1400" b="0" i="0" strike="noStrike" baseline="0" dirty="0"/>
              <a:t> исследователей, индексируемых в международных системах научного цитирования, размещенных через </a:t>
            </a:r>
            <a:r>
              <a:rPr lang="ru-RU" sz="1400" b="1" i="0" strike="noStrike" baseline="0" dirty="0">
                <a:solidFill>
                  <a:srgbClr val="EE4612"/>
                </a:solidFill>
              </a:rPr>
              <a:t>национальные журналы </a:t>
            </a:r>
            <a:r>
              <a:rPr lang="ru-RU" sz="1400" b="0" i="0" strike="noStrike" baseline="0" dirty="0"/>
              <a:t>(системы) – </a:t>
            </a:r>
            <a:r>
              <a:rPr lang="ru-RU" sz="1400" b="1" i="0" strike="noStrike" baseline="0" dirty="0"/>
              <a:t>73%</a:t>
            </a:r>
          </a:p>
        </p:txBody>
      </p:sp>
    </p:spTree>
    <p:extLst>
      <p:ext uri="{BB962C8B-B14F-4D97-AF65-F5344CB8AC3E}">
        <p14:creationId xmlns:p14="http://schemas.microsoft.com/office/powerpoint/2010/main" val="3705262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86818"/>
            <a:ext cx="8280920" cy="4257377"/>
          </a:xfrm>
        </p:spPr>
        <p:txBody>
          <a:bodyPr>
            <a:noAutofit/>
          </a:bodyPr>
          <a:lstStyle/>
          <a:p>
            <a:pPr marL="25400" indent="-50800">
              <a:buNone/>
            </a:pPr>
            <a:r>
              <a:rPr lang="ru-RU" sz="1400" b="1" dirty="0"/>
              <a:t>ПОКАЗАТЕЛИ ПРОГРАММЫ:</a:t>
            </a:r>
          </a:p>
          <a:p>
            <a:pPr marL="25400" indent="-50800">
              <a:buNone/>
            </a:pPr>
            <a:r>
              <a:rPr lang="ru-RU" sz="1400" dirty="0"/>
              <a:t>	2.1. Численность ученых, работающих в университете и имеющих статьи в научных изданиях первого и второго квартилей, индексируемых в международных базах данных</a:t>
            </a:r>
          </a:p>
          <a:p>
            <a:pPr marL="25400" indent="-50800">
              <a:buNone/>
            </a:pPr>
            <a:r>
              <a:rPr lang="ru-RU" sz="1400" dirty="0"/>
              <a:t> </a:t>
            </a:r>
            <a:r>
              <a:rPr lang="ru-RU" sz="1400" i="1" dirty="0">
                <a:solidFill>
                  <a:srgbClr val="7030A0"/>
                </a:solidFill>
              </a:rPr>
              <a:t>базовое значение</a:t>
            </a:r>
            <a:r>
              <a:rPr lang="ru-RU" sz="1400" i="1" baseline="30000" dirty="0">
                <a:solidFill>
                  <a:srgbClr val="7030A0"/>
                </a:solidFill>
              </a:rPr>
              <a:t>*</a:t>
            </a:r>
            <a:r>
              <a:rPr lang="ru-RU" sz="1400" i="1" dirty="0">
                <a:solidFill>
                  <a:srgbClr val="7030A0"/>
                </a:solidFill>
              </a:rPr>
              <a:t> – 29</a:t>
            </a:r>
          </a:p>
          <a:p>
            <a:pPr marL="25400" indent="-50800">
              <a:buNone/>
            </a:pPr>
            <a:r>
              <a:rPr lang="ru-RU" sz="1400" dirty="0"/>
              <a:t>		2019 – 45 (29,3</a:t>
            </a:r>
            <a:r>
              <a:rPr lang="ru-RU" sz="1400" baseline="30000" dirty="0"/>
              <a:t>*</a:t>
            </a:r>
            <a:r>
              <a:rPr lang="ru-RU" sz="1400" dirty="0"/>
              <a:t>) </a:t>
            </a:r>
          </a:p>
          <a:p>
            <a:pPr marL="25400" indent="-50800">
              <a:buNone/>
            </a:pPr>
            <a:r>
              <a:rPr lang="ru-RU" sz="1400" dirty="0"/>
              <a:t>		2020 – </a:t>
            </a:r>
            <a:r>
              <a:rPr lang="en-US" sz="1400" dirty="0"/>
              <a:t>46</a:t>
            </a:r>
            <a:r>
              <a:rPr lang="ru-RU" sz="1400" dirty="0"/>
              <a:t> (29,4</a:t>
            </a:r>
            <a:r>
              <a:rPr lang="ru-RU" sz="1400" baseline="30000" dirty="0"/>
              <a:t>*</a:t>
            </a:r>
            <a:r>
              <a:rPr lang="ru-RU" sz="1400" dirty="0"/>
              <a:t>)</a:t>
            </a:r>
          </a:p>
          <a:p>
            <a:pPr marL="25400" indent="-50800">
              <a:buNone/>
            </a:pPr>
            <a:r>
              <a:rPr lang="ru-RU" sz="1400" dirty="0"/>
              <a:t>		2021 – </a:t>
            </a:r>
            <a:r>
              <a:rPr lang="en-US" sz="1400" dirty="0"/>
              <a:t>45 (29</a:t>
            </a:r>
            <a:r>
              <a:rPr lang="ru-RU" sz="1400" dirty="0"/>
              <a:t>,8</a:t>
            </a:r>
            <a:r>
              <a:rPr lang="ru-RU" sz="1400" baseline="30000" dirty="0"/>
              <a:t>*</a:t>
            </a:r>
            <a:r>
              <a:rPr lang="ru-RU" sz="1400" dirty="0"/>
              <a:t>)</a:t>
            </a:r>
          </a:p>
          <a:p>
            <a:pPr marL="25400" indent="-50800">
              <a:buNone/>
            </a:pPr>
            <a:r>
              <a:rPr lang="ru-RU" sz="1400" dirty="0"/>
              <a:t>	2.2. Доля исследователей в возрасте до 39 лет в общей численности </a:t>
            </a:r>
            <a:br>
              <a:rPr lang="ru-RU" sz="1400" dirty="0"/>
            </a:br>
            <a:r>
              <a:rPr lang="ru-RU" sz="1400" dirty="0"/>
              <a:t>исследователей университета (%)</a:t>
            </a:r>
          </a:p>
          <a:p>
            <a:pPr marL="25400" indent="-50800">
              <a:buNone/>
            </a:pPr>
            <a:r>
              <a:rPr lang="ru-RU" sz="1400" i="1" dirty="0">
                <a:solidFill>
                  <a:srgbClr val="7030A0"/>
                </a:solidFill>
              </a:rPr>
              <a:t>базовое значение</a:t>
            </a:r>
            <a:r>
              <a:rPr lang="ru-RU" sz="1400" i="1" baseline="30000" dirty="0">
                <a:solidFill>
                  <a:srgbClr val="7030A0"/>
                </a:solidFill>
              </a:rPr>
              <a:t>*</a:t>
            </a:r>
            <a:r>
              <a:rPr lang="ru-RU" sz="1400" i="1" dirty="0">
                <a:solidFill>
                  <a:srgbClr val="7030A0"/>
                </a:solidFill>
              </a:rPr>
              <a:t> – 42,5 (43,3</a:t>
            </a:r>
            <a:r>
              <a:rPr lang="ru-RU" sz="1400" i="1" baseline="30000" dirty="0">
                <a:solidFill>
                  <a:srgbClr val="7030A0"/>
                </a:solidFill>
              </a:rPr>
              <a:t>**</a:t>
            </a:r>
            <a:r>
              <a:rPr lang="ru-RU" sz="1400" i="1" dirty="0">
                <a:solidFill>
                  <a:srgbClr val="7030A0"/>
                </a:solidFill>
              </a:rPr>
              <a:t>)</a:t>
            </a:r>
          </a:p>
          <a:p>
            <a:pPr marL="25400" indent="-50800">
              <a:buNone/>
            </a:pPr>
            <a:r>
              <a:rPr lang="ru-RU" sz="1400" dirty="0"/>
              <a:t>		2019 – 39,3 (44,2</a:t>
            </a:r>
            <a:r>
              <a:rPr lang="ru-RU" sz="1400" baseline="30000" dirty="0"/>
              <a:t>**</a:t>
            </a:r>
            <a:r>
              <a:rPr lang="ru-RU" sz="1400" dirty="0"/>
              <a:t>)  </a:t>
            </a:r>
          </a:p>
          <a:p>
            <a:pPr marL="25400" indent="-50800">
              <a:buNone/>
            </a:pPr>
            <a:r>
              <a:rPr lang="ru-RU" sz="1400" dirty="0"/>
              <a:t>		2020 – 38,2 (45,6</a:t>
            </a:r>
            <a:r>
              <a:rPr lang="ru-RU" sz="1400" baseline="30000" dirty="0"/>
              <a:t>**</a:t>
            </a:r>
            <a:r>
              <a:rPr lang="ru-RU" sz="1400" dirty="0"/>
              <a:t>)</a:t>
            </a:r>
          </a:p>
          <a:p>
            <a:pPr marL="25400" indent="-50800">
              <a:buNone/>
            </a:pPr>
            <a:r>
              <a:rPr lang="ru-RU" sz="1400" dirty="0"/>
              <a:t>		2021 – 32,8 (47,0</a:t>
            </a:r>
            <a:r>
              <a:rPr lang="ru-RU" sz="1400" baseline="30000" dirty="0"/>
              <a:t> **</a:t>
            </a:r>
            <a:r>
              <a:rPr lang="ru-RU" sz="1400" dirty="0"/>
              <a:t>)</a:t>
            </a:r>
          </a:p>
          <a:p>
            <a:pPr marL="25400" indent="-50800">
              <a:buNone/>
            </a:pPr>
            <a:r>
              <a:rPr lang="ru-RU" sz="1400" dirty="0"/>
              <a:t>	3.2. Затраты на исследования и разработки за счет всех источников в текущих ценах (тыс. руб.)</a:t>
            </a:r>
          </a:p>
          <a:p>
            <a:pPr marL="25400" indent="-50800">
              <a:buNone/>
            </a:pPr>
            <a:r>
              <a:rPr lang="ru-RU" sz="1400" i="1" dirty="0">
                <a:solidFill>
                  <a:srgbClr val="7030A0"/>
                </a:solidFill>
              </a:rPr>
              <a:t>базовое значение</a:t>
            </a:r>
            <a:r>
              <a:rPr lang="ru-RU" sz="1400" i="1" baseline="30000" dirty="0">
                <a:solidFill>
                  <a:srgbClr val="7030A0"/>
                </a:solidFill>
              </a:rPr>
              <a:t>*</a:t>
            </a:r>
            <a:r>
              <a:rPr lang="ru-RU" sz="1400" i="1" dirty="0">
                <a:solidFill>
                  <a:srgbClr val="7030A0"/>
                </a:solidFill>
              </a:rPr>
              <a:t> – 95</a:t>
            </a:r>
            <a:r>
              <a:rPr lang="en-US" sz="1400" i="1" dirty="0">
                <a:solidFill>
                  <a:srgbClr val="7030A0"/>
                </a:solidFill>
              </a:rPr>
              <a:t>’</a:t>
            </a:r>
            <a:r>
              <a:rPr lang="ru-RU" sz="1400" i="1" dirty="0">
                <a:solidFill>
                  <a:srgbClr val="7030A0"/>
                </a:solidFill>
              </a:rPr>
              <a:t>198,60</a:t>
            </a:r>
          </a:p>
          <a:p>
            <a:pPr marL="25400" indent="-50800">
              <a:buNone/>
            </a:pPr>
            <a:r>
              <a:rPr lang="ru-RU" sz="1400" dirty="0"/>
              <a:t>		2019 – 91</a:t>
            </a:r>
            <a:r>
              <a:rPr lang="en-US" sz="1400" dirty="0"/>
              <a:t>’</a:t>
            </a:r>
            <a:r>
              <a:rPr lang="ru-RU" sz="1400" dirty="0"/>
              <a:t>819,93 (102</a:t>
            </a:r>
            <a:r>
              <a:rPr lang="en-US" sz="1400" dirty="0"/>
              <a:t>’</a:t>
            </a:r>
            <a:r>
              <a:rPr lang="ru-RU" sz="1400" dirty="0"/>
              <a:t>909,68</a:t>
            </a:r>
            <a:r>
              <a:rPr lang="ru-RU" sz="1400" baseline="30000" dirty="0"/>
              <a:t>**</a:t>
            </a:r>
            <a:r>
              <a:rPr lang="ru-RU" sz="1400" dirty="0"/>
              <a:t>)  </a:t>
            </a:r>
          </a:p>
          <a:p>
            <a:pPr marL="25400" indent="-50800">
              <a:buNone/>
            </a:pPr>
            <a:r>
              <a:rPr lang="ru-RU" sz="1400" dirty="0"/>
              <a:t>		2020 – 91</a:t>
            </a:r>
            <a:r>
              <a:rPr lang="en-US" sz="1400" dirty="0"/>
              <a:t>’</a:t>
            </a:r>
            <a:r>
              <a:rPr lang="ru-RU" sz="1400" dirty="0"/>
              <a:t>452,20 (110</a:t>
            </a:r>
            <a:r>
              <a:rPr lang="en-US" sz="1400" dirty="0"/>
              <a:t>’</a:t>
            </a:r>
            <a:r>
              <a:rPr lang="ru-RU" sz="1400" dirty="0"/>
              <a:t>620,77</a:t>
            </a:r>
            <a:r>
              <a:rPr lang="ru-RU" sz="1400" baseline="30000" dirty="0"/>
              <a:t>**</a:t>
            </a:r>
            <a:r>
              <a:rPr lang="ru-RU" sz="1400" dirty="0"/>
              <a:t>)  </a:t>
            </a:r>
          </a:p>
          <a:p>
            <a:pPr marL="25400" indent="-50800">
              <a:buNone/>
            </a:pPr>
            <a:r>
              <a:rPr lang="ru-RU" sz="1400" dirty="0"/>
              <a:t>		2021 – 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+mn-lt"/>
              </a:rPr>
              <a:t>108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+mn-lt"/>
              </a:rPr>
              <a:t>’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+mn-lt"/>
              </a:rPr>
              <a:t>848,20 (120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+mn-lt"/>
              </a:rPr>
              <a:t>’902,22</a:t>
            </a:r>
            <a:r>
              <a:rPr lang="en-US" sz="1400" b="0" i="0" u="none" strike="noStrike" baseline="30000" dirty="0">
                <a:solidFill>
                  <a:srgbClr val="000000"/>
                </a:solidFill>
                <a:effectLst/>
                <a:latin typeface="+mn-lt"/>
              </a:rPr>
              <a:t>**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+mn-lt"/>
              </a:rPr>
              <a:t>)</a:t>
            </a:r>
            <a:endParaRPr lang="ru-RU" sz="1400" dirty="0"/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73FF02E3-4801-4504-9E2F-03B080857979}"/>
              </a:ext>
            </a:extLst>
          </p:cNvPr>
          <p:cNvSpPr txBox="1">
            <a:spLocks/>
          </p:cNvSpPr>
          <p:nvPr/>
        </p:nvSpPr>
        <p:spPr>
          <a:xfrm>
            <a:off x="5985520" y="5571348"/>
            <a:ext cx="3024336" cy="6016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00" indent="-457200">
              <a:buFont typeface="Arial" panose="020B0604020202020204" pitchFamily="34" charset="0"/>
              <a:buNone/>
            </a:pPr>
            <a:r>
              <a:rPr lang="ru-RU" sz="1200" dirty="0">
                <a:solidFill>
                  <a:srgbClr val="7030A0"/>
                </a:solidFill>
              </a:rPr>
              <a:t>* Базовым значение определен 2018 год</a:t>
            </a:r>
          </a:p>
          <a:p>
            <a:pPr marL="432000" indent="-457200">
              <a:buFont typeface="Arial" panose="020B0604020202020204" pitchFamily="34" charset="0"/>
              <a:buNone/>
            </a:pPr>
            <a:r>
              <a:rPr lang="ru-RU" sz="1200" dirty="0">
                <a:solidFill>
                  <a:srgbClr val="7030A0"/>
                </a:solidFill>
              </a:rPr>
              <a:t>** Значение определено Проектом</a:t>
            </a:r>
          </a:p>
        </p:txBody>
      </p:sp>
      <p:sp>
        <p:nvSpPr>
          <p:cNvPr id="9" name="Нижний колонтитул 5">
            <a:extLst>
              <a:ext uri="{FF2B5EF4-FFF2-40B4-BE49-F238E27FC236}">
                <a16:creationId xmlns="" xmlns:a16="http://schemas.microsoft.com/office/drawing/2014/main" id="{46FE0E35-277B-45FA-84F1-A22FFA19C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864" y="6453336"/>
            <a:ext cx="6686400" cy="293117"/>
          </a:xfrm>
        </p:spPr>
        <p:txBody>
          <a:bodyPr/>
          <a:lstStyle/>
          <a:p>
            <a:pPr algn="l"/>
            <a:r>
              <a:rPr lang="ru-RU" alt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О задачах университета по развитию научной и инновационной деятельности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457200" y="908720"/>
            <a:ext cx="7571184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2800" b="1" dirty="0"/>
              <a:t>Национальный проект НАУКА</a:t>
            </a:r>
          </a:p>
          <a:p>
            <a:pPr algn="l">
              <a:lnSpc>
                <a:spcPct val="90000"/>
              </a:lnSpc>
            </a:pPr>
            <a:r>
              <a:rPr lang="ru-RU" sz="1800" b="1" dirty="0"/>
              <a:t>(сроки реализации 2018-2024)</a:t>
            </a:r>
          </a:p>
        </p:txBody>
      </p:sp>
    </p:spTree>
    <p:extLst>
      <p:ext uri="{BB962C8B-B14F-4D97-AF65-F5344CB8AC3E}">
        <p14:creationId xmlns:p14="http://schemas.microsoft.com/office/powerpoint/2010/main" val="2444483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>
            <a:extLst>
              <a:ext uri="{FF2B5EF4-FFF2-40B4-BE49-F238E27FC236}">
                <a16:creationId xmlns="" xmlns:a16="http://schemas.microsoft.com/office/drawing/2014/main" id="{2A24D3E3-77BD-495D-A99A-5303CFFA179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16274174"/>
              </p:ext>
            </p:extLst>
          </p:nvPr>
        </p:nvGraphicFramePr>
        <p:xfrm>
          <a:off x="457200" y="1600200"/>
          <a:ext cx="8435280" cy="4637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Заголовок 3">
            <a:extLst>
              <a:ext uri="{FF2B5EF4-FFF2-40B4-BE49-F238E27FC236}">
                <a16:creationId xmlns="" xmlns:a16="http://schemas.microsoft.com/office/drawing/2014/main" id="{803150A3-3737-4F42-BD63-A944797AA78C}"/>
              </a:ext>
            </a:extLst>
          </p:cNvPr>
          <p:cNvSpPr txBox="1">
            <a:spLocks/>
          </p:cNvSpPr>
          <p:nvPr/>
        </p:nvSpPr>
        <p:spPr>
          <a:xfrm>
            <a:off x="529208" y="922710"/>
            <a:ext cx="699512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2800" b="1" dirty="0"/>
              <a:t>Публикационная активность</a:t>
            </a:r>
            <a:br>
              <a:rPr lang="ru-RU" sz="2800" b="1" dirty="0"/>
            </a:br>
            <a:r>
              <a:rPr lang="ru-RU" sz="2800" b="1" dirty="0"/>
              <a:t>Публикации по типам документов</a:t>
            </a:r>
          </a:p>
        </p:txBody>
      </p:sp>
      <p:sp>
        <p:nvSpPr>
          <p:cNvPr id="12" name="Нижний колонтитул 5">
            <a:extLst>
              <a:ext uri="{FF2B5EF4-FFF2-40B4-BE49-F238E27FC236}">
                <a16:creationId xmlns="" xmlns:a16="http://schemas.microsoft.com/office/drawing/2014/main" id="{3CB7B7D8-5856-42EA-A81A-1E56A164C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864" y="6453336"/>
            <a:ext cx="6686400" cy="293117"/>
          </a:xfrm>
        </p:spPr>
        <p:txBody>
          <a:bodyPr/>
          <a:lstStyle/>
          <a:p>
            <a:pPr algn="l"/>
            <a:r>
              <a:rPr lang="ru-RU" alt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О задачах университета по развитию научной и инновационной деятельности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="" xmlns:a16="http://schemas.microsoft.com/office/drawing/2014/main" id="{5C8ED4F0-C05C-4B67-B54C-125E9DB4A54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04668725"/>
              </p:ext>
            </p:extLst>
          </p:nvPr>
        </p:nvGraphicFramePr>
        <p:xfrm>
          <a:off x="4648200" y="1916832"/>
          <a:ext cx="403860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71389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3">
            <a:extLst>
              <a:ext uri="{FF2B5EF4-FFF2-40B4-BE49-F238E27FC236}">
                <a16:creationId xmlns="" xmlns:a16="http://schemas.microsoft.com/office/drawing/2014/main" id="{DB6DC562-474A-4045-BB4C-C146406F30D8}"/>
              </a:ext>
            </a:extLst>
          </p:cNvPr>
          <p:cNvSpPr txBox="1">
            <a:spLocks/>
          </p:cNvSpPr>
          <p:nvPr/>
        </p:nvSpPr>
        <p:spPr>
          <a:xfrm>
            <a:off x="457200" y="909018"/>
            <a:ext cx="6995120" cy="431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2800" b="1" dirty="0"/>
              <a:t>Публикационная активность</a:t>
            </a:r>
          </a:p>
        </p:txBody>
      </p:sp>
      <p:sp>
        <p:nvSpPr>
          <p:cNvPr id="11" name="Нижний колонтитул 5">
            <a:extLst>
              <a:ext uri="{FF2B5EF4-FFF2-40B4-BE49-F238E27FC236}">
                <a16:creationId xmlns="" xmlns:a16="http://schemas.microsoft.com/office/drawing/2014/main" id="{ABB1DBF2-AB37-42BA-9AE7-01B0D782A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864" y="6453336"/>
            <a:ext cx="6686400" cy="293117"/>
          </a:xfrm>
        </p:spPr>
        <p:txBody>
          <a:bodyPr/>
          <a:lstStyle/>
          <a:p>
            <a:pPr algn="l"/>
            <a:r>
              <a:rPr lang="ru-RU" alt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О задачах университета по развитию научной и инновационной деятельности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="" xmlns:a16="http://schemas.microsoft.com/office/drawing/2014/main" id="{6F6364D7-466B-4C5D-8810-6998464DC4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6907940"/>
              </p:ext>
            </p:extLst>
          </p:nvPr>
        </p:nvGraphicFramePr>
        <p:xfrm>
          <a:off x="539552" y="1340768"/>
          <a:ext cx="835292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55878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>
            <a:extLst>
              <a:ext uri="{FF2B5EF4-FFF2-40B4-BE49-F238E27FC236}">
                <a16:creationId xmlns="" xmlns:a16="http://schemas.microsoft.com/office/drawing/2014/main" id="{DBBE8A82-E651-495A-B049-CDEDB764EAC1}"/>
              </a:ext>
            </a:extLst>
          </p:cNvPr>
          <p:cNvSpPr txBox="1">
            <a:spLocks/>
          </p:cNvSpPr>
          <p:nvPr/>
        </p:nvSpPr>
        <p:spPr>
          <a:xfrm>
            <a:off x="457200" y="922710"/>
            <a:ext cx="7931224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2600" b="1" dirty="0"/>
              <a:t>Результаты научной деятельности</a:t>
            </a:r>
            <a:br>
              <a:rPr lang="ru-RU" sz="2600" b="1" dirty="0"/>
            </a:br>
            <a:r>
              <a:rPr lang="ru-RU" sz="2000" b="1" dirty="0"/>
              <a:t>Динамика выполнения ППС условий эффективного контракта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="" xmlns:a16="http://schemas.microsoft.com/office/drawing/2014/main" id="{9A1A3F27-2A57-4799-B5CD-4B0719088D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4758069"/>
              </p:ext>
            </p:extLst>
          </p:nvPr>
        </p:nvGraphicFramePr>
        <p:xfrm>
          <a:off x="899592" y="2132856"/>
          <a:ext cx="648072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Нижний колонтитул 5">
            <a:extLst>
              <a:ext uri="{FF2B5EF4-FFF2-40B4-BE49-F238E27FC236}">
                <a16:creationId xmlns="" xmlns:a16="http://schemas.microsoft.com/office/drawing/2014/main" id="{6C8412C5-76A7-4F46-97ED-815670200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864" y="6453336"/>
            <a:ext cx="6686400" cy="293117"/>
          </a:xfrm>
        </p:spPr>
        <p:txBody>
          <a:bodyPr/>
          <a:lstStyle/>
          <a:p>
            <a:pPr algn="l"/>
            <a:r>
              <a:rPr lang="ru-RU" alt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О задачах университета по развитию научной и инновационной деятельности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160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0ECCDE4-CF5E-489D-9705-117D44053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5"/>
          </a:xfrm>
        </p:spPr>
        <p:txBody>
          <a:bodyPr>
            <a:normAutofit/>
          </a:bodyPr>
          <a:lstStyle/>
          <a:p>
            <a:r>
              <a:rPr lang="ru-RU" altLang="ru-RU" sz="2800" dirty="0"/>
              <a:t>Дифференцированная оценка публикаций с учетом квартиля журнала и направления исследования.</a:t>
            </a:r>
          </a:p>
          <a:p>
            <a:r>
              <a:rPr lang="ru-RU" altLang="ru-RU" sz="2800" dirty="0"/>
              <a:t>Выделение «классической» (1-3 автора) монографии, учебника, учебного пособия.</a:t>
            </a:r>
          </a:p>
          <a:p>
            <a:r>
              <a:rPr lang="ru-RU" altLang="ru-RU" sz="2800" dirty="0"/>
              <a:t>Стимулирование к подготовке и защите диссертационных исследований.</a:t>
            </a:r>
          </a:p>
          <a:p>
            <a:r>
              <a:rPr lang="ru-RU" altLang="ru-RU" sz="2800" dirty="0"/>
              <a:t>Поощрение научного руководства </a:t>
            </a:r>
            <a:r>
              <a:rPr lang="ru-RU" altLang="ru-RU" sz="2800" dirty="0" smtClean="0"/>
              <a:t>обучающихся</a:t>
            </a:r>
            <a:endParaRPr lang="ru-RU" altLang="ru-RU" sz="2800" dirty="0"/>
          </a:p>
          <a:p>
            <a:endParaRPr lang="ru-RU" sz="2800" dirty="0"/>
          </a:p>
        </p:txBody>
      </p:sp>
      <p:sp>
        <p:nvSpPr>
          <p:cNvPr id="7" name="Нижний колонтитул 5">
            <a:extLst>
              <a:ext uri="{FF2B5EF4-FFF2-40B4-BE49-F238E27FC236}">
                <a16:creationId xmlns="" xmlns:a16="http://schemas.microsoft.com/office/drawing/2014/main" id="{E7111B9E-F2C5-4121-B17B-29F2145A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864" y="6453336"/>
            <a:ext cx="6686400" cy="293117"/>
          </a:xfrm>
        </p:spPr>
        <p:txBody>
          <a:bodyPr/>
          <a:lstStyle/>
          <a:p>
            <a:pPr algn="l"/>
            <a:r>
              <a:rPr lang="ru-RU" alt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О задачах университета по развитию научной и инновационной деятельности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оловок 3">
            <a:extLst>
              <a:ext uri="{FF2B5EF4-FFF2-40B4-BE49-F238E27FC236}">
                <a16:creationId xmlns="" xmlns:a16="http://schemas.microsoft.com/office/drawing/2014/main" id="{8CE7101D-46D6-4C46-A695-634481473E94}"/>
              </a:ext>
            </a:extLst>
          </p:cNvPr>
          <p:cNvSpPr txBox="1">
            <a:spLocks/>
          </p:cNvSpPr>
          <p:nvPr/>
        </p:nvSpPr>
        <p:spPr>
          <a:xfrm>
            <a:off x="457200" y="980728"/>
            <a:ext cx="86868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2600" b="1" dirty="0"/>
              <a:t>Оценка результатов научной деятельности</a:t>
            </a:r>
          </a:p>
          <a:p>
            <a:pPr algn="l">
              <a:lnSpc>
                <a:spcPct val="90000"/>
              </a:lnSpc>
            </a:pPr>
            <a:r>
              <a:rPr lang="ru-RU" altLang="ru-RU" sz="1600" dirty="0"/>
              <a:t>С 1 января 2022 г. вступил в действие </a:t>
            </a:r>
            <a:r>
              <a:rPr lang="en-US" altLang="ru-RU" sz="1600" dirty="0"/>
              <a:t>“</a:t>
            </a:r>
            <a:r>
              <a:rPr lang="ru-RU" altLang="ru-RU" sz="1600" dirty="0"/>
              <a:t>Порядок установления выплат стимулирующего характера за интенсивность и высокие результаты научной деятельности НПР ФГБОУ ВО «ЧелГУ»</a:t>
            </a:r>
            <a:r>
              <a:rPr lang="en-US" altLang="ru-RU" sz="1600" dirty="0"/>
              <a:t>”</a:t>
            </a:r>
            <a:r>
              <a:rPr lang="ru-RU" sz="2600" b="1" dirty="0"/>
              <a:t/>
            </a:r>
            <a:br>
              <a:rPr lang="ru-RU" sz="2600" b="1" dirty="0"/>
            </a:b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1219505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9908</TotalTime>
  <Words>2432</Words>
  <Application>Microsoft Office PowerPoint</Application>
  <PresentationFormat>Экран (4:3)</PresentationFormat>
  <Paragraphs>774</Paragraphs>
  <Slides>24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Arial Black</vt:lpstr>
      <vt:lpstr>Calibri</vt:lpstr>
      <vt:lpstr>Helvetica</vt:lpstr>
      <vt:lpstr>inherit</vt:lpstr>
      <vt:lpstr>Times New Roman</vt:lpstr>
      <vt:lpstr>Wingdings</vt:lpstr>
      <vt:lpstr>Тема Office</vt:lpstr>
      <vt:lpstr>О ЗАДАЧАХ УНИВЕРСИТЕТА  ПО РАЗВИТИЮ НАУЧНОЙ  И ИННОВАЦИОННОЙ  ДЕЯТЕЛЬНОСТИ</vt:lpstr>
      <vt:lpstr>Презентация PowerPoint</vt:lpstr>
      <vt:lpstr>Программа фундаментальных научных исследований в РФ на долгосрочный период (2021-2030 годы)</vt:lpstr>
      <vt:lpstr>ПРОГРАММА Целевые показатели (индикаторы)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Подготовка научно-педагогических кадров высшей квалификации Аспирантура. Контрольные цифры приема на 2022/2023 учебный год по очной форме обучения</vt:lpstr>
      <vt:lpstr>Подготовка научно-педагогических кадров высшей квалификации Аспирантура. Эффективность выпуска</vt:lpstr>
      <vt:lpstr>Защита диссертаций, советы</vt:lpstr>
      <vt:lpstr>Презентация PowerPoint</vt:lpstr>
      <vt:lpstr>Презентация PowerPoint</vt:lpstr>
      <vt:lpstr>Презентация PowerPoint</vt:lpstr>
      <vt:lpstr>Планы на 2022 год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User</cp:lastModifiedBy>
  <cp:revision>583</cp:revision>
  <cp:lastPrinted>2022-02-21T09:18:40Z</cp:lastPrinted>
  <dcterms:created xsi:type="dcterms:W3CDTF">2015-07-09T06:55:17Z</dcterms:created>
  <dcterms:modified xsi:type="dcterms:W3CDTF">2022-02-21T11:35:30Z</dcterms:modified>
</cp:coreProperties>
</file>