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8" r:id="rId3"/>
    <p:sldId id="294" r:id="rId4"/>
    <p:sldId id="293" r:id="rId5"/>
    <p:sldId id="29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31C"/>
    <a:srgbClr val="D83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E407A-3DBF-4A40-BE61-904D79F93A19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0BB0E-1344-4F29-9BF5-42CAA0E642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706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0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8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650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568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880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24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44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188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36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26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27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BC8F6-3622-43ED-BA25-106510694502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0847B-6740-416D-9445-CAB96E06D6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33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D6969E8-9495-947A-B499-324B7913FF01}"/>
              </a:ext>
            </a:extLst>
          </p:cNvPr>
          <p:cNvSpPr txBox="1">
            <a:spLocks/>
          </p:cNvSpPr>
          <p:nvPr/>
        </p:nvSpPr>
        <p:spPr>
          <a:xfrm>
            <a:off x="4507076" y="3290254"/>
            <a:ext cx="5256213" cy="614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</a:t>
            </a:r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62658879-7096-773A-23F8-1E4CD3820273}"/>
              </a:ext>
            </a:extLst>
          </p:cNvPr>
          <p:cNvSpPr txBox="1">
            <a:spLocks/>
          </p:cNvSpPr>
          <p:nvPr/>
        </p:nvSpPr>
        <p:spPr>
          <a:xfrm>
            <a:off x="4507076" y="5711825"/>
            <a:ext cx="4352925" cy="57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 О. Фамилия, должность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27CB89-E58E-4BD5-7F7C-A134B2A7ED7F}"/>
              </a:ext>
            </a:extLst>
          </p:cNvPr>
          <p:cNvSpPr txBox="1">
            <a:spLocks/>
          </p:cNvSpPr>
          <p:nvPr/>
        </p:nvSpPr>
        <p:spPr bwMode="auto">
          <a:xfrm>
            <a:off x="4507076" y="3889575"/>
            <a:ext cx="5256213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</a:rPr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396357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245E8B1-86E7-7F5B-57DF-0608E374C682}"/>
              </a:ext>
            </a:extLst>
          </p:cNvPr>
          <p:cNvSpPr txBox="1"/>
          <p:nvPr/>
        </p:nvSpPr>
        <p:spPr>
          <a:xfrm>
            <a:off x="604308" y="386433"/>
            <a:ext cx="45355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ru-RU" sz="2800" b="1" u="sng" dirty="0">
                <a:latin typeface="+mj-lt"/>
                <a:cs typeface="Arial" panose="020B0604020202020204" pitchFamily="34" charset="0"/>
              </a:rPr>
              <a:t>СИСТЕМА УПРАВЛЕНИЯ</a:t>
            </a:r>
          </a:p>
          <a:p>
            <a:r>
              <a:rPr lang="ru-RU" altLang="ru-RU" sz="2800" b="1" u="sng" dirty="0">
                <a:latin typeface="+mj-lt"/>
                <a:cs typeface="Arial" panose="020B0604020202020204" pitchFamily="34" charset="0"/>
              </a:rPr>
              <a:t>УНИВЕРСИТЕТОМ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93A349-BD47-D092-57CF-312D61A4BF0E}"/>
              </a:ext>
            </a:extLst>
          </p:cNvPr>
          <p:cNvSpPr/>
          <p:nvPr/>
        </p:nvSpPr>
        <p:spPr>
          <a:xfrm>
            <a:off x="3683000" y="6370592"/>
            <a:ext cx="6096000" cy="2590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300"/>
              </a:lnSpc>
            </a:pPr>
            <a:r>
              <a:rPr lang="ru-RU" sz="1100" dirty="0">
                <a:solidFill>
                  <a:schemeClr val="bg1"/>
                </a:solidFill>
                <a:cs typeface="Arial" panose="020B0604020202020204" pitchFamily="34" charset="0"/>
              </a:rPr>
              <a:t>НАЗВАНИЕ ПРЕЗЕНТАЦИИ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B1A098-198E-61A6-D730-845A64FB0D48}"/>
              </a:ext>
            </a:extLst>
          </p:cNvPr>
          <p:cNvSpPr/>
          <p:nvPr/>
        </p:nvSpPr>
        <p:spPr>
          <a:xfrm>
            <a:off x="604308" y="1622466"/>
            <a:ext cx="652039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2"/>
              </a:buBlip>
            </a:pPr>
            <a:r>
              <a:rPr lang="ru-RU" sz="2000" dirty="0"/>
              <a:t>Активное сотрудничество с Минобрнауки России, законодательной и исполнительной властью региона и РФ</a:t>
            </a:r>
            <a:endParaRPr lang="ru-RU" sz="2000" dirty="0">
              <a:solidFill>
                <a:srgbClr val="D5231C"/>
              </a:solidFill>
            </a:endParaRPr>
          </a:p>
          <a:p>
            <a:pPr marL="285750" indent="-28575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2"/>
              </a:buBlip>
            </a:pPr>
            <a:r>
              <a:rPr lang="ru-RU" sz="2000" dirty="0"/>
              <a:t>Оптимизация управленческого аппарата</a:t>
            </a:r>
            <a:endParaRPr lang="en-US" sz="2000" dirty="0"/>
          </a:p>
          <a:p>
            <a:pPr marL="285750" indent="-28575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2"/>
              </a:buBlip>
            </a:pPr>
            <a:r>
              <a:rPr lang="ru-RU" sz="2000" dirty="0"/>
              <a:t>Утверждение и строгое соблюдение плана финансово-хозяйственной деятельности вуза</a:t>
            </a:r>
          </a:p>
          <a:p>
            <a:pPr marL="285750" indent="-28575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2"/>
              </a:buBlip>
            </a:pPr>
            <a:r>
              <a:rPr lang="ru-RU" sz="2000" dirty="0"/>
              <a:t>Делегирование большей финансовой самостоятельности учебным подразделениям</a:t>
            </a:r>
          </a:p>
          <a:p>
            <a:pPr marL="285750" indent="-28575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2"/>
              </a:buBlip>
            </a:pPr>
            <a:r>
              <a:rPr lang="ru-RU" sz="2000" dirty="0"/>
              <a:t>Самостоятельность хозрасчётных подразделений</a:t>
            </a:r>
            <a:endParaRPr lang="en-US" sz="2000" dirty="0"/>
          </a:p>
        </p:txBody>
      </p:sp>
      <p:pic>
        <p:nvPicPr>
          <p:cNvPr id="5" name="Picture 2" descr="E:\000_2016\002_ФАКУЛЬТЕТЫ\_ОБЩИЙ\ПРЕЗЕНТАЦИЯ\029_ИТОГИ_ТАСКАЕВ_СВ\ИСХОД\3xf-LPiSjDg.jpg">
            <a:extLst>
              <a:ext uri="{FF2B5EF4-FFF2-40B4-BE49-F238E27FC236}">
                <a16:creationId xmlns:a16="http://schemas.microsoft.com/office/drawing/2014/main" id="{93487F12-339D-9D3E-B2BC-210D06DBF6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86" r="31036"/>
          <a:stretch/>
        </p:blipFill>
        <p:spPr bwMode="auto">
          <a:xfrm>
            <a:off x="7852672" y="0"/>
            <a:ext cx="4339328" cy="617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592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245E8B1-86E7-7F5B-57DF-0608E374C682}"/>
              </a:ext>
            </a:extLst>
          </p:cNvPr>
          <p:cNvSpPr txBox="1"/>
          <p:nvPr/>
        </p:nvSpPr>
        <p:spPr>
          <a:xfrm>
            <a:off x="3683000" y="386433"/>
            <a:ext cx="55251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ru-RU" sz="2800" b="1" u="sng" dirty="0">
                <a:latin typeface="+mj-lt"/>
                <a:cs typeface="Arial" panose="020B0604020202020204" pitchFamily="34" charset="0"/>
              </a:rPr>
              <a:t>ОБРАЗОВАНИЕ /</a:t>
            </a:r>
          </a:p>
          <a:p>
            <a:r>
              <a:rPr lang="ru-RU" altLang="ru-RU" sz="2800" u="sng" dirty="0">
                <a:latin typeface="+mj-lt"/>
                <a:cs typeface="Arial" panose="020B0604020202020204" pitchFamily="34" charset="0"/>
              </a:rPr>
              <a:t>ДОВУЗОВСКАЯ ПОДГОТОВКА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93A349-BD47-D092-57CF-312D61A4BF0E}"/>
              </a:ext>
            </a:extLst>
          </p:cNvPr>
          <p:cNvSpPr/>
          <p:nvPr/>
        </p:nvSpPr>
        <p:spPr>
          <a:xfrm>
            <a:off x="3683000" y="6370592"/>
            <a:ext cx="6096000" cy="2590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300"/>
              </a:lnSpc>
            </a:pPr>
            <a:r>
              <a:rPr lang="ru-RU" sz="1100" dirty="0">
                <a:solidFill>
                  <a:schemeClr val="bg1"/>
                </a:solidFill>
                <a:cs typeface="Arial" panose="020B0604020202020204" pitchFamily="34" charset="0"/>
              </a:rPr>
              <a:t>НАЗВАНИЕ ПРЕЗЕНТАЦИИ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B1A098-198E-61A6-D730-845A64FB0D48}"/>
              </a:ext>
            </a:extLst>
          </p:cNvPr>
          <p:cNvSpPr/>
          <p:nvPr/>
        </p:nvSpPr>
        <p:spPr>
          <a:xfrm>
            <a:off x="3683000" y="1622466"/>
            <a:ext cx="6520392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2"/>
              </a:buBlip>
            </a:pPr>
            <a:r>
              <a:rPr lang="ru-RU" sz="2000" dirty="0"/>
              <a:t>Система взаимодействия учебных подразделений</a:t>
            </a:r>
            <a:endParaRPr lang="ru-RU" sz="2000" dirty="0">
              <a:solidFill>
                <a:srgbClr val="D5231C"/>
              </a:solidFill>
            </a:endParaRPr>
          </a:p>
          <a:p>
            <a:pPr marL="342900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2"/>
              </a:buBlip>
            </a:pPr>
            <a:r>
              <a:rPr lang="ru-RU" sz="2000" dirty="0"/>
              <a:t>Целевая программа «Абитуриент»</a:t>
            </a:r>
          </a:p>
          <a:p>
            <a:pPr marL="342900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2"/>
              </a:buBlip>
            </a:pPr>
            <a:r>
              <a:rPr lang="ru-RU" sz="2000" dirty="0"/>
              <a:t>Работа со школьниками</a:t>
            </a:r>
          </a:p>
          <a:p>
            <a:pPr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endParaRPr lang="en-US" sz="2000" dirty="0"/>
          </a:p>
          <a:p>
            <a:pPr marL="742950" lvl="1" indent="-28575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3"/>
              </a:buBlip>
            </a:pPr>
            <a:r>
              <a:rPr lang="ru-RU" sz="2000" dirty="0"/>
              <a:t>Олимпиады и интеллектуальные конкурсы</a:t>
            </a:r>
          </a:p>
          <a:p>
            <a:pPr marL="742950" lvl="1" indent="-28575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3"/>
              </a:buBlip>
            </a:pPr>
            <a:r>
              <a:rPr lang="ru-RU" sz="2000" dirty="0"/>
              <a:t>Дополнительные общеразвивающие программы</a:t>
            </a:r>
          </a:p>
          <a:p>
            <a:pPr marL="742950" lvl="1" indent="-28575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3"/>
              </a:buBlip>
            </a:pPr>
            <a:r>
              <a:rPr lang="ru-RU" sz="2000" dirty="0"/>
              <a:t>Профориентационные мероприятия</a:t>
            </a:r>
          </a:p>
          <a:p>
            <a:pPr marL="742950" lvl="1" indent="-285750">
              <a:spcBef>
                <a:spcPts val="600"/>
              </a:spcBef>
              <a:buClr>
                <a:schemeClr val="accent1">
                  <a:lumMod val="75000"/>
                </a:schemeClr>
              </a:buClr>
              <a:buBlip>
                <a:blip r:embed="rId3"/>
              </a:buBlip>
            </a:pPr>
            <a:r>
              <a:rPr lang="ru-RU" sz="2000" dirty="0"/>
              <a:t>Университетские классы ЧелГУ</a:t>
            </a:r>
          </a:p>
        </p:txBody>
      </p:sp>
      <p:pic>
        <p:nvPicPr>
          <p:cNvPr id="5" name="Picture 2" descr="E:\000_2016\002_ФАКУЛЬТЕТЫ\_ОБЩИЙ\ПРЕЗЕНТАЦИЯ\029_ИТОГИ_ТАСКАЕВ_СВ\ИСХОД\3xf-LPiSjDg.jpg">
            <a:extLst>
              <a:ext uri="{FF2B5EF4-FFF2-40B4-BE49-F238E27FC236}">
                <a16:creationId xmlns:a16="http://schemas.microsoft.com/office/drawing/2014/main" id="{93487F12-339D-9D3E-B2BC-210D06DBF6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8" r="31035"/>
          <a:stretch/>
        </p:blipFill>
        <p:spPr bwMode="auto">
          <a:xfrm>
            <a:off x="-1" y="0"/>
            <a:ext cx="3414677" cy="617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811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245E8B1-86E7-7F5B-57DF-0608E374C682}"/>
              </a:ext>
            </a:extLst>
          </p:cNvPr>
          <p:cNvSpPr txBox="1"/>
          <p:nvPr/>
        </p:nvSpPr>
        <p:spPr>
          <a:xfrm>
            <a:off x="604308" y="386433"/>
            <a:ext cx="19228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ru-RU" sz="2800" b="1" u="sng" dirty="0">
                <a:latin typeface="+mj-lt"/>
                <a:cs typeface="Arial" panose="020B0604020202020204" pitchFamily="34" charset="0"/>
              </a:rPr>
              <a:t>ТАБЛИЦА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9DB7937-C74B-4458-BAF1-CD7E20240604}"/>
              </a:ext>
            </a:extLst>
          </p:cNvPr>
          <p:cNvGraphicFramePr>
            <a:graphicFrameLocks noGrp="1"/>
          </p:cNvGraphicFramePr>
          <p:nvPr/>
        </p:nvGraphicFramePr>
        <p:xfrm>
          <a:off x="718956" y="1319244"/>
          <a:ext cx="10704588" cy="95375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935532">
                  <a:extLst>
                    <a:ext uri="{9D8B030D-6E8A-4147-A177-3AD203B41FA5}">
                      <a16:colId xmlns:a16="http://schemas.microsoft.com/office/drawing/2014/main" val="2643246114"/>
                    </a:ext>
                  </a:extLst>
                </a:gridCol>
                <a:gridCol w="5769056">
                  <a:extLst>
                    <a:ext uri="{9D8B030D-6E8A-4147-A177-3AD203B41FA5}">
                      <a16:colId xmlns:a16="http://schemas.microsoft.com/office/drawing/2014/main" val="2845063632"/>
                    </a:ext>
                  </a:extLst>
                </a:gridCol>
              </a:tblGrid>
              <a:tr h="338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НАЗВАНИЕ СТОЛБЦА 1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НАЗВАНИЕ СТОЛБЦА 2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546340"/>
                  </a:ext>
                </a:extLst>
              </a:tr>
              <a:tr h="312006"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Пункт 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Пункт 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768371293"/>
                  </a:ext>
                </a:extLst>
              </a:tr>
              <a:tr h="206447"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Пункт 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Пункт 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8693084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93A349-BD47-D092-57CF-312D61A4BF0E}"/>
              </a:ext>
            </a:extLst>
          </p:cNvPr>
          <p:cNvSpPr/>
          <p:nvPr/>
        </p:nvSpPr>
        <p:spPr>
          <a:xfrm>
            <a:off x="3683000" y="6370592"/>
            <a:ext cx="6096000" cy="2590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300"/>
              </a:lnSpc>
            </a:pPr>
            <a:r>
              <a:rPr lang="ru-RU" sz="1100" dirty="0">
                <a:solidFill>
                  <a:schemeClr val="bg1"/>
                </a:solidFill>
                <a:cs typeface="Arial" panose="020B0604020202020204" pitchFamily="34" charset="0"/>
              </a:rPr>
              <a:t>НАЗВАНИЕ ПРЕЗЕНТАЦИИ</a:t>
            </a:r>
            <a:endParaRPr lang="ru-RU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95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B16E9AF-B18B-7F24-34FA-3E65EA41909E}"/>
              </a:ext>
            </a:extLst>
          </p:cNvPr>
          <p:cNvSpPr txBox="1"/>
          <p:nvPr/>
        </p:nvSpPr>
        <p:spPr>
          <a:xfrm>
            <a:off x="234359" y="386433"/>
            <a:ext cx="21678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ru-RU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ОБРАТНАЯ</a:t>
            </a:r>
          </a:p>
          <a:p>
            <a:r>
              <a:rPr lang="ru-RU" altLang="ru-RU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СВЯЗЬ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D30C4A-63FA-E14B-0CD2-1AEE3D016848}"/>
              </a:ext>
            </a:extLst>
          </p:cNvPr>
          <p:cNvSpPr txBox="1"/>
          <p:nvPr/>
        </p:nvSpPr>
        <p:spPr>
          <a:xfrm>
            <a:off x="7296160" y="2799041"/>
            <a:ext cx="231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Контактные данные</a:t>
            </a:r>
          </a:p>
        </p:txBody>
      </p:sp>
    </p:spTree>
    <p:extLst>
      <p:ext uri="{BB962C8B-B14F-4D97-AF65-F5344CB8AC3E}">
        <p14:creationId xmlns:p14="http://schemas.microsoft.com/office/powerpoint/2010/main" val="24486688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73EB0"/>
      </a:accent1>
      <a:accent2>
        <a:srgbClr val="ED7D31"/>
      </a:accent2>
      <a:accent3>
        <a:srgbClr val="FF0000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195CB20C5708740998DDCA9362FFBF0" ma:contentTypeVersion="3" ma:contentTypeDescription="Создание документа." ma:contentTypeScope="" ma:versionID="3f014f83db725650fc38c8c840aea577">
  <xsd:schema xmlns:xsd="http://www.w3.org/2001/XMLSchema" xmlns:xs="http://www.w3.org/2001/XMLSchema" xmlns:p="http://schemas.microsoft.com/office/2006/metadata/properties" xmlns:ns2="b29f6480-9804-4c2d-9163-b993160d2696" targetNamespace="http://schemas.microsoft.com/office/2006/metadata/properties" ma:root="true" ma:fieldsID="19c1406269bb8ce3f3ada96f312e9d07" ns2:_="">
    <xsd:import namespace="b29f6480-9804-4c2d-9163-b993160d269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f6480-9804-4c2d-9163-b993160d269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29f6480-9804-4c2d-9163-b993160d2696">SQPFTJ6P7DFS-8-4386</_dlc_DocId>
    <_dlc_DocIdUrl xmlns="b29f6480-9804-4c2d-9163-b993160d2696">
      <Url>https://www.csu.ru/_layouts/15/DocIdRedir.aspx?ID=SQPFTJ6P7DFS-8-4386</Url>
      <Description>SQPFTJ6P7DFS-8-4386</Description>
    </_dlc_DocIdUrl>
  </documentManagement>
</p:properties>
</file>

<file path=customXml/itemProps1.xml><?xml version="1.0" encoding="utf-8"?>
<ds:datastoreItem xmlns:ds="http://schemas.openxmlformats.org/officeDocument/2006/customXml" ds:itemID="{14148FC3-255F-4968-812C-8E11C52DE83A}"/>
</file>

<file path=customXml/itemProps2.xml><?xml version="1.0" encoding="utf-8"?>
<ds:datastoreItem xmlns:ds="http://schemas.openxmlformats.org/officeDocument/2006/customXml" ds:itemID="{FFD165CF-DDB0-48F6-BEDC-016C5A145AD8}"/>
</file>

<file path=customXml/itemProps3.xml><?xml version="1.0" encoding="utf-8"?>
<ds:datastoreItem xmlns:ds="http://schemas.openxmlformats.org/officeDocument/2006/customXml" ds:itemID="{7C9A5837-86FA-4D2B-BFF9-A326C577D4B9}"/>
</file>

<file path=customXml/itemProps4.xml><?xml version="1.0" encoding="utf-8"?>
<ds:datastoreItem xmlns:ds="http://schemas.openxmlformats.org/officeDocument/2006/customXml" ds:itemID="{97273E9D-D40A-4299-B974-D7315E9E9F50}"/>
</file>

<file path=docProps/app.xml><?xml version="1.0" encoding="utf-8"?>
<Properties xmlns="http://schemas.openxmlformats.org/officeDocument/2006/extended-properties" xmlns:vt="http://schemas.openxmlformats.org/officeDocument/2006/docPropsVTypes">
  <TotalTime>3664</TotalTime>
  <Words>98</Words>
  <Application>Microsoft Office PowerPoint</Application>
  <PresentationFormat>Широкоэкранный</PresentationFormat>
  <Paragraphs>33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Ася</cp:lastModifiedBy>
  <cp:revision>154</cp:revision>
  <cp:lastPrinted>2022-12-16T07:42:00Z</cp:lastPrinted>
  <dcterms:created xsi:type="dcterms:W3CDTF">2022-10-17T17:36:47Z</dcterms:created>
  <dcterms:modified xsi:type="dcterms:W3CDTF">2024-08-13T09:42:50Z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0x0101001195CB20C5708740998DDCA9362FFBF0</vt:lpwstr>
  </property>
  <property fmtid="{D5CDD505-2E9C-101B-9397-08002B2CF9AE}" pid="3" name="_dlc_DocIdItemGuid">
    <vt:lpwstr>c99409b7-1059-4e9a-95c9-318cda58d0e5</vt:lpwstr>
  </property>
</Properties>
</file>