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75" r:id="rId2"/>
    <p:sldId id="305" r:id="rId3"/>
    <p:sldId id="306" r:id="rId4"/>
    <p:sldId id="313" r:id="rId5"/>
    <p:sldId id="327" r:id="rId6"/>
    <p:sldId id="312" r:id="rId7"/>
    <p:sldId id="308" r:id="rId8"/>
    <p:sldId id="309" r:id="rId9"/>
    <p:sldId id="310" r:id="rId10"/>
    <p:sldId id="328" r:id="rId11"/>
    <p:sldId id="330" r:id="rId12"/>
    <p:sldId id="331" r:id="rId13"/>
    <p:sldId id="332" r:id="rId14"/>
    <p:sldId id="333" r:id="rId15"/>
    <p:sldId id="324" r:id="rId16"/>
    <p:sldId id="319" r:id="rId17"/>
    <p:sldId id="321" r:id="rId18"/>
    <p:sldId id="320" r:id="rId19"/>
    <p:sldId id="326" r:id="rId20"/>
    <p:sldId id="325" r:id="rId21"/>
    <p:sldId id="322" r:id="rId22"/>
    <p:sldId id="281" r:id="rId2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51F4A-F574-409A-97D2-465869754A59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56E1-5414-4A78-9E9D-348764F04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9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0EF45-1FBF-4F25-8CE8-2B21CD25CC1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B1EA3-8270-4E80-9543-1F76F270D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7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1EA3-8270-4E80-9543-1F76F270D7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Shape 17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" name="Shape 21"/>
          <p:cNvSpPr>
            <a:spLocks noChangeShapeType="1"/>
          </p:cNvSpPr>
          <p:nvPr/>
        </p:nvSpPr>
        <p:spPr bwMode="auto">
          <a:xfrm>
            <a:off x="2019303" y="3471863"/>
            <a:ext cx="5113338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7002478" y="5071210"/>
            <a:ext cx="228585" cy="246217"/>
          </a:xfrm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1D06679-29F9-47B6-96EC-3C6E90CFBB0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878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ChangeShapeType="1"/>
          </p:cNvSpPr>
          <p:nvPr/>
        </p:nvSpPr>
        <p:spPr bwMode="auto">
          <a:xfrm>
            <a:off x="1277940" y="41402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176871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176864" y="4275684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31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DFBF175B-2D1E-4187-9E49-7A8207DF944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7873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>
            <a:spLocks noChangeArrowheads="1"/>
          </p:cNvSpPr>
          <p:nvPr/>
        </p:nvSpPr>
        <p:spPr bwMode="auto">
          <a:xfrm>
            <a:off x="849313" y="597611"/>
            <a:ext cx="4572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39"/>
          <p:cNvSpPr>
            <a:spLocks noChangeArrowheads="1"/>
          </p:cNvSpPr>
          <p:nvPr/>
        </p:nvSpPr>
        <p:spPr bwMode="auto">
          <a:xfrm>
            <a:off x="7634288" y="2520087"/>
            <a:ext cx="4572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40"/>
          <p:cNvSpPr>
            <a:spLocks noChangeShapeType="1"/>
          </p:cNvSpPr>
          <p:nvPr/>
        </p:nvSpPr>
        <p:spPr bwMode="auto">
          <a:xfrm>
            <a:off x="1277938" y="41402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334332" y="982133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600209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176861" y="4343416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144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5F8BC818-F0D2-49A9-9955-46D9B034FBB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9497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176867" y="3308582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176867" y="4777398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5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475F236-E7F6-49AC-B021-65777A17D8F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2808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>
            <a:spLocks noChangeArrowheads="1"/>
          </p:cNvSpPr>
          <p:nvPr/>
        </p:nvSpPr>
        <p:spPr bwMode="auto">
          <a:xfrm>
            <a:off x="877888" y="527321"/>
            <a:ext cx="4572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161"/>
          <p:cNvSpPr>
            <a:spLocks noChangeArrowheads="1"/>
          </p:cNvSpPr>
          <p:nvPr/>
        </p:nvSpPr>
        <p:spPr bwMode="auto">
          <a:xfrm>
            <a:off x="7650163" y="2238663"/>
            <a:ext cx="4572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162"/>
          <p:cNvSpPr>
            <a:spLocks noChangeShapeType="1"/>
          </p:cNvSpPr>
          <p:nvPr/>
        </p:nvSpPr>
        <p:spPr bwMode="auto">
          <a:xfrm>
            <a:off x="1277938" y="34290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409425" y="982134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176867" y="3639318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176871" y="4529684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166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4F962576-719C-472C-B6BD-7A513C42DC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6503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>
            <a:spLocks noChangeShapeType="1"/>
          </p:cNvSpPr>
          <p:nvPr/>
        </p:nvSpPr>
        <p:spPr bwMode="auto">
          <a:xfrm>
            <a:off x="1277940" y="34290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176872" y="982132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176866" y="4470416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7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BB16E10-7C3B-4045-B325-5595A3512F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7422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4"/>
          <p:cNvSpPr>
            <a:spLocks noChangeShapeType="1"/>
          </p:cNvSpPr>
          <p:nvPr/>
        </p:nvSpPr>
        <p:spPr bwMode="auto">
          <a:xfrm>
            <a:off x="1277940" y="2354263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176864" y="2490141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8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EFD3821-C691-486D-96E0-A572517D62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9125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>
            <a:spLocks noChangeShapeType="1"/>
          </p:cNvSpPr>
          <p:nvPr/>
        </p:nvSpPr>
        <p:spPr bwMode="auto">
          <a:xfrm flipH="1">
            <a:off x="6245225" y="906465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176870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9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D401007F-8515-45DA-92EB-0D40B72B52E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2111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Shape 205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6C89AE9-B769-4B84-8464-E7B650B868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34991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0"/>
            <a:chExt cx="9144008" cy="6858000"/>
          </a:xfrm>
        </p:grpSpPr>
        <p:pic>
          <p:nvPicPr>
            <p:cNvPr id="5" name="image3.png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0"/>
              <a:ext cx="9143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" name="Shape 213"/>
            <p:cNvSpPr>
              <a:spLocks noChangeArrowheads="1"/>
            </p:cNvSpPr>
            <p:nvPr/>
          </p:nvSpPr>
          <p:spPr bwMode="auto">
            <a:xfrm>
              <a:off x="1516060" y="1520825"/>
              <a:ext cx="6111880" cy="381793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7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5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8"/>
            <a:stretch>
              <a:fillRect/>
            </a:stretch>
          </p:blipFill>
          <p:spPr bwMode="auto">
            <a:xfrm>
              <a:off x="7479979" y="3128431"/>
              <a:ext cx="1664025" cy="61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9" name="Shape 217"/>
          <p:cNvSpPr>
            <a:spLocks noChangeShapeType="1"/>
          </p:cNvSpPr>
          <p:nvPr/>
        </p:nvSpPr>
        <p:spPr bwMode="auto">
          <a:xfrm>
            <a:off x="2019303" y="3471863"/>
            <a:ext cx="5113338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220"/>
          <p:cNvSpPr>
            <a:spLocks noGrp="1"/>
          </p:cNvSpPr>
          <p:nvPr>
            <p:ph type="sldNum" sz="quarter" idx="10"/>
          </p:nvPr>
        </p:nvSpPr>
        <p:spPr>
          <a:xfrm>
            <a:off x="7002478" y="5071210"/>
            <a:ext cx="228585" cy="246217"/>
          </a:xfrm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493D92D3-AB13-4639-8A56-3C6F4EE348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9296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176346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3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EFA08FD-BC44-41C1-8567-8AEB8CA14DF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2647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"/>
          <p:cNvSpPr>
            <a:spLocks noChangeShapeType="1"/>
          </p:cNvSpPr>
          <p:nvPr/>
        </p:nvSpPr>
        <p:spPr bwMode="auto">
          <a:xfrm>
            <a:off x="1277938" y="35988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8472" y="1641415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278472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705D351C-3B21-4711-BA18-78A286B5757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48381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>
            <a:spLocks noChangeShapeType="1"/>
          </p:cNvSpPr>
          <p:nvPr/>
        </p:nvSpPr>
        <p:spPr bwMode="auto">
          <a:xfrm>
            <a:off x="1277938" y="35988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278472" y="1641415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278472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4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A9B66E5-8E04-45DA-A23D-F3D4FB7BC72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57152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176871" y="915336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176867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25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90BE2F98-D28A-44AC-9BBF-0DC910C6B6E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0852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6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176867" y="2658551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641832" y="2658551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270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66E7CE1-2414-49F4-ADD6-3D0A3EA250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02975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7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176871" y="915336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27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46BA2CF-0CAF-492F-8DA7-76D61098F1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6597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55AE843-AA15-4446-9ED1-417A05FD8A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19396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3"/>
          <p:cNvSpPr>
            <a:spLocks noChangeShapeType="1"/>
          </p:cNvSpPr>
          <p:nvPr/>
        </p:nvSpPr>
        <p:spPr bwMode="auto">
          <a:xfrm>
            <a:off x="1277939" y="2913063"/>
            <a:ext cx="233362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176873" y="1388538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4120066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176873" y="3031067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9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0BAC14CE-C2E4-430C-850E-5692E66CBC1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37463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5183071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0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4F85AAF-447A-4BE4-86E1-2C423C9B36A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47658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176871" y="4815431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026263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176871" y="5382170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17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3710CD5D-EA75-46A2-AF7E-EFFA473F83C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89891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4"/>
          <p:cNvSpPr>
            <a:spLocks noChangeShapeType="1"/>
          </p:cNvSpPr>
          <p:nvPr/>
        </p:nvSpPr>
        <p:spPr bwMode="auto">
          <a:xfrm>
            <a:off x="1277940" y="41402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176871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176864" y="4275684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2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C1797360-B2C0-43E5-9C3F-DEBD5C9014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35549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4"/>
          <p:cNvSpPr>
            <a:spLocks noChangeArrowheads="1"/>
          </p:cNvSpPr>
          <p:nvPr/>
        </p:nvSpPr>
        <p:spPr bwMode="auto">
          <a:xfrm>
            <a:off x="849313" y="597611"/>
            <a:ext cx="4572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35"/>
          <p:cNvSpPr>
            <a:spLocks noChangeArrowheads="1"/>
          </p:cNvSpPr>
          <p:nvPr/>
        </p:nvSpPr>
        <p:spPr bwMode="auto">
          <a:xfrm>
            <a:off x="7634288" y="2520087"/>
            <a:ext cx="45720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7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36"/>
          <p:cNvSpPr>
            <a:spLocks noChangeShapeType="1"/>
          </p:cNvSpPr>
          <p:nvPr/>
        </p:nvSpPr>
        <p:spPr bwMode="auto">
          <a:xfrm>
            <a:off x="1277938" y="41402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334332" y="982133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600209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176861" y="4343416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8" name="Shape 340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D1B3E18-D5D0-4D93-AA9F-ADCC9C9E7B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355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>
            <a:spLocks noChangeShapeType="1"/>
          </p:cNvSpPr>
          <p:nvPr/>
        </p:nvSpPr>
        <p:spPr bwMode="auto">
          <a:xfrm>
            <a:off x="1277938" y="235585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76871" y="915336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176867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6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5DDBC33-742D-45BA-976E-D52C0E4A68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7627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176867" y="3308582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176867" y="4777398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34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21795CE8-0D89-4FF9-9A8A-9C4E2DBD38C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83120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6"/>
          <p:cNvSpPr>
            <a:spLocks noChangeArrowheads="1"/>
          </p:cNvSpPr>
          <p:nvPr/>
        </p:nvSpPr>
        <p:spPr bwMode="auto">
          <a:xfrm>
            <a:off x="877888" y="527321"/>
            <a:ext cx="4572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6" name="Shape 357"/>
          <p:cNvSpPr>
            <a:spLocks noChangeArrowheads="1"/>
          </p:cNvSpPr>
          <p:nvPr/>
        </p:nvSpPr>
        <p:spPr bwMode="auto">
          <a:xfrm>
            <a:off x="7650163" y="2238663"/>
            <a:ext cx="4572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defRPr/>
            </a:pPr>
            <a:r>
              <a:rPr lang="ru-RU" altLang="ru-RU" sz="8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7" name="Shape 358"/>
          <p:cNvSpPr>
            <a:spLocks noChangeShapeType="1"/>
          </p:cNvSpPr>
          <p:nvPr/>
        </p:nvSpPr>
        <p:spPr bwMode="auto">
          <a:xfrm>
            <a:off x="1277938" y="3429000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409425" y="982134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176867" y="3639318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176871" y="4529684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" name="Shape 362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B67406B-9B92-45AB-9EDD-9C533D6D1C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96623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9"/>
          <p:cNvSpPr>
            <a:spLocks noChangeShapeType="1"/>
          </p:cNvSpPr>
          <p:nvPr/>
        </p:nvSpPr>
        <p:spPr bwMode="auto">
          <a:xfrm>
            <a:off x="1277940" y="3429000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176872" y="982132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176866" y="4470416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373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14C21A15-CDD6-4EFF-BD13-E32232436EA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99178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ChangeShapeType="1"/>
          </p:cNvSpPr>
          <p:nvPr/>
        </p:nvSpPr>
        <p:spPr bwMode="auto">
          <a:xfrm>
            <a:off x="1277940" y="2354263"/>
            <a:ext cx="660717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176864" y="2490141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8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EB577435-AF70-4EDC-9295-C075903355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3637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0"/>
          <p:cNvSpPr>
            <a:spLocks noChangeShapeType="1"/>
          </p:cNvSpPr>
          <p:nvPr/>
        </p:nvSpPr>
        <p:spPr bwMode="auto">
          <a:xfrm flipH="1">
            <a:off x="6245225" y="906465"/>
            <a:ext cx="0" cy="4968875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176870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39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ED83BA9-EA55-413B-B343-8494D1EA34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6555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76346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176867" y="2658551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641832" y="2658551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6" name="Shape 74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B8D05572-488A-4877-A294-9A1FBE0BBF3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12834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1"/>
          <p:cNvSpPr>
            <a:spLocks noChangeShapeType="1"/>
          </p:cNvSpPr>
          <p:nvPr/>
        </p:nvSpPr>
        <p:spPr bwMode="auto">
          <a:xfrm>
            <a:off x="1277938" y="2354263"/>
            <a:ext cx="6596062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76871" y="915336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" name="Shape 8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464B563-87CE-495C-B7C9-800C49EF6D6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6359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54B7DC11-462D-4539-ABF3-4BC6EE1A034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0619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>
            <a:spLocks noChangeShapeType="1"/>
          </p:cNvSpPr>
          <p:nvPr/>
        </p:nvSpPr>
        <p:spPr bwMode="auto">
          <a:xfrm>
            <a:off x="1277939" y="2913063"/>
            <a:ext cx="2333625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176873" y="1388538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120066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176873" y="3031067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0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A71CF6C2-25B1-4ED7-A941-B561ACE5D4B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3597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5183071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1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9D684127-4318-41EE-9B9E-004B072AB9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7919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176871" y="4815431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026263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pPr lvl="0"/>
            <a:endParaRPr noProof="0">
              <a:sym typeface="Garamond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176871" y="5382170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121"/>
          <p:cNvSpPr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/>
            </a:pPr>
            <a:fld id="{FC639AAD-89BF-462D-9693-FDDCB4C1DB7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4370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-3" y="0"/>
            <a:chExt cx="9151942" cy="6858000"/>
          </a:xfrm>
        </p:grpSpPr>
        <p:pic>
          <p:nvPicPr>
            <p:cNvPr id="2054" name="image1.png" descr="SD-PanelContent.pn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914347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055" name="Shape 3"/>
            <p:cNvSpPr>
              <a:spLocks noChangeArrowheads="1"/>
            </p:cNvSpPr>
            <p:nvPr/>
          </p:nvSpPr>
          <p:spPr bwMode="auto">
            <a:xfrm>
              <a:off x="554035" y="542925"/>
              <a:ext cx="8039104" cy="57562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8" tIns="45718" rIns="45718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056" name="image2.png" descr="HDRibbonContent-UniformTrim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-4" y="3128433"/>
              <a:ext cx="685764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57" name="image2.png" descr="HDRibbonContent-UniformTrim.pn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175" y="3128433"/>
              <a:ext cx="685765" cy="60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051" name="Shape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Текст заголовка</a:t>
            </a:r>
          </a:p>
        </p:txBody>
      </p:sp>
      <p:sp>
        <p:nvSpPr>
          <p:cNvPr id="2052" name="Shape 8"/>
          <p:cNvSpPr>
            <a:spLocks noGrp="1"/>
          </p:cNvSpPr>
          <p:nvPr>
            <p:ph type="body" idx="1"/>
          </p:nvPr>
        </p:nvSpPr>
        <p:spPr bwMode="auto">
          <a:xfrm>
            <a:off x="5103816" y="24384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Garamond" panose="02020404030301010803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Garamond" panose="02020404030301010803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Garamond" panose="02020404030301010803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Garamond" panose="02020404030301010803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Garamond" panose="02020404030301010803" pitchFamily="18" charset="0"/>
              </a:rPr>
              <a:t>Уровень текста 5</a:t>
            </a:r>
          </a:p>
        </p:txBody>
      </p:sp>
      <p:sp>
        <p:nvSpPr>
          <p:cNvPr id="2053" name="Shape 9"/>
          <p:cNvSpPr>
            <a:spLocks noGrp="1"/>
          </p:cNvSpPr>
          <p:nvPr>
            <p:ph type="sldNum" sz="quarter" idx="2"/>
          </p:nvPr>
        </p:nvSpPr>
        <p:spPr bwMode="auto">
          <a:xfrm>
            <a:off x="7747020" y="5977672"/>
            <a:ext cx="228585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00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1pPr>
          </a:lstStyle>
          <a:p>
            <a:pPr>
              <a:defRPr/>
            </a:pPr>
            <a:fld id="{359D495D-9BBE-491C-9305-09651C948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859" r:id="rId33"/>
    <p:sldLayoutId id="2147483860" r:id="rId34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indent="-28575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1pPr>
      <a:lvl2pPr marL="800100" indent="-342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2pPr>
      <a:lvl3pPr marL="1295400" indent="-3810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3pPr>
      <a:lvl4pPr marL="1628775" indent="-257175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4pPr>
      <a:lvl5pPr marL="2122488" indent="-293688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 panose="02020404030301010803" pitchFamily="18" charset="0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395297" y="1773238"/>
            <a:ext cx="85693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1pPr>
            <a:lvl2pPr marL="800100" indent="-342900"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2pPr>
            <a:lvl3pPr marL="1295400" indent="-381000"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3pPr>
            <a:lvl4pPr marL="1628775" indent="-257175"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4pPr>
            <a:lvl5pPr marL="2122488" indent="-293688" defTabSz="4572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5pPr>
            <a:lvl6pPr marL="2579688" indent="-293688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6pPr>
            <a:lvl7pPr marL="3036888" indent="-293688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7pPr>
            <a:lvl8pPr marL="3494088" indent="-293688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8pPr>
            <a:lvl9pPr marL="3951288" indent="-293688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dirty="0" smtClean="0">
              <a:solidFill>
                <a:srgbClr val="8A14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экспортного контроля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ФГБОУ ВО «</a:t>
            </a:r>
            <a:r>
              <a:rPr lang="ru-RU" altLang="ru-RU" sz="3600" dirty="0" err="1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ЧелГУ</a:t>
            </a:r>
            <a:r>
              <a:rPr lang="ru-RU" altLang="ru-RU" sz="3600" dirty="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внешнеэкономических сделок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solidFill>
                  <a:srgbClr val="8A1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экспортного контроля.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Подзаголовок 2"/>
          <p:cNvSpPr txBox="1">
            <a:spLocks/>
          </p:cNvSpPr>
          <p:nvPr/>
        </p:nvSpPr>
        <p:spPr bwMode="auto">
          <a:xfrm>
            <a:off x="4860032" y="4724400"/>
            <a:ext cx="388074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1pPr>
            <a:lvl2pPr marL="800100" indent="-3429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2pPr>
            <a:lvl3pPr marL="1295400" indent="-381000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3pPr>
            <a:lvl4pPr marL="1628775" indent="-257175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4pPr>
            <a:lvl5pPr marL="2122488" indent="-293688">
              <a:spcBef>
                <a:spcPts val="6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5pPr>
            <a:lvl6pPr marL="2579688" indent="-29368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6pPr>
            <a:lvl7pPr marL="3036888" indent="-29368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7pPr>
            <a:lvl8pPr marL="3494088" indent="-29368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8pPr>
            <a:lvl9pPr marL="3951288" indent="-29368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2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Проректор по научной работе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2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Бучельников В.Д.</a:t>
            </a:r>
            <a:endParaRPr lang="ru-RU" altLang="ru-RU" sz="2200" dirty="0">
              <a:solidFill>
                <a:srgbClr val="898989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692696"/>
            <a:ext cx="7211442" cy="100811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8A1411"/>
                </a:solidFill>
              </a:rPr>
              <a:t>Статья 23 Федерального закона от 18 июля 1999 г. № 183-ФЗ «Об экспортном контроле»</a:t>
            </a:r>
            <a:endParaRPr lang="ru-RU" altLang="ru-RU" sz="1800" b="1" dirty="0" smtClean="0">
              <a:solidFill>
                <a:srgbClr val="8A141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971600" y="1628800"/>
            <a:ext cx="7776864" cy="4896544"/>
          </a:xfrm>
        </p:spPr>
        <p:txBody>
          <a:bodyPr/>
          <a:lstStyle/>
          <a:p>
            <a:pPr marL="0" indent="0" algn="ctr" eaLnBrk="1" hangingPunct="1">
              <a:buClr>
                <a:srgbClr val="8A1411"/>
              </a:buClr>
              <a:buNone/>
            </a:pPr>
            <a:r>
              <a:rPr lang="ru-RU" altLang="ru-RU" sz="2000" b="1" dirty="0" smtClean="0"/>
              <a:t>Учёт внешнеэкономических сделок</a:t>
            </a:r>
            <a:endParaRPr lang="ru-RU" altLang="ru-RU" sz="2000" b="1" dirty="0"/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dirty="0" smtClean="0"/>
              <a:t>	1. Российские участники внешнеэкономической деятельности для целей экспортного контроля </a:t>
            </a:r>
            <a:r>
              <a:rPr lang="ru-RU" altLang="ru-RU" sz="2000" b="1" dirty="0" smtClean="0"/>
              <a:t>обязаны вести учёт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внешнеэкономических сделок</a:t>
            </a:r>
            <a:r>
              <a:rPr lang="ru-RU" altLang="ru-RU" sz="2000" dirty="0" smtClean="0"/>
              <a:t> с товарами, информацией, работами, услугами, результатами интеллектуальной деятельности (правами на них), которые могут быть использованы при создании оружия массового поражения, средств его доставки, иных видов вооружения и военной техники либо при подготовке и (или) совершении террористических актов.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dirty="0"/>
              <a:t>	</a:t>
            </a:r>
            <a:r>
              <a:rPr lang="ru-RU" altLang="ru-RU" sz="2000" dirty="0" smtClean="0"/>
              <a:t>2. Виды (группы) товаров, работ, услуг, результатов интеллектуальной деятельности (прав на них), внешнеэкономические сделки с которыми подлежат учёту для целей экспортного контроля, определяются Правительством Российской Федерации. 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047924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836712"/>
            <a:ext cx="7211442" cy="115212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8A1411"/>
                </a:solidFill>
              </a:rPr>
              <a:t>Постановление Правительства РФ от 13 июня 2012 г. </a:t>
            </a:r>
            <a:br>
              <a:rPr lang="ru-RU" altLang="ru-RU" sz="2200" b="1" dirty="0" smtClean="0">
                <a:solidFill>
                  <a:srgbClr val="8A1411"/>
                </a:solidFill>
              </a:rPr>
            </a:br>
            <a:r>
              <a:rPr lang="ru-RU" altLang="ru-RU" sz="2200" b="1" dirty="0" smtClean="0">
                <a:solidFill>
                  <a:srgbClr val="8A1411"/>
                </a:solidFill>
              </a:rPr>
              <a:t>№ 583 «О порядке учёта внешнеэкономических сделок для целей экспортного контроля»</a:t>
            </a: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971600" y="1961456"/>
            <a:ext cx="7776864" cy="4896544"/>
          </a:xfrm>
        </p:spPr>
        <p:txBody>
          <a:bodyPr/>
          <a:lstStyle/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dirty="0" smtClean="0"/>
              <a:t>	В </a:t>
            </a:r>
            <a:r>
              <a:rPr lang="ru-RU" altLang="ru-RU" sz="2000" dirty="0"/>
              <a:t>соответствии со статьей 23 Федерального закона </a:t>
            </a:r>
            <a:r>
              <a:rPr lang="ru-RU" altLang="ru-RU" sz="2000" dirty="0" smtClean="0"/>
              <a:t>«Об </a:t>
            </a:r>
            <a:r>
              <a:rPr lang="ru-RU" altLang="ru-RU" sz="2000" dirty="0"/>
              <a:t>экспортном </a:t>
            </a:r>
            <a:r>
              <a:rPr lang="ru-RU" altLang="ru-RU" sz="2000" dirty="0" smtClean="0"/>
              <a:t>контроле» </a:t>
            </a:r>
            <a:r>
              <a:rPr lang="ru-RU" altLang="ru-RU" sz="2000" dirty="0"/>
              <a:t>Правительство Российской Федерации постановляет: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dirty="0"/>
              <a:t>Утвердить прилагаемые: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dirty="0"/>
              <a:t>Правила учета внешнеэкономических сделок для целей экспортного контроля;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dirty="0" smtClean="0"/>
              <a:t>Перечень </a:t>
            </a:r>
            <a:r>
              <a:rPr lang="ru-RU" altLang="ru-RU" sz="2000" dirty="0"/>
              <a:t>видов (групп) товаров, работ, услуг, результатов интеллектуальной деятельности (прав на них), внешнеэкономические сделки с которыми подлежат учету для целей экспортного контроля.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2000" dirty="0" smtClean="0"/>
          </a:p>
          <a:p>
            <a:pPr marL="0" indent="0" algn="just" eaLnBrk="1" hangingPunct="1">
              <a:spcBef>
                <a:spcPts val="0"/>
              </a:spcBef>
              <a:buClr>
                <a:srgbClr val="8A1411"/>
              </a:buClr>
              <a:buNone/>
            </a:pPr>
            <a:r>
              <a:rPr lang="ru-RU" altLang="ru-RU" sz="2000" dirty="0"/>
              <a:t>Председатель Правительства</a:t>
            </a:r>
          </a:p>
          <a:p>
            <a:pPr marL="0" indent="0" algn="just" eaLnBrk="1" hangingPunct="1">
              <a:spcBef>
                <a:spcPts val="0"/>
              </a:spcBef>
              <a:buClr>
                <a:srgbClr val="8A1411"/>
              </a:buClr>
              <a:buNone/>
            </a:pPr>
            <a:r>
              <a:rPr lang="ru-RU" altLang="ru-RU" sz="2000" dirty="0"/>
              <a:t>Российской Федерации</a:t>
            </a:r>
          </a:p>
          <a:p>
            <a:pPr marL="0" indent="0" algn="just" eaLnBrk="1" hangingPunct="1">
              <a:spcBef>
                <a:spcPts val="0"/>
              </a:spcBef>
              <a:buClr>
                <a:srgbClr val="8A1411"/>
              </a:buClr>
              <a:buNone/>
            </a:pPr>
            <a:r>
              <a:rPr lang="ru-RU" altLang="ru-RU" sz="2000" dirty="0"/>
              <a:t>Д. Медведев</a:t>
            </a:r>
          </a:p>
        </p:txBody>
      </p:sp>
    </p:spTree>
    <p:extLst>
      <p:ext uri="{BB962C8B-B14F-4D97-AF65-F5344CB8AC3E}">
        <p14:creationId xmlns:p14="http://schemas.microsoft.com/office/powerpoint/2010/main" val="3626334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836712"/>
            <a:ext cx="7344816" cy="1152128"/>
          </a:xfrm>
        </p:spPr>
        <p:txBody>
          <a:bodyPr/>
          <a:lstStyle/>
          <a:p>
            <a:pPr eaLnBrk="1" hangingPunct="1"/>
            <a:r>
              <a:rPr lang="ru-RU" altLang="ru-RU" sz="2200" b="1" dirty="0">
                <a:solidFill>
                  <a:srgbClr val="8A1411"/>
                </a:solidFill>
              </a:rPr>
              <a:t>В целях соблюдения </a:t>
            </a:r>
            <a:r>
              <a:rPr lang="ru-RU" altLang="ru-RU" sz="2200" b="1" dirty="0" smtClean="0">
                <a:solidFill>
                  <a:srgbClr val="8A1411"/>
                </a:solidFill>
              </a:rPr>
              <a:t>университетом законодательства </a:t>
            </a:r>
            <a:br>
              <a:rPr lang="ru-RU" altLang="ru-RU" sz="2200" b="1" dirty="0" smtClean="0">
                <a:solidFill>
                  <a:srgbClr val="8A1411"/>
                </a:solidFill>
              </a:rPr>
            </a:br>
            <a:r>
              <a:rPr lang="ru-RU" altLang="ru-RU" sz="2200" b="1" dirty="0" smtClean="0">
                <a:solidFill>
                  <a:srgbClr val="8A1411"/>
                </a:solidFill>
              </a:rPr>
              <a:t>в </a:t>
            </a:r>
            <a:r>
              <a:rPr lang="ru-RU" altLang="ru-RU" sz="2200" b="1" dirty="0">
                <a:solidFill>
                  <a:srgbClr val="8A1411"/>
                </a:solidFill>
              </a:rPr>
              <a:t>области экспортного </a:t>
            </a:r>
            <a:r>
              <a:rPr lang="ru-RU" altLang="ru-RU" sz="2200" b="1" dirty="0" smtClean="0">
                <a:solidFill>
                  <a:srgbClr val="8A1411"/>
                </a:solidFill>
              </a:rPr>
              <a:t>контроля и организации </a:t>
            </a:r>
            <a:br>
              <a:rPr lang="ru-RU" altLang="ru-RU" sz="2200" b="1" dirty="0" smtClean="0">
                <a:solidFill>
                  <a:srgbClr val="8A1411"/>
                </a:solidFill>
              </a:rPr>
            </a:br>
            <a:r>
              <a:rPr lang="ru-RU" altLang="ru-RU" sz="2200" b="1" dirty="0" smtClean="0">
                <a:solidFill>
                  <a:srgbClr val="8A1411"/>
                </a:solidFill>
              </a:rPr>
              <a:t>ведения учёта внешнеэкономических сделок:</a:t>
            </a:r>
            <a:endParaRPr lang="ru-RU" altLang="ru-RU" sz="2200" b="1" dirty="0">
              <a:solidFill>
                <a:srgbClr val="8A141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755576" y="1988840"/>
            <a:ext cx="8064896" cy="4968552"/>
          </a:xfrm>
        </p:spPr>
        <p:txBody>
          <a:bodyPr/>
          <a:lstStyle/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Утверждено </a:t>
            </a:r>
            <a:r>
              <a:rPr lang="ru-RU" altLang="ru-RU" sz="2000" b="1" dirty="0" smtClean="0"/>
              <a:t>Положение </a:t>
            </a:r>
            <a:r>
              <a:rPr lang="ru-RU" altLang="ru-RU" sz="2000" b="1" dirty="0"/>
              <a:t>об организации и проведении экспортного контроля в </a:t>
            </a:r>
            <a:r>
              <a:rPr lang="ru-RU" altLang="ru-RU" sz="2000" b="1" dirty="0" err="1" smtClean="0"/>
              <a:t>ЧелГУ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(приказ </a:t>
            </a:r>
            <a:r>
              <a:rPr lang="ru-RU" altLang="ru-RU" sz="2000" dirty="0"/>
              <a:t>ректора от </a:t>
            </a:r>
            <a:r>
              <a:rPr lang="ru-RU" altLang="ru-RU" sz="2000" dirty="0" smtClean="0"/>
              <a:t>01.10.2014 № 738-1). Оно определяет </a:t>
            </a:r>
            <a:r>
              <a:rPr lang="ru-RU" altLang="ru-RU" sz="2000" dirty="0"/>
              <a:t>основные этапы и процедуры экспортного контроля в университете. </a:t>
            </a:r>
            <a:endParaRPr lang="ru-RU" altLang="ru-RU" sz="2000" dirty="0" smtClean="0"/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200" dirty="0" smtClean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Утвержден </a:t>
            </a:r>
            <a:r>
              <a:rPr lang="ru-RU" altLang="ru-RU" sz="2000" b="1" dirty="0"/>
              <a:t>Порядок учёта </a:t>
            </a:r>
            <a:r>
              <a:rPr lang="ru-RU" altLang="ru-RU" sz="2000" dirty="0"/>
              <a:t>внешнеэкономических сделок в </a:t>
            </a:r>
            <a:r>
              <a:rPr lang="ru-RU" altLang="ru-RU" sz="2000" dirty="0" err="1" smtClean="0"/>
              <a:t>ЧелГУ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приказом </a:t>
            </a:r>
            <a:r>
              <a:rPr lang="ru-RU" altLang="ru-RU" sz="2000" dirty="0"/>
              <a:t>ректора от 14.11.2016 № </a:t>
            </a:r>
            <a:r>
              <a:rPr lang="ru-RU" altLang="ru-RU" sz="2000" dirty="0" smtClean="0"/>
              <a:t>633-1 (приказ от 15.12.2014 № 924-1 утратил силу).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200" dirty="0"/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Назначен </a:t>
            </a:r>
            <a:r>
              <a:rPr lang="ru-RU" altLang="ru-RU" sz="2000" b="1" dirty="0" smtClean="0"/>
              <a:t>ответственный </a:t>
            </a:r>
            <a:r>
              <a:rPr lang="ru-RU" altLang="ru-RU" sz="2000" dirty="0" smtClean="0"/>
              <a:t>за организацию и ведение учёта внешнеэкономических сделок </a:t>
            </a:r>
            <a:r>
              <a:rPr lang="ru-RU" altLang="ru-RU" sz="2000" dirty="0"/>
              <a:t>в </a:t>
            </a:r>
            <a:r>
              <a:rPr lang="ru-RU" altLang="ru-RU" sz="2000" dirty="0" err="1" smtClean="0"/>
              <a:t>ЧелГУ</a:t>
            </a:r>
            <a:r>
              <a:rPr lang="ru-RU" altLang="ru-RU" sz="2000" dirty="0" smtClean="0"/>
              <a:t>, </a:t>
            </a:r>
            <a:r>
              <a:rPr lang="ru-RU" altLang="ru-RU" sz="2000" b="1" dirty="0" smtClean="0"/>
              <a:t>на руководителей структурных подразделений возложена персональная ответственность </a:t>
            </a:r>
            <a:r>
              <a:rPr lang="ru-RU" altLang="ru-RU" sz="2000" b="1" dirty="0"/>
              <a:t>за достоверность, полноту и своевременность предоставления сведений</a:t>
            </a:r>
            <a:r>
              <a:rPr lang="ru-RU" altLang="ru-RU" sz="2000" dirty="0"/>
              <a:t> </a:t>
            </a:r>
            <a:r>
              <a:rPr lang="ru-RU" altLang="ru-RU" sz="2000" b="1" dirty="0"/>
              <a:t>для учёта ответственному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(приказ </a:t>
            </a:r>
            <a:r>
              <a:rPr lang="ru-RU" altLang="ru-RU" sz="2000" dirty="0"/>
              <a:t>ректора от </a:t>
            </a:r>
            <a:r>
              <a:rPr lang="ru-RU" altLang="ru-RU" sz="2000" dirty="0" smtClean="0"/>
              <a:t>17.03.2017 № 181-1) (приказ </a:t>
            </a:r>
            <a:r>
              <a:rPr lang="ru-RU" altLang="ru-RU" sz="2000" dirty="0"/>
              <a:t>от 29.12.2014 № 960-1 </a:t>
            </a:r>
            <a:r>
              <a:rPr lang="ru-RU" altLang="ru-RU" sz="2000" dirty="0" smtClean="0"/>
              <a:t>утратил силу).</a:t>
            </a:r>
          </a:p>
          <a:p>
            <a:pPr marL="0" lvl="0" indent="0" algn="just" eaLnBrk="1" hangingPunct="1">
              <a:buClr>
                <a:srgbClr val="8A1411"/>
              </a:buClr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759314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908720"/>
            <a:ext cx="7344816" cy="864096"/>
          </a:xfrm>
        </p:spPr>
        <p:txBody>
          <a:bodyPr/>
          <a:lstStyle/>
          <a:p>
            <a:pPr eaLnBrk="1" hangingPunct="1"/>
            <a:r>
              <a:rPr lang="ru-RU" altLang="ru-RU" sz="2200" b="1" dirty="0">
                <a:solidFill>
                  <a:srgbClr val="8A1411"/>
                </a:solidFill>
              </a:rPr>
              <a:t>В целях соблюдения университетом законодательства </a:t>
            </a:r>
            <a:br>
              <a:rPr lang="ru-RU" altLang="ru-RU" sz="2200" b="1" dirty="0">
                <a:solidFill>
                  <a:srgbClr val="8A1411"/>
                </a:solidFill>
              </a:rPr>
            </a:br>
            <a:r>
              <a:rPr lang="ru-RU" altLang="ru-RU" sz="2200" b="1" dirty="0">
                <a:solidFill>
                  <a:srgbClr val="8A1411"/>
                </a:solidFill>
              </a:rPr>
              <a:t>в области экспортного контроля и организации </a:t>
            </a:r>
            <a:r>
              <a:rPr lang="ru-RU" altLang="ru-RU" sz="2200" b="1" dirty="0" smtClean="0">
                <a:solidFill>
                  <a:srgbClr val="8A1411"/>
                </a:solidFill>
              </a:rPr>
              <a:t/>
            </a:r>
            <a:br>
              <a:rPr lang="ru-RU" altLang="ru-RU" sz="2200" b="1" dirty="0" smtClean="0">
                <a:solidFill>
                  <a:srgbClr val="8A1411"/>
                </a:solidFill>
              </a:rPr>
            </a:br>
            <a:r>
              <a:rPr lang="ru-RU" altLang="ru-RU" sz="2200" b="1" dirty="0" smtClean="0">
                <a:solidFill>
                  <a:srgbClr val="8A1411"/>
                </a:solidFill>
              </a:rPr>
              <a:t>ведения </a:t>
            </a:r>
            <a:r>
              <a:rPr lang="ru-RU" altLang="ru-RU" sz="2200" b="1" dirty="0">
                <a:solidFill>
                  <a:srgbClr val="8A1411"/>
                </a:solidFill>
              </a:rPr>
              <a:t>учёта внешнеэкономических сделок:</a:t>
            </a: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683568" y="1889448"/>
            <a:ext cx="8136904" cy="4968552"/>
          </a:xfrm>
        </p:spPr>
        <p:txBody>
          <a:bodyPr/>
          <a:lstStyle/>
          <a:p>
            <a:pPr marL="0" lvl="0" indent="0" algn="just" eaLnBrk="1" hangingPunct="1">
              <a:buClr>
                <a:srgbClr val="8A1411"/>
              </a:buClr>
              <a:buNone/>
            </a:pPr>
            <a:endParaRPr lang="ru-RU" altLang="ru-RU" sz="500" dirty="0" smtClean="0"/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Деканам факультетов, директорам институтов (филиалов), руководителям структурных подразделений университета, осуществляющим внешнеэкономическую (международную) деятельность, необходимо организовать </a:t>
            </a:r>
            <a:r>
              <a:rPr lang="ru-RU" altLang="ru-RU" sz="2000" b="1" dirty="0" smtClean="0"/>
              <a:t>ведение учёта международной деятельности структурного подразделения</a:t>
            </a:r>
            <a:r>
              <a:rPr lang="ru-RU" altLang="ru-RU" sz="2000" dirty="0" smtClean="0"/>
              <a:t> в журнале учёта </a:t>
            </a:r>
            <a:r>
              <a:rPr lang="ru-RU" altLang="ru-RU" sz="2000" dirty="0"/>
              <a:t>внешнеэкономических сделок и международной деятельности структурного подразделения </a:t>
            </a:r>
            <a:r>
              <a:rPr lang="ru-RU" altLang="ru-RU" sz="2000" dirty="0" smtClean="0"/>
              <a:t>(приказ </a:t>
            </a:r>
            <a:r>
              <a:rPr lang="ru-RU" altLang="ru-RU" sz="2000" dirty="0"/>
              <a:t>ректора от </a:t>
            </a:r>
            <a:r>
              <a:rPr lang="ru-RU" altLang="ru-RU" sz="2000" dirty="0" smtClean="0"/>
              <a:t>22.05.2017 </a:t>
            </a:r>
            <a:r>
              <a:rPr lang="ru-RU" altLang="ru-RU" sz="2000" dirty="0"/>
              <a:t>№ </a:t>
            </a:r>
            <a:r>
              <a:rPr lang="ru-RU" altLang="ru-RU" sz="2000" dirty="0" smtClean="0"/>
              <a:t>327-1 ).</a:t>
            </a:r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endParaRPr lang="ru-RU" altLang="ru-RU" sz="500" dirty="0"/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Журналы учёта структурных подразделений </a:t>
            </a:r>
            <a:r>
              <a:rPr lang="ru-RU" altLang="ru-RU" sz="2000" b="1" dirty="0" smtClean="0"/>
              <a:t>подлежат контролю </a:t>
            </a:r>
            <a:r>
              <a:rPr lang="ru-RU" altLang="ru-RU" sz="2000" dirty="0" smtClean="0"/>
              <a:t>со стороны ответственного за экспортный контроль в ФГБОУ ВО «</a:t>
            </a:r>
            <a:r>
              <a:rPr lang="ru-RU" altLang="ru-RU" sz="2000" dirty="0" err="1" smtClean="0"/>
              <a:t>ЧелГУ</a:t>
            </a:r>
            <a:r>
              <a:rPr lang="ru-RU" altLang="ru-RU" sz="2000" dirty="0" smtClean="0"/>
              <a:t>».</a:t>
            </a:r>
          </a:p>
          <a:p>
            <a:pPr marL="0" lvl="0" indent="0" algn="just" eaLnBrk="1" hangingPunct="1">
              <a:buClr>
                <a:srgbClr val="8A1411"/>
              </a:buClr>
              <a:buNone/>
            </a:pPr>
            <a:endParaRPr lang="ru-RU" altLang="ru-RU" sz="200" dirty="0" smtClean="0"/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/>
              <a:t>Ответственность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за ведение </a:t>
            </a:r>
            <a:r>
              <a:rPr lang="ru-RU" altLang="ru-RU" sz="2000" dirty="0" smtClean="0"/>
              <a:t>учёта международной деятельности структурного подразделения возложена </a:t>
            </a:r>
            <a:r>
              <a:rPr lang="ru-RU" altLang="ru-RU" sz="2000" b="1" dirty="0"/>
              <a:t>на </a:t>
            </a:r>
            <a:r>
              <a:rPr lang="ru-RU" altLang="ru-RU" sz="2000" b="1" dirty="0" smtClean="0"/>
              <a:t>деканов </a:t>
            </a:r>
            <a:r>
              <a:rPr lang="ru-RU" altLang="ru-RU" sz="2000" b="1" dirty="0"/>
              <a:t>факультетов, </a:t>
            </a:r>
            <a:r>
              <a:rPr lang="ru-RU" altLang="ru-RU" sz="2000" b="1" dirty="0" smtClean="0"/>
              <a:t>директоров </a:t>
            </a:r>
            <a:r>
              <a:rPr lang="ru-RU" altLang="ru-RU" sz="2000" b="1" dirty="0"/>
              <a:t>институтов (филиалов</a:t>
            </a:r>
            <a:r>
              <a:rPr lang="ru-RU" altLang="ru-RU" sz="2000" b="1" dirty="0" smtClean="0"/>
              <a:t>), руководителей </a:t>
            </a:r>
            <a:r>
              <a:rPr lang="ru-RU" altLang="ru-RU" sz="2000" b="1" dirty="0"/>
              <a:t>структурных </a:t>
            </a:r>
            <a:r>
              <a:rPr lang="ru-RU" altLang="ru-RU" sz="2000" b="1" dirty="0" smtClean="0"/>
              <a:t>подразделений</a:t>
            </a:r>
            <a:r>
              <a:rPr lang="ru-RU" altLang="ru-RU" sz="2000" dirty="0" smtClean="0"/>
              <a:t>.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16874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620688"/>
            <a:ext cx="7272808" cy="115212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8A1411"/>
                </a:solidFill>
              </a:rPr>
              <a:t>Правила ведения журнала учёта </a:t>
            </a:r>
            <a:br>
              <a:rPr lang="ru-RU" altLang="ru-RU" sz="2000" b="1" dirty="0" smtClean="0">
                <a:solidFill>
                  <a:srgbClr val="8A1411"/>
                </a:solidFill>
              </a:rPr>
            </a:br>
            <a:r>
              <a:rPr lang="ru-RU" altLang="ru-RU" sz="2000" b="1" dirty="0" smtClean="0">
                <a:solidFill>
                  <a:srgbClr val="8A1411"/>
                </a:solidFill>
              </a:rPr>
              <a:t>внешнеэкономических сделок и </a:t>
            </a:r>
            <a:r>
              <a:rPr lang="ru-RU" altLang="ru-RU" sz="2000" b="1" dirty="0">
                <a:solidFill>
                  <a:srgbClr val="8A1411"/>
                </a:solidFill>
              </a:rPr>
              <a:t>международной </a:t>
            </a:r>
            <a:r>
              <a:rPr lang="ru-RU" altLang="ru-RU" sz="2000" b="1" dirty="0" smtClean="0">
                <a:solidFill>
                  <a:srgbClr val="8A1411"/>
                </a:solidFill>
              </a:rPr>
              <a:t/>
            </a:r>
            <a:br>
              <a:rPr lang="ru-RU" altLang="ru-RU" sz="2000" b="1" dirty="0" smtClean="0">
                <a:solidFill>
                  <a:srgbClr val="8A1411"/>
                </a:solidFill>
              </a:rPr>
            </a:br>
            <a:r>
              <a:rPr lang="ru-RU" altLang="ru-RU" sz="2000" b="1" dirty="0" smtClean="0">
                <a:solidFill>
                  <a:srgbClr val="8A1411"/>
                </a:solidFill>
              </a:rPr>
              <a:t>деятельности структурного подразделения</a:t>
            </a:r>
            <a:endParaRPr lang="ru-RU" altLang="ru-RU" sz="2000" b="1" dirty="0">
              <a:solidFill>
                <a:srgbClr val="8A141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683568" y="1601416"/>
            <a:ext cx="8136904" cy="5256584"/>
          </a:xfrm>
        </p:spPr>
        <p:txBody>
          <a:bodyPr/>
          <a:lstStyle/>
          <a:p>
            <a:pPr marL="0" lvl="0" indent="0" algn="just" eaLnBrk="1" hangingPunct="1">
              <a:buClr>
                <a:srgbClr val="8A1411"/>
              </a:buClr>
              <a:buNone/>
            </a:pPr>
            <a:endParaRPr lang="ru-RU" altLang="ru-RU" sz="500" dirty="0" smtClean="0"/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Записи в журнале учёта формируются на основе сведений о внешнеэкономической сделке, содержащихся в декларациях на товары, коммерческих, транспортных (перевозочных) и иных имеющихся у российского участника внешнеэкономической деятельности документах (далее – учётные документы). Учётные документы, составленные на иностранном языке, должны иметь </a:t>
            </a:r>
            <a:r>
              <a:rPr lang="ru-RU" altLang="ru-RU" sz="1900" b="1" dirty="0" smtClean="0"/>
              <a:t>построчный</a:t>
            </a:r>
            <a:r>
              <a:rPr lang="ru-RU" altLang="ru-RU" sz="1900" dirty="0" smtClean="0"/>
              <a:t> </a:t>
            </a:r>
            <a:r>
              <a:rPr lang="ru-RU" altLang="ru-RU" sz="1900" b="1" dirty="0" smtClean="0"/>
              <a:t>перевод на русский язык</a:t>
            </a:r>
            <a:r>
              <a:rPr lang="ru-RU" altLang="ru-RU" sz="1900" dirty="0" smtClean="0"/>
              <a:t>.</a:t>
            </a:r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endParaRPr lang="ru-RU" altLang="ru-RU" sz="200" dirty="0" smtClean="0"/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Записи вносятся в журнал учёта по факту совершения внешнеэкономической сделки (непосредственно после отражения в учётных документах внешнеэкономических операций, осуществленных в рамках такой сделки) независимо от сроков поступления платы за товары, информацию, работы, услуги или результаты интеллектуальной деятельности (права на них).</a:t>
            </a:r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endParaRPr lang="ru-RU" altLang="ru-RU" sz="200" dirty="0" smtClean="0"/>
          </a:p>
          <a:p>
            <a:pPr lvl="0"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900" dirty="0" smtClean="0"/>
              <a:t>Журналы учёта и учётные документы хранятся российскими участниками внешнеэкономической деятельности не менее 3 лет, если более длительный срок их хранения не установлен законодательством Российской Федерации.</a:t>
            </a:r>
            <a:endParaRPr lang="ru-RU" altLang="ru-RU" sz="19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26678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692696"/>
            <a:ext cx="72136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8A1411"/>
                </a:solidFill>
              </a:rPr>
              <a:t>Журнал </a:t>
            </a:r>
            <a:r>
              <a:rPr lang="ru-RU" altLang="ru-RU" sz="2000" b="1" kern="0" dirty="0" smtClean="0">
                <a:solidFill>
                  <a:srgbClr val="8A1411"/>
                </a:solidFill>
              </a:rPr>
              <a:t>учёта </a:t>
            </a:r>
            <a:r>
              <a:rPr lang="ru-RU" altLang="ru-RU" sz="2000" b="1" kern="0" dirty="0">
                <a:solidFill>
                  <a:srgbClr val="8A1411"/>
                </a:solidFill>
              </a:rPr>
              <a:t>внешнеэкономических </a:t>
            </a:r>
            <a:r>
              <a:rPr lang="ru-RU" altLang="ru-RU" sz="2000" b="1" kern="0" dirty="0" smtClean="0">
                <a:solidFill>
                  <a:srgbClr val="8A1411"/>
                </a:solidFill>
              </a:rPr>
              <a:t>сделок и </a:t>
            </a:r>
            <a:r>
              <a:rPr lang="ru-RU" altLang="ru-RU" sz="2000" b="1" kern="0" dirty="0">
                <a:solidFill>
                  <a:srgbClr val="8A1411"/>
                </a:solidFill>
              </a:rPr>
              <a:t>международной деятельности </a:t>
            </a:r>
            <a:r>
              <a:rPr lang="ru-RU" altLang="ru-RU" sz="2000" b="1" kern="0" dirty="0" smtClean="0">
                <a:solidFill>
                  <a:srgbClr val="8A1411"/>
                </a:solidFill>
              </a:rPr>
              <a:t>структурного подразделения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670058"/>
              </p:ext>
            </p:extLst>
          </p:nvPr>
        </p:nvGraphicFramePr>
        <p:xfrm>
          <a:off x="395535" y="1844824"/>
          <a:ext cx="8496945" cy="4375067"/>
        </p:xfrm>
        <a:graphic>
          <a:graphicData uri="http://schemas.openxmlformats.org/drawingml/2006/table">
            <a:tbl>
              <a:tblPr/>
              <a:tblGrid>
                <a:gridCol w="369432"/>
                <a:gridCol w="805461"/>
                <a:gridCol w="1830513"/>
                <a:gridCol w="1830513"/>
                <a:gridCol w="1830513"/>
                <a:gridCol w="1830513"/>
              </a:tblGrid>
              <a:tr h="18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п/п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основании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которого совершается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внешнеэкономи-ческая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сделка (международная деятельность)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 иностранном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лице, участвующем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сделке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предмете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результатах идентификации предмета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57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12.01.2015</a:t>
                      </a:r>
                    </a:p>
                  </a:txBody>
                  <a:tcPr marL="9525" marR="857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Индивидуальный договор на оказание образовательных услуг от ___ № ____,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Приказ о зачислении от ___  № ____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Гражданин Республики Казахстан __________________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Ф.И.О.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Обучение по направлению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03.03.02 Физика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Заключение ВКЭК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_____ №___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«Не доводятся сведения, содержащие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научно-техническую информацию, подлежащую экспортному контролю»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51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692696"/>
            <a:ext cx="72136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8A1411"/>
                </a:solidFill>
              </a:rPr>
              <a:t>Журнал учёта внешнеэкономических сделок и международной деятельности структурного подразделения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171221"/>
              </p:ext>
            </p:extLst>
          </p:nvPr>
        </p:nvGraphicFramePr>
        <p:xfrm>
          <a:off x="395535" y="1844824"/>
          <a:ext cx="8496945" cy="4375067"/>
        </p:xfrm>
        <a:graphic>
          <a:graphicData uri="http://schemas.openxmlformats.org/drawingml/2006/table">
            <a:tbl>
              <a:tblPr/>
              <a:tblGrid>
                <a:gridCol w="369432"/>
                <a:gridCol w="805461"/>
                <a:gridCol w="1830513"/>
                <a:gridCol w="1830513"/>
                <a:gridCol w="1830513"/>
                <a:gridCol w="1830513"/>
              </a:tblGrid>
              <a:tr h="18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п/п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основании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которого совершается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внешнеэкономи-ческая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сделка (международная деятельность)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 иностранном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лице, участвующем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сделке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предмете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результатах идентификации предмета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57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12.01.2015</a:t>
                      </a:r>
                    </a:p>
                  </a:txBody>
                  <a:tcPr marL="9525" marR="857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Приказ о зачислении от ____ № _____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Гражданин Республики Казахстан __________________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Ф.И.О.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Обучение по направлению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04.03.01 Химия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Заключение ВКЭК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_____ №___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«Не доводятся сведения, содержащие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научно-техническую информацию, подлежащую экспортному контролю»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91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692696"/>
            <a:ext cx="72136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8A1411"/>
                </a:solidFill>
              </a:rPr>
              <a:t>Журнал учёта внешнеэкономических сделок и международной деятельности структурного подразделения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42498"/>
              </p:ext>
            </p:extLst>
          </p:nvPr>
        </p:nvGraphicFramePr>
        <p:xfrm>
          <a:off x="395535" y="1844824"/>
          <a:ext cx="8496945" cy="4161707"/>
        </p:xfrm>
        <a:graphic>
          <a:graphicData uri="http://schemas.openxmlformats.org/drawingml/2006/table">
            <a:tbl>
              <a:tblPr/>
              <a:tblGrid>
                <a:gridCol w="369432"/>
                <a:gridCol w="805461"/>
                <a:gridCol w="1830513"/>
                <a:gridCol w="1830513"/>
                <a:gridCol w="1830513"/>
                <a:gridCol w="1830513"/>
              </a:tblGrid>
              <a:tr h="18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п/п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основании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которого совершается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внешнеэкономи-ческая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сделка (международная деятельность)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 иностранном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лице, участвующем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сделке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предмете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результатах идентификации предмета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57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14.01.2015</a:t>
                      </a:r>
                    </a:p>
                  </a:txBody>
                  <a:tcPr marL="9525" marR="857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Контракт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___ № 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АО «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Майкаинзолото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», пос.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Майкаин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Павлодарская обл., Республика Казахстан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Поставка товара (Сульфид натрия)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Лицензия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ФСТЭК России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___ № _____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754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692696"/>
            <a:ext cx="721362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8A1411"/>
                </a:solidFill>
              </a:rPr>
              <a:t>Журнал учёта внешнеэкономических сделок и международной деятельности структурного подразделения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046666"/>
              </p:ext>
            </p:extLst>
          </p:nvPr>
        </p:nvGraphicFramePr>
        <p:xfrm>
          <a:off x="395536" y="1772816"/>
          <a:ext cx="8496945" cy="4772000"/>
        </p:xfrm>
        <a:graphic>
          <a:graphicData uri="http://schemas.openxmlformats.org/drawingml/2006/table">
            <a:tbl>
              <a:tblPr/>
              <a:tblGrid>
                <a:gridCol w="369432"/>
                <a:gridCol w="805461"/>
                <a:gridCol w="1830513"/>
                <a:gridCol w="1830513"/>
                <a:gridCol w="1830513"/>
                <a:gridCol w="1830513"/>
              </a:tblGrid>
              <a:tr h="18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п/п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основании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которого совершается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внешнеэкономи-ческая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сделка (международная деятельность)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 иностранном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лице, участвующем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сделке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предмете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результатах идентификации предмета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6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57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15.01.2015</a:t>
                      </a:r>
                    </a:p>
                  </a:txBody>
                  <a:tcPr marL="9525" marR="857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Протокол  о совместном финансировании проекта в рамках конкурса 2014 г.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CRDF Global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проведение совместных научных исследований между  Американским фондом гражданских исследований и  развития (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CRDF Global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 и ФГБОУ ВПО «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ЧелГУ»от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26.01.2015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Американский фонд гражданских исследований и развития (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CRDF Global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), 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Арлингтон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Вирджиния, США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Заявка проекта  «Исследование композиционной тройной фазовой диаграммы магнитных и структурных свойств сплавов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Гейслера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 на конкурс  2014 г. для проведения совместных исследований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(российский участник –Ф.И.О.)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Заключение независимой идентификационной экспертизы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Учебно-научного центра экспертизы, сертификации и проблем качества (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УрФУ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г.Екатеринбург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26.03.2015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 004/00207-15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1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692696"/>
            <a:ext cx="721362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8A1411"/>
                </a:solidFill>
              </a:rPr>
              <a:t>Журнал учёта внешнеэкономических сделок и международной деятельности структурного подразделения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881279"/>
              </p:ext>
            </p:extLst>
          </p:nvPr>
        </p:nvGraphicFramePr>
        <p:xfrm>
          <a:off x="395536" y="1700808"/>
          <a:ext cx="8496945" cy="4375067"/>
        </p:xfrm>
        <a:graphic>
          <a:graphicData uri="http://schemas.openxmlformats.org/drawingml/2006/table">
            <a:tbl>
              <a:tblPr/>
              <a:tblGrid>
                <a:gridCol w="369432"/>
                <a:gridCol w="805461"/>
                <a:gridCol w="1830513"/>
                <a:gridCol w="1830513"/>
                <a:gridCol w="1830513"/>
                <a:gridCol w="1830513"/>
              </a:tblGrid>
              <a:tr h="18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п/п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основании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которого совершается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внешнеэкономи-ческая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сделка (международная деятельность)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 иностранном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лице, участвующем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сделке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предмете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результатах идентификации предмета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857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15.01.2017</a:t>
                      </a:r>
                    </a:p>
                  </a:txBody>
                  <a:tcPr marL="9525" marR="857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«Исследование композиционной тройной фазовой диаграммы магнитных и структурных свойств сплавов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Гейслера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 FSCX-15-61151-0,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грантовое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соглашение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Американский фонд гражданских исследований и развития (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CRDF Global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), 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Арлингтон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Вирджиния, США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Промежуточный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отчет № 1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(российский участник – Ф.И.О.)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Заключение ВКЭК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___ № ____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«Не подлежит экспортному контролю»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74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548680"/>
            <a:ext cx="7211442" cy="1143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8A1411"/>
                </a:solidFill>
              </a:rPr>
              <a:t>Цели системы экспортного контроля</a:t>
            </a: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899592" y="1628800"/>
            <a:ext cx="7776864" cy="4896544"/>
          </a:xfrm>
        </p:spPr>
        <p:txBody>
          <a:bodyPr/>
          <a:lstStyle/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/>
              <a:t>предотвращение</a:t>
            </a:r>
            <a:r>
              <a:rPr lang="ru-RU" altLang="ru-RU" sz="2000" dirty="0" smtClean="0"/>
              <a:t> </a:t>
            </a:r>
            <a:r>
              <a:rPr lang="ru-RU" altLang="ru-RU" sz="2000" b="1" dirty="0"/>
              <a:t>передачи</a:t>
            </a:r>
            <a:r>
              <a:rPr lang="ru-RU" altLang="ru-RU" sz="2000" dirty="0"/>
              <a:t> университетом и его структурными подразделениями в процессе научного и научно-технического сотрудничества с организациями, университетами, фондами и т.п.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зарубежных</a:t>
            </a:r>
            <a:r>
              <a:rPr lang="ru-RU" altLang="ru-RU" sz="2000" dirty="0"/>
              <a:t> стран товаров, информации, работ, услуг и результатов интеллектуальной деятельности, которые могут быть использованы при создании оружия массового поражения, средств его доставки, иных видов вооружения и военной техники, а также продукции, являющейся особо опасной в террористическом отношении;</a:t>
            </a:r>
          </a:p>
          <a:p>
            <a:pPr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endParaRPr lang="ru-RU" altLang="ru-RU" sz="5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/>
              <a:t>предотвращение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внешнеэкономических операций с продукцией двойного назначения (контролируемой по экспорту) без получения лицензий или иных разрешительных документов.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905621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692696"/>
            <a:ext cx="72136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8A1411"/>
                </a:solidFill>
              </a:rPr>
              <a:t>Журнал учёта внешнеэкономических сделок и международной деятельности структурного подразделения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025858"/>
              </p:ext>
            </p:extLst>
          </p:nvPr>
        </p:nvGraphicFramePr>
        <p:xfrm>
          <a:off x="395535" y="1844824"/>
          <a:ext cx="8496945" cy="3948347"/>
        </p:xfrm>
        <a:graphic>
          <a:graphicData uri="http://schemas.openxmlformats.org/drawingml/2006/table">
            <a:tbl>
              <a:tblPr/>
              <a:tblGrid>
                <a:gridCol w="369432"/>
                <a:gridCol w="805461"/>
                <a:gridCol w="1830513"/>
                <a:gridCol w="1830513"/>
                <a:gridCol w="1830513"/>
                <a:gridCol w="1830513"/>
              </a:tblGrid>
              <a:tr h="18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п/п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основании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которого совершается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внешнеэкономи-ческая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сделка (международная деятельность)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 иностранном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лице, участвующем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сделке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предмете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результатах идентификации предмета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857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15.01.2017</a:t>
                      </a:r>
                    </a:p>
                  </a:txBody>
                  <a:tcPr marL="9525" marR="857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Интеграционный проект № ___ «Материалы и структурно организованные среды для оптоэлектроники»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2016-2017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г.г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Журнал «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Progress in Electromagnetics Research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Статья «Миниатюрный полосно-пропускающий фильтр на подвешенной подложке»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(Ф.И.О.)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Экспертное заключение ВКЭК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_____ №___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«Не подлежит экспортному контролю»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48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692696"/>
            <a:ext cx="72136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8A1411"/>
                </a:solidFill>
              </a:rPr>
              <a:t>Журнал учёта внешнеэкономических сделок и международной деятельности структурного подразделения</a:t>
            </a:r>
          </a:p>
        </p:txBody>
      </p:sp>
      <p:graphicFrame>
        <p:nvGraphicFramePr>
          <p:cNvPr id="5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171187"/>
              </p:ext>
            </p:extLst>
          </p:nvPr>
        </p:nvGraphicFramePr>
        <p:xfrm>
          <a:off x="395535" y="1844824"/>
          <a:ext cx="8496945" cy="4375067"/>
        </p:xfrm>
        <a:graphic>
          <a:graphicData uri="http://schemas.openxmlformats.org/drawingml/2006/table">
            <a:tbl>
              <a:tblPr/>
              <a:tblGrid>
                <a:gridCol w="369432"/>
                <a:gridCol w="805461"/>
                <a:gridCol w="1830513"/>
                <a:gridCol w="1830513"/>
                <a:gridCol w="1830513"/>
                <a:gridCol w="1830513"/>
              </a:tblGrid>
              <a:tr h="18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п/п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основании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которого совершается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внешнеэкономи-ческая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сделка (международная деятельность)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 иностранном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лице, участвующем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сделке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предмете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Сведения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результатах идентификации предмета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внешнеэкономи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-ческой сделки (международной деятельности)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9AF"/>
                        </a:gs>
                        <a:gs pos="50000">
                          <a:srgbClr val="FFE6CD"/>
                        </a:gs>
                        <a:gs pos="100000">
                          <a:srgbClr val="FFF2E6"/>
                        </a:gs>
                      </a:gsLst>
                      <a:lin ang="5400000" scaled="1"/>
                    </a:gradFill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5725" marR="95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85725" marT="9525" marB="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5725" marR="95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15.01.2017</a:t>
                      </a:r>
                    </a:p>
                  </a:txBody>
                  <a:tcPr marL="9525" marR="85725" marT="9525" marB="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Приказ о командировании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___ № 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LVIII Международная конференция «Актуальные проблемы прочности»,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Пермь, Россия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Доклад «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Многомассштабное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исследование динамической прочности на растяжение металлов и расплавов металлов» (Ф.И.О.)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Экспертное заключение ВКЭК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____ № _____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«Не подлежит экспортному контролю»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1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826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726186" y="5962283"/>
            <a:ext cx="249423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86AF2-60CB-4AEA-BD7D-CC514F9E873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213287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 panose="02020404030301010803" pitchFamily="18" charset="0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eaLnBrk="1" hangingPunct="1"/>
            <a:r>
              <a:rPr lang="ru-RU" altLang="ru-RU" kern="0" smtClean="0">
                <a:solidFill>
                  <a:srgbClr val="8A1411"/>
                </a:solidFill>
              </a:rPr>
              <a:t>Спасибо за внимание!</a:t>
            </a:r>
            <a:endParaRPr lang="ru-RU" altLang="ru-RU" kern="0" dirty="0" smtClean="0">
              <a:solidFill>
                <a:srgbClr val="8A14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27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548680"/>
            <a:ext cx="7211442" cy="1008112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8A1411"/>
                </a:solidFill>
              </a:rPr>
              <a:t/>
            </a:r>
            <a:br>
              <a:rPr lang="ru-RU" altLang="ru-RU" sz="3000" b="1" dirty="0">
                <a:solidFill>
                  <a:srgbClr val="8A1411"/>
                </a:solidFill>
              </a:rPr>
            </a:br>
            <a:r>
              <a:rPr lang="ru-RU" altLang="ru-RU" sz="2400" b="1" dirty="0" smtClean="0">
                <a:solidFill>
                  <a:srgbClr val="8A1411"/>
                </a:solidFill>
              </a:rPr>
              <a:t>Объекты экспортного контроля в университете</a:t>
            </a:r>
            <a:r>
              <a:rPr lang="ru-RU" altLang="ru-RU" sz="2400" b="1" dirty="0">
                <a:solidFill>
                  <a:srgbClr val="8A1411"/>
                </a:solidFill>
              </a:rPr>
              <a:t/>
            </a:r>
            <a:br>
              <a:rPr lang="ru-RU" altLang="ru-RU" sz="2400" b="1" dirty="0">
                <a:solidFill>
                  <a:srgbClr val="8A1411"/>
                </a:solidFill>
              </a:rPr>
            </a:br>
            <a:endParaRPr lang="ru-RU" altLang="ru-RU" sz="2400" b="1" dirty="0" smtClean="0">
              <a:solidFill>
                <a:srgbClr val="8A141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8136904" cy="4896544"/>
          </a:xfrm>
        </p:spPr>
        <p:txBody>
          <a:bodyPr/>
          <a:lstStyle/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/>
              <a:t>Международные </a:t>
            </a:r>
            <a:r>
              <a:rPr lang="ru-RU" altLang="ru-RU" sz="1800" b="1" dirty="0"/>
              <a:t>контракты, проекты, другие виды международных соглашений</a:t>
            </a:r>
            <a:r>
              <a:rPr lang="ru-RU" altLang="ru-RU" sz="1800" dirty="0"/>
              <a:t> на экспорт/импорт товаров, информации, работ, услуг, результатов интеллектуальной деятельности и поставки по этим контрактам и соглашениям; </a:t>
            </a:r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/>
              <a:t>Результаты </a:t>
            </a:r>
            <a:r>
              <a:rPr lang="ru-RU" altLang="ru-RU" sz="1800" b="1" dirty="0"/>
              <a:t>интеллектуальной деятельности</a:t>
            </a:r>
            <a:r>
              <a:rPr lang="ru-RU" altLang="ru-RU" sz="1800" dirty="0"/>
              <a:t> (окончательные и промежуточные результаты научно-исследовательских, опытно-конструкторских и  технологических работ), </a:t>
            </a:r>
            <a:r>
              <a:rPr lang="ru-RU" altLang="ru-RU" sz="1800" b="1" dirty="0"/>
              <a:t>технологии, продукция, планируемые к передаче зарубежным </a:t>
            </a:r>
            <a:r>
              <a:rPr lang="ru-RU" altLang="ru-RU" sz="1800" b="1" dirty="0" smtClean="0"/>
              <a:t>организациям;</a:t>
            </a:r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/>
              <a:t>Выполнение </a:t>
            </a:r>
            <a:r>
              <a:rPr lang="ru-RU" altLang="ru-RU" sz="1800" b="1" dirty="0"/>
              <a:t>работ по заказу иностранных заказчиков </a:t>
            </a:r>
            <a:r>
              <a:rPr lang="ru-RU" altLang="ru-RU" sz="1800" dirty="0" smtClean="0"/>
              <a:t>или </a:t>
            </a:r>
            <a:r>
              <a:rPr lang="ru-RU" altLang="ru-RU" sz="1800" dirty="0"/>
              <a:t>проводимых совместно с зарубежными специалистами, либо при </a:t>
            </a:r>
            <a:r>
              <a:rPr lang="ru-RU" altLang="ru-RU" sz="1800" dirty="0" smtClean="0"/>
              <a:t>их участии. </a:t>
            </a:r>
            <a:endParaRPr lang="ru-RU" altLang="ru-RU" sz="18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/>
              <a:t>Оглашение докладов </a:t>
            </a:r>
            <a:r>
              <a:rPr lang="ru-RU" altLang="ru-RU" sz="1800" b="1" dirty="0"/>
              <a:t>на международных  конференциях, </a:t>
            </a:r>
            <a:r>
              <a:rPr lang="ru-RU" altLang="ru-RU" sz="1800" b="1" dirty="0" smtClean="0"/>
              <a:t>выставках, опубликование материалов </a:t>
            </a:r>
            <a:r>
              <a:rPr lang="ru-RU" altLang="ru-RU" sz="1800" b="1" dirty="0"/>
              <a:t>в </a:t>
            </a:r>
            <a:r>
              <a:rPr lang="ru-RU" altLang="ru-RU" sz="1800" b="1" dirty="0" smtClean="0"/>
              <a:t>печатных изданиях </a:t>
            </a:r>
            <a:r>
              <a:rPr lang="ru-RU" altLang="ru-RU" sz="1800" b="1" dirty="0"/>
              <a:t>или сети </a:t>
            </a:r>
            <a:r>
              <a:rPr lang="ru-RU" altLang="ru-RU" sz="1800" b="1" dirty="0" smtClean="0"/>
              <a:t>Интернет </a:t>
            </a:r>
            <a:r>
              <a:rPr lang="ru-RU" altLang="ru-RU" sz="1800" b="1" dirty="0"/>
              <a:t>и т.п., </a:t>
            </a:r>
            <a:r>
              <a:rPr lang="ru-RU" altLang="ru-RU" sz="1800" dirty="0" smtClean="0"/>
              <a:t>что предполагает </a:t>
            </a:r>
            <a:r>
              <a:rPr lang="ru-RU" altLang="ru-RU" sz="1800" b="1" dirty="0" smtClean="0"/>
              <a:t>открытое опубликование материалов</a:t>
            </a:r>
            <a:r>
              <a:rPr lang="ru-RU" altLang="ru-RU" sz="1800" dirty="0" smtClean="0"/>
              <a:t> или </a:t>
            </a:r>
            <a:r>
              <a:rPr lang="ru-RU" altLang="ru-RU" sz="1800" dirty="0"/>
              <a:t>связано с передачей </a:t>
            </a:r>
            <a:r>
              <a:rPr lang="ru-RU" altLang="ru-RU" sz="1800" dirty="0" smtClean="0"/>
              <a:t>информации иностранным </a:t>
            </a:r>
            <a:r>
              <a:rPr lang="ru-RU" altLang="ru-RU" sz="1800" dirty="0"/>
              <a:t>гражданам, зарубежным организациям или их </a:t>
            </a:r>
            <a:r>
              <a:rPr lang="ru-RU" altLang="ru-RU" sz="1800" dirty="0" smtClean="0"/>
              <a:t>представителям, в </a:t>
            </a:r>
            <a:r>
              <a:rPr lang="ru-RU" altLang="ru-RU" sz="1800" dirty="0"/>
              <a:t>том числе </a:t>
            </a:r>
            <a:r>
              <a:rPr lang="ru-RU" altLang="ru-RU" sz="1800" dirty="0" smtClean="0"/>
              <a:t>и </a:t>
            </a:r>
            <a:r>
              <a:rPr lang="ru-RU" altLang="ru-RU" sz="1800" dirty="0"/>
              <a:t>на территории Российской Федерации; </a:t>
            </a:r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/>
              <a:t>Образовательные </a:t>
            </a:r>
            <a:r>
              <a:rPr lang="ru-RU" altLang="ru-RU" sz="1800" b="1" dirty="0"/>
              <a:t>услуги иностранным </a:t>
            </a:r>
            <a:r>
              <a:rPr lang="ru-RU" altLang="ru-RU" sz="1800" b="1" dirty="0" smtClean="0"/>
              <a:t>гражданам;</a:t>
            </a:r>
            <a:endParaRPr lang="ru-RU" altLang="ru-RU" sz="1800" b="1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1800" b="1" dirty="0" smtClean="0"/>
              <a:t>Прием </a:t>
            </a:r>
            <a:r>
              <a:rPr lang="ru-RU" altLang="ru-RU" sz="1800" b="1" dirty="0"/>
              <a:t>иностранных граждан, делегаций.</a:t>
            </a:r>
            <a:endParaRPr lang="ru-RU" alt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305326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548680"/>
            <a:ext cx="7211442" cy="1008112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8A1411"/>
                </a:solidFill>
              </a:rPr>
              <a:t/>
            </a:r>
            <a:br>
              <a:rPr lang="ru-RU" altLang="ru-RU" sz="3000" b="1" dirty="0">
                <a:solidFill>
                  <a:srgbClr val="8A1411"/>
                </a:solidFill>
              </a:rPr>
            </a:br>
            <a:r>
              <a:rPr lang="ru-RU" altLang="ru-RU" sz="2400" b="1" dirty="0">
                <a:solidFill>
                  <a:srgbClr val="8A1411"/>
                </a:solidFill>
              </a:rPr>
              <a:t>Открытое опубликование</a:t>
            </a:r>
            <a:br>
              <a:rPr lang="ru-RU" altLang="ru-RU" sz="2400" b="1" dirty="0">
                <a:solidFill>
                  <a:srgbClr val="8A1411"/>
                </a:solidFill>
              </a:rPr>
            </a:br>
            <a:endParaRPr lang="ru-RU" altLang="ru-RU" sz="2400" b="1" dirty="0" smtClean="0">
              <a:solidFill>
                <a:srgbClr val="8A141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971600" y="1556792"/>
            <a:ext cx="7776864" cy="4896544"/>
          </a:xfrm>
        </p:spPr>
        <p:txBody>
          <a:bodyPr/>
          <a:lstStyle/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размещение </a:t>
            </a:r>
            <a:r>
              <a:rPr lang="ru-RU" altLang="ru-RU" sz="2000" dirty="0"/>
              <a:t>в общественной сфере, публикация в СМИ (печатные издания, радио-, теле-, видео-, кино-программы, хроникальные и иные формы периодического распространения массовой информации, непериодических печатных изданиях</a:t>
            </a:r>
            <a:r>
              <a:rPr lang="ru-RU" altLang="ru-RU" sz="2000" dirty="0" smtClean="0"/>
              <a:t>);</a:t>
            </a:r>
            <a:endParaRPr lang="ru-RU" altLang="ru-RU" sz="20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размещение в сети Интернет;</a:t>
            </a:r>
            <a:endParaRPr lang="ru-RU" altLang="ru-RU" sz="20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оглашение </a:t>
            </a:r>
            <a:r>
              <a:rPr lang="ru-RU" altLang="ru-RU" sz="2000" dirty="0"/>
              <a:t>на съездах, конференциях, совещаниях, </a:t>
            </a:r>
            <a:r>
              <a:rPr lang="ru-RU" altLang="ru-RU" sz="2000" dirty="0" smtClean="0"/>
              <a:t>симпозиумах;</a:t>
            </a:r>
            <a:endParaRPr lang="ru-RU" altLang="ru-RU" sz="20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оформление </a:t>
            </a:r>
            <a:r>
              <a:rPr lang="ru-RU" altLang="ru-RU" sz="2000" dirty="0"/>
              <a:t>заявок на изобретение, полезную модель, промышленный </a:t>
            </a:r>
            <a:r>
              <a:rPr lang="ru-RU" altLang="ru-RU" sz="2000" dirty="0" smtClean="0"/>
              <a:t>образец;  </a:t>
            </a:r>
            <a:endParaRPr lang="ru-RU" altLang="ru-RU" sz="20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демонстрация </a:t>
            </a:r>
            <a:r>
              <a:rPr lang="ru-RU" altLang="ru-RU" sz="2000" dirty="0"/>
              <a:t>в кинофильмах, видеофильмах, диафильмах, диапозитивах, </a:t>
            </a:r>
            <a:r>
              <a:rPr lang="ru-RU" altLang="ru-RU" sz="2000" dirty="0" err="1" smtClean="0"/>
              <a:t>слайдфильмах</a:t>
            </a:r>
            <a:r>
              <a:rPr lang="ru-RU" altLang="ru-RU" sz="2000" dirty="0" smtClean="0"/>
              <a:t>;</a:t>
            </a:r>
            <a:endParaRPr lang="ru-RU" altLang="ru-RU" sz="20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экспонирование </a:t>
            </a:r>
            <a:r>
              <a:rPr lang="ru-RU" altLang="ru-RU" sz="2000" dirty="0"/>
              <a:t>в музеях, на выставках, </a:t>
            </a:r>
            <a:r>
              <a:rPr lang="ru-RU" altLang="ru-RU" sz="2000" dirty="0" smtClean="0"/>
              <a:t>ярмарках;</a:t>
            </a:r>
            <a:endParaRPr lang="ru-RU" altLang="ru-RU" sz="20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публичная </a:t>
            </a:r>
            <a:r>
              <a:rPr lang="ru-RU" altLang="ru-RU" sz="2000" dirty="0"/>
              <a:t>защита </a:t>
            </a:r>
            <a:r>
              <a:rPr lang="ru-RU" altLang="ru-RU" sz="2000" dirty="0" smtClean="0"/>
              <a:t>диссертаций; </a:t>
            </a:r>
            <a:endParaRPr lang="ru-RU" altLang="ru-RU" sz="20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депонирование </a:t>
            </a:r>
            <a:r>
              <a:rPr lang="ru-RU" altLang="ru-RU" sz="2000" dirty="0"/>
              <a:t>рукописей и передача их иностранным </a:t>
            </a:r>
            <a:r>
              <a:rPr lang="ru-RU" altLang="ru-RU" sz="2000" dirty="0" smtClean="0"/>
              <a:t>гражданам.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046462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620688"/>
            <a:ext cx="7211442" cy="107099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8A1411"/>
                </a:solidFill>
              </a:rPr>
              <a:t>Основополагающие документы системы экспортного контроля</a:t>
            </a: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971600" y="1772816"/>
            <a:ext cx="7776864" cy="3960440"/>
          </a:xfrm>
        </p:spPr>
        <p:txBody>
          <a:bodyPr/>
          <a:lstStyle/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Федеральный закон Российской Федерации от 18 июля 1999 г.          № 183-ФЗ «Об экспортном контроле»;</a:t>
            </a:r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Списки контролируемой продукции, утвержденные указами Президента Российской Федерации;</a:t>
            </a:r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Положения, регламентирующие сферу деятельности, утвержденные постановлениями Правительства Российской Федерации;</a:t>
            </a:r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Распорядительные и нормативные документы </a:t>
            </a:r>
            <a:r>
              <a:rPr lang="ru-RU" altLang="ru-RU" sz="2000" dirty="0" err="1" smtClean="0"/>
              <a:t>Минобрнауки</a:t>
            </a:r>
            <a:r>
              <a:rPr lang="ru-RU" altLang="ru-RU" sz="2000" dirty="0" smtClean="0"/>
              <a:t> России.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04355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692696"/>
            <a:ext cx="7211442" cy="1143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8A1411"/>
                </a:solidFill>
              </a:rPr>
              <a:t>Статья </a:t>
            </a:r>
            <a:r>
              <a:rPr lang="ru-RU" altLang="ru-RU" sz="2400" b="1" dirty="0">
                <a:solidFill>
                  <a:srgbClr val="8A1411"/>
                </a:solidFill>
              </a:rPr>
              <a:t>24 Федерального закона от 18 июля 1999 г. № 183-ФЗ «Об экспортном контроле»</a:t>
            </a:r>
            <a:endParaRPr lang="ru-RU" altLang="ru-RU" sz="2400" b="1" dirty="0" smtClean="0">
              <a:solidFill>
                <a:srgbClr val="8A141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971600" y="1628800"/>
            <a:ext cx="7776864" cy="4896544"/>
          </a:xfrm>
        </p:spPr>
        <p:txBody>
          <a:bodyPr/>
          <a:lstStyle/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/>
              <a:t>Идентификация </a:t>
            </a:r>
            <a:r>
              <a:rPr lang="ru-RU" altLang="ru-RU" sz="2000" b="1" dirty="0"/>
              <a:t>контролируемых товаров и технологий</a:t>
            </a:r>
            <a:r>
              <a:rPr lang="ru-RU" altLang="ru-RU" sz="2000" dirty="0"/>
              <a:t>, а также совершение необходимых действий, связанных с получением лицензий на осуществление внешнеэкономических операций с контролируемыми товарами и технологиями или разрешений на их вывоз из Российской Федерации без лицензий, </a:t>
            </a:r>
            <a:r>
              <a:rPr lang="ru-RU" altLang="ru-RU" sz="2000" b="1" dirty="0"/>
              <a:t>является</a:t>
            </a:r>
            <a:r>
              <a:rPr lang="ru-RU" altLang="ru-RU" sz="2000" dirty="0"/>
              <a:t> </a:t>
            </a:r>
            <a:r>
              <a:rPr lang="ru-RU" altLang="ru-RU" sz="2000" b="1" dirty="0"/>
              <a:t>обязанностью российского участника внешнеэкономической деятельности</a:t>
            </a:r>
            <a:r>
              <a:rPr lang="ru-RU" altLang="ru-RU" sz="2000" dirty="0" smtClean="0"/>
              <a:t>.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500" dirty="0"/>
          </a:p>
          <a:p>
            <a:pPr algn="just" eaLnBrk="1" hangingPunct="1">
              <a:buClr>
                <a:srgbClr val="8A1411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Российский </a:t>
            </a:r>
            <a:r>
              <a:rPr lang="ru-RU" altLang="ru-RU" sz="2000" dirty="0"/>
              <a:t>участник внешнеэкономической деятельности вправе поручить проведение идентификации контролируемых товаров и технологий организации, получившей в установленном Правительством Российской Федерации порядке специальное разрешение на осуществление деятельности по идентификации контролируемых товаров и технологий (далее - экспертная организация), посредством заключения с ней соответствующего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380689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548680"/>
            <a:ext cx="7344816" cy="1143000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8A1411"/>
                </a:solidFill>
              </a:rPr>
              <a:t/>
            </a:r>
            <a:br>
              <a:rPr lang="ru-RU" altLang="ru-RU" sz="3000" b="1" dirty="0">
                <a:solidFill>
                  <a:srgbClr val="8A1411"/>
                </a:solidFill>
              </a:rPr>
            </a:br>
            <a:r>
              <a:rPr lang="ru-RU" altLang="ru-RU" sz="2400" b="1" dirty="0" smtClean="0">
                <a:solidFill>
                  <a:srgbClr val="8A1411"/>
                </a:solidFill>
              </a:rPr>
              <a:t>Экспертиза в целях экспортного контроля в </a:t>
            </a:r>
            <a:r>
              <a:rPr lang="ru-RU" altLang="ru-RU" sz="2400" b="1" dirty="0" err="1" smtClean="0">
                <a:solidFill>
                  <a:srgbClr val="8A1411"/>
                </a:solidFill>
              </a:rPr>
              <a:t>ЧелГУ</a:t>
            </a:r>
            <a:r>
              <a:rPr lang="ru-RU" altLang="ru-RU" sz="2400" b="1" dirty="0">
                <a:solidFill>
                  <a:srgbClr val="8A1411"/>
                </a:solidFill>
              </a:rPr>
              <a:t/>
            </a:r>
            <a:br>
              <a:rPr lang="ru-RU" altLang="ru-RU" sz="2400" b="1" dirty="0">
                <a:solidFill>
                  <a:srgbClr val="8A1411"/>
                </a:solidFill>
              </a:rPr>
            </a:br>
            <a:endParaRPr lang="ru-RU" altLang="ru-RU" sz="2400" b="1" dirty="0" smtClean="0">
              <a:solidFill>
                <a:srgbClr val="8A141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971600" y="1484784"/>
            <a:ext cx="7776864" cy="4896544"/>
          </a:xfrm>
        </p:spPr>
        <p:txBody>
          <a:bodyPr/>
          <a:lstStyle/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1600" dirty="0" smtClean="0"/>
              <a:t>	</a:t>
            </a:r>
            <a:r>
              <a:rPr lang="ru-RU" altLang="ru-RU" sz="2000" dirty="0"/>
              <a:t>Функции по проведению </a:t>
            </a:r>
            <a:r>
              <a:rPr lang="ru-RU" altLang="ru-RU" sz="2000" b="1" dirty="0"/>
              <a:t>идентификационной экспертизы экспортируемой продукции, услуг и технологий</a:t>
            </a:r>
            <a:r>
              <a:rPr lang="ru-RU" altLang="ru-RU" sz="2000" dirty="0"/>
              <a:t> и </a:t>
            </a:r>
            <a:r>
              <a:rPr lang="ru-RU" altLang="ru-RU" sz="2000" b="1" dirty="0"/>
              <a:t>проверку их конечного использования</a:t>
            </a:r>
            <a:r>
              <a:rPr lang="ru-RU" altLang="ru-RU" sz="2000" dirty="0"/>
              <a:t>, возложены на уполномоченных по экспортному контролю структурных </a:t>
            </a:r>
            <a:r>
              <a:rPr lang="ru-RU" altLang="ru-RU" sz="2000" dirty="0" smtClean="0"/>
              <a:t>подразделений (</a:t>
            </a:r>
            <a:r>
              <a:rPr lang="ru-RU" altLang="ru-RU" sz="2000" b="1" dirty="0" smtClean="0"/>
              <a:t>руководителей подразделений</a:t>
            </a:r>
            <a:r>
              <a:rPr lang="ru-RU" altLang="ru-RU" sz="2000" dirty="0" smtClean="0"/>
              <a:t>) </a:t>
            </a:r>
            <a:r>
              <a:rPr lang="ru-RU" altLang="ru-RU" sz="2000" dirty="0"/>
              <a:t>и </a:t>
            </a:r>
            <a:r>
              <a:rPr lang="ru-RU" altLang="ru-RU" sz="2000" b="1" dirty="0"/>
              <a:t>экспертные комиссии</a:t>
            </a:r>
            <a:r>
              <a:rPr lang="ru-RU" altLang="ru-RU" sz="2000" dirty="0"/>
              <a:t>. 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dirty="0"/>
              <a:t>       Идентификационная экспертиза проводится с целью выявления товаров и технологий, подлежащих экспортному контролю, на вывоз (передачу) которых необходимо получить экспортную лицензию или иное предусмотренное законодательством Российской Федерации разрешение</a:t>
            </a:r>
            <a:r>
              <a:rPr lang="ru-RU" altLang="ru-RU" sz="2000" dirty="0" smtClean="0"/>
              <a:t>.</a:t>
            </a:r>
            <a:endParaRPr lang="ru-RU" altLang="ru-RU" sz="2000" dirty="0"/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dirty="0"/>
              <a:t>       В ходе идентификационной экспертизы проводится классификационная оценка в отношении каждого предмета экспорта путем сопоставления и установления соответствия его характеристик техническому описанию товаров и технологий, включенных в </a:t>
            </a:r>
            <a:r>
              <a:rPr lang="ru-RU" altLang="ru-RU" sz="2000" b="1" dirty="0"/>
              <a:t>контрольные списки</a:t>
            </a:r>
            <a:r>
              <a:rPr lang="ru-RU" alt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728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548680"/>
            <a:ext cx="7211442" cy="1143000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8A1411"/>
                </a:solidFill>
              </a:rPr>
              <a:t/>
            </a:r>
            <a:br>
              <a:rPr lang="ru-RU" altLang="ru-RU" sz="3000" b="1" dirty="0">
                <a:solidFill>
                  <a:srgbClr val="8A1411"/>
                </a:solidFill>
              </a:rPr>
            </a:br>
            <a:r>
              <a:rPr lang="ru-RU" altLang="ru-RU" sz="2400" b="1" dirty="0">
                <a:solidFill>
                  <a:srgbClr val="8A1411"/>
                </a:solidFill>
              </a:rPr>
              <a:t>Контрольные списки товаров и технологий</a:t>
            </a:r>
            <a:br>
              <a:rPr lang="ru-RU" altLang="ru-RU" sz="2400" b="1" dirty="0">
                <a:solidFill>
                  <a:srgbClr val="8A1411"/>
                </a:solidFill>
              </a:rPr>
            </a:br>
            <a:endParaRPr lang="ru-RU" altLang="ru-RU" sz="1800" dirty="0" smtClean="0">
              <a:solidFill>
                <a:schemeClr val="tx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971600" y="1628800"/>
            <a:ext cx="7776864" cy="4896544"/>
          </a:xfrm>
        </p:spPr>
        <p:txBody>
          <a:bodyPr/>
          <a:lstStyle/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b="1" dirty="0" smtClean="0"/>
              <a:t>ХО </a:t>
            </a:r>
            <a:r>
              <a:rPr lang="ru-RU" altLang="ru-RU" sz="2000" b="1" dirty="0"/>
              <a:t>(01) </a:t>
            </a:r>
            <a:r>
              <a:rPr lang="ru-RU" altLang="ru-RU" sz="2000" dirty="0"/>
              <a:t>- Список химикатов, оборудования и технологий, которые могут быть использованы при создании химического оружия и в отношении которых установлен экспортный контроль (утв. Указом Президента РФ от 28.08.2001 №1082 );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500" dirty="0"/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b="1" dirty="0"/>
              <a:t>БО (02) </a:t>
            </a:r>
            <a:r>
              <a:rPr lang="ru-RU" altLang="ru-RU" sz="2000" dirty="0"/>
              <a:t>- Список микроорганизмов, токсинов, оборудования и технологий, подлежащих экспортному контролю (утв. Указом Президента РФ от 20.08.2007 №1083); 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500" dirty="0"/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b="1" dirty="0"/>
              <a:t>ЯО (03) </a:t>
            </a:r>
            <a:r>
              <a:rPr lang="ru-RU" altLang="ru-RU" sz="2000" dirty="0"/>
              <a:t>- Список оборудования и материалов двойного назначения и соответствующих технологий, применяемых в ядерных целях, в отношении которых осуществляется экспортный контроль (утв. Указом Президента РФ от 14.01.2003 №36 );</a:t>
            </a:r>
          </a:p>
        </p:txBody>
      </p:sp>
    </p:spTree>
    <p:extLst>
      <p:ext uri="{BB962C8B-B14F-4D97-AF65-F5344CB8AC3E}">
        <p14:creationId xmlns:p14="http://schemas.microsoft.com/office/powerpoint/2010/main" val="2944507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7804728" y="5962283"/>
            <a:ext cx="170877" cy="276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E4057-DF74-4307-890B-34BB8A77FAE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548680"/>
            <a:ext cx="7211442" cy="1008112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8A1411"/>
                </a:solidFill>
              </a:rPr>
              <a:t/>
            </a:r>
            <a:br>
              <a:rPr lang="ru-RU" altLang="ru-RU" sz="3000" b="1" dirty="0">
                <a:solidFill>
                  <a:srgbClr val="8A1411"/>
                </a:solidFill>
              </a:rPr>
            </a:br>
            <a:r>
              <a:rPr lang="ru-RU" altLang="ru-RU" sz="2400" b="1" dirty="0">
                <a:solidFill>
                  <a:srgbClr val="8A1411"/>
                </a:solidFill>
              </a:rPr>
              <a:t>Контрольные списки товаров и </a:t>
            </a:r>
            <a:r>
              <a:rPr lang="ru-RU" altLang="ru-RU" sz="2400" b="1" dirty="0" smtClean="0">
                <a:solidFill>
                  <a:srgbClr val="8A1411"/>
                </a:solidFill>
              </a:rPr>
              <a:t>технологий </a:t>
            </a:r>
            <a:r>
              <a:rPr lang="ru-RU" altLang="ru-RU" sz="2200" b="1" dirty="0" smtClean="0">
                <a:solidFill>
                  <a:srgbClr val="8A1411"/>
                </a:solidFill>
              </a:rPr>
              <a:t/>
            </a:r>
            <a:br>
              <a:rPr lang="ru-RU" altLang="ru-RU" sz="2200" b="1" dirty="0" smtClean="0">
                <a:solidFill>
                  <a:srgbClr val="8A1411"/>
                </a:solidFill>
              </a:rPr>
            </a:br>
            <a:r>
              <a:rPr lang="ru-RU" altLang="ru-RU" sz="1800" b="1" dirty="0" smtClean="0">
                <a:solidFill>
                  <a:srgbClr val="8A1411"/>
                </a:solidFill>
              </a:rPr>
              <a:t>(продолжение)</a:t>
            </a:r>
            <a:r>
              <a:rPr lang="ru-RU" altLang="ru-RU" sz="1800" b="1" dirty="0">
                <a:solidFill>
                  <a:srgbClr val="8A1411"/>
                </a:solidFill>
              </a:rPr>
              <a:t/>
            </a:r>
            <a:br>
              <a:rPr lang="ru-RU" altLang="ru-RU" sz="1800" b="1" dirty="0">
                <a:solidFill>
                  <a:srgbClr val="8A1411"/>
                </a:solidFill>
              </a:rPr>
            </a:br>
            <a:endParaRPr lang="ru-RU" altLang="ru-RU" sz="1800" b="1" dirty="0" smtClean="0">
              <a:solidFill>
                <a:srgbClr val="8A1411"/>
              </a:solidFill>
            </a:endParaRPr>
          </a:p>
        </p:txBody>
      </p:sp>
      <p:sp>
        <p:nvSpPr>
          <p:cNvPr id="54276" name="Объект 2"/>
          <p:cNvSpPr>
            <a:spLocks noGrp="1"/>
          </p:cNvSpPr>
          <p:nvPr>
            <p:ph idx="4294967295"/>
          </p:nvPr>
        </p:nvSpPr>
        <p:spPr>
          <a:xfrm>
            <a:off x="971600" y="1628800"/>
            <a:ext cx="7776864" cy="4896544"/>
          </a:xfrm>
        </p:spPr>
        <p:txBody>
          <a:bodyPr/>
          <a:lstStyle/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b="1" dirty="0"/>
              <a:t>РО (04) </a:t>
            </a:r>
            <a:r>
              <a:rPr lang="ru-RU" altLang="ru-RU" sz="2000" dirty="0"/>
              <a:t>- Список оборудования, материалов и технологий, которые могут быть использованы при создании ракетного оружия и в отношении которых установлен экспортный контроль (утв. Указом Президента РФ от 08.08.2001 №1005 );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500" dirty="0"/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b="1" dirty="0"/>
              <a:t>ДН (05) </a:t>
            </a:r>
            <a:r>
              <a:rPr lang="ru-RU" altLang="ru-RU" sz="2000" dirty="0"/>
              <a:t>- Список товаров и технологий двойного назначения, которые могут быть использованы при создании вооружений и военной техники и в отношении которых осуществляется экспортный контроль (утв. Указом Президента РФ от 17.12.2011 №1661);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500" dirty="0"/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2000" b="1" dirty="0"/>
              <a:t>ИС (06) </a:t>
            </a:r>
            <a:r>
              <a:rPr lang="ru-RU" altLang="ru-RU" sz="2000" dirty="0"/>
              <a:t>- Список ядерных материалов, оборудования, специальных неядерных материалов и соответствующих технологий, подпадающих под экспортный контроль (утв. Указом Президента РФ от 14.02.1996 №202</a:t>
            </a:r>
            <a:r>
              <a:rPr lang="ru-RU" altLang="ru-RU" sz="2000" dirty="0" smtClean="0"/>
              <a:t>);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1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1400" b="1" dirty="0"/>
              <a:t>ФСТЭК России </a:t>
            </a:r>
            <a:r>
              <a:rPr lang="en-US" altLang="ru-RU" sz="1400" b="1" dirty="0">
                <a:solidFill>
                  <a:schemeClr val="tx1"/>
                </a:solidFill>
              </a:rPr>
              <a:t>http://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fstec.ru/</a:t>
            </a:r>
            <a:endParaRPr lang="ru-RU" altLang="ru-RU" sz="1400" b="1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buClr>
                <a:srgbClr val="8A1411"/>
              </a:buClr>
              <a:buNone/>
            </a:pPr>
            <a:r>
              <a:rPr lang="ru-RU" altLang="ru-RU" sz="1400" b="1" dirty="0" smtClean="0"/>
              <a:t>ФГБОУ </a:t>
            </a:r>
            <a:r>
              <a:rPr lang="ru-RU" altLang="ru-RU" sz="1400" b="1" dirty="0"/>
              <a:t>ВО «</a:t>
            </a:r>
            <a:r>
              <a:rPr lang="ru-RU" altLang="ru-RU" sz="1400" b="1" dirty="0" err="1"/>
              <a:t>ЧелГУ</a:t>
            </a:r>
            <a:r>
              <a:rPr lang="ru-RU" altLang="ru-RU" sz="1400" b="1" dirty="0"/>
              <a:t>» http://www.csu.ru/ - наука - экспортный контроль</a:t>
            </a:r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2000" dirty="0"/>
          </a:p>
          <a:p>
            <a:pPr marL="0" indent="0" algn="just" eaLnBrk="1" hangingPunct="1">
              <a:buClr>
                <a:srgbClr val="8A1411"/>
              </a:buClr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863262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туральные материалы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1932</Words>
  <Application>Microsoft Office PowerPoint</Application>
  <PresentationFormat>Экран (4:3)</PresentationFormat>
  <Paragraphs>334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Презентация PowerPoint</vt:lpstr>
      <vt:lpstr>Цели системы экспортного контроля</vt:lpstr>
      <vt:lpstr> Объекты экспортного контроля в университете </vt:lpstr>
      <vt:lpstr> Открытое опубликование </vt:lpstr>
      <vt:lpstr>Основополагающие документы системы экспортного контроля</vt:lpstr>
      <vt:lpstr>Статья 24 Федерального закона от 18 июля 1999 г. № 183-ФЗ «Об экспортном контроле»</vt:lpstr>
      <vt:lpstr> Экспертиза в целях экспортного контроля в ЧелГУ </vt:lpstr>
      <vt:lpstr> Контрольные списки товаров и технологий </vt:lpstr>
      <vt:lpstr> Контрольные списки товаров и технологий  (продолжение) </vt:lpstr>
      <vt:lpstr>Статья 23 Федерального закона от 18 июля 1999 г. № 183-ФЗ «Об экспортном контроле»</vt:lpstr>
      <vt:lpstr>Постановление Правительства РФ от 13 июня 2012 г.  № 583 «О порядке учёта внешнеэкономических сделок для целей экспортного контроля»</vt:lpstr>
      <vt:lpstr>В целях соблюдения университетом законодательства  в области экспортного контроля и организации  ведения учёта внешнеэкономических сделок:</vt:lpstr>
      <vt:lpstr>В целях соблюдения университетом законодательства  в области экспортного контроля и организации  ведения учёта внешнеэкономических сделок:</vt:lpstr>
      <vt:lpstr>Правила ведения журнала учёта  внешнеэкономических сделок и международной  деятельности структурного подразделения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Swetlana</cp:lastModifiedBy>
  <cp:revision>200</cp:revision>
  <cp:lastPrinted>2017-05-23T09:39:55Z</cp:lastPrinted>
  <dcterms:created xsi:type="dcterms:W3CDTF">2015-11-23T08:57:15Z</dcterms:created>
  <dcterms:modified xsi:type="dcterms:W3CDTF">2017-05-25T12:09:17Z</dcterms:modified>
</cp:coreProperties>
</file>