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58" r:id="rId6"/>
    <p:sldId id="263" r:id="rId7"/>
    <p:sldId id="264" r:id="rId8"/>
    <p:sldId id="265" r:id="rId9"/>
    <p:sldId id="266" r:id="rId10"/>
    <p:sldId id="27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>
        <p:scale>
          <a:sx n="76" d="100"/>
          <a:sy n="76" d="100"/>
        </p:scale>
        <p:origin x="-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4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0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0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9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7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2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4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7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6F49-55EF-47F2-8F06-094378D01D88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C1ED-BD1E-456F-BB7E-AF3044405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5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физкультурно-оздоровительной  работе в Челябинском государственном университете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65104"/>
            <a:ext cx="5432648" cy="153657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Трушина И.А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работе с молодежью ФГБОУ ВПО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ЧелГУ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8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1"/>
            <a:ext cx="8568952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сооружения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ЧелГУ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71474"/>
              </p:ext>
            </p:extLst>
          </p:nvPr>
        </p:nvGraphicFramePr>
        <p:xfrm>
          <a:off x="611561" y="1700808"/>
          <a:ext cx="7992887" cy="4369279"/>
        </p:xfrm>
        <a:graphic>
          <a:graphicData uri="http://schemas.openxmlformats.org/drawingml/2006/table">
            <a:tbl>
              <a:tblPr firstRow="1" firstCol="1" bandRow="1"/>
              <a:tblGrid>
                <a:gridCol w="1152127"/>
                <a:gridCol w="954871"/>
                <a:gridCol w="1242944"/>
                <a:gridCol w="1242944"/>
                <a:gridCol w="1106637"/>
                <a:gridCol w="1146682"/>
                <a:gridCol w="1146682"/>
              </a:tblGrid>
              <a:tr h="315439">
                <a:tc rowSpan="2"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корпус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т к р ы т ы е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а к р ы т ы е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(кв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м/чел.)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</a:t>
                      </a:r>
                      <a:b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</a:p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</a:t>
                      </a:r>
                    </a:p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(чел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./час)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(кв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м/чел.)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</a:t>
                      </a:r>
                      <a:b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(кв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Пропускная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</a:t>
                      </a:r>
                    </a:p>
                    <a:p>
                      <a:pPr indent="184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(чел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./час)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9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6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2420888"/>
            <a:ext cx="8568952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6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8352928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студентов (очной формы обучения, I курс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группы, (%)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75342"/>
              </p:ext>
            </p:extLst>
          </p:nvPr>
        </p:nvGraphicFramePr>
        <p:xfrm>
          <a:off x="251519" y="1988841"/>
          <a:ext cx="8568952" cy="3649958"/>
        </p:xfrm>
        <a:graphic>
          <a:graphicData uri="http://schemas.openxmlformats.org/drawingml/2006/table">
            <a:tbl>
              <a:tblPr firstRow="1" firstCol="1" bandRow="1"/>
              <a:tblGrid>
                <a:gridCol w="2268202"/>
                <a:gridCol w="2268202"/>
                <a:gridCol w="2016274"/>
                <a:gridCol w="2016274"/>
              </a:tblGrid>
              <a:tr h="7019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группы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</a:t>
                      </a:r>
                      <a:endParaRPr lang="ru-RU" sz="19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2009-2010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4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бъект 49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491880" y="1268760"/>
            <a:ext cx="2088232" cy="345638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Кафедра физического воспитания и спорта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Спортивный клуб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ЧелГУ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воспитательной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1560" y="1007704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Ректорат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87174" y="2015616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Деканат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11560" y="3037778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Профком преподавателей и сотрудников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9233" y="4145749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Спартакиада преподавателей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83768" y="5229200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Спартакиада студентов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716016" y="5229200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Учебно-тренировочные и оздоровительные группы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396519" y="4145749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Общественные объединения (клубы)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368519" y="3037778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Студенческое самоуправление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368519" y="2015616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Управление по связям с общественностью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396519" y="1007704"/>
            <a:ext cx="2016224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Профком студентов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2645457" y="1628800"/>
            <a:ext cx="846423" cy="85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2645457" y="2636912"/>
            <a:ext cx="846423" cy="314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2645457" y="3505830"/>
            <a:ext cx="8464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3347864" y="4613801"/>
            <a:ext cx="28803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292080" y="4725144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645457" y="4145749"/>
            <a:ext cx="846423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5580112" y="1628800"/>
            <a:ext cx="788407" cy="85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5580112" y="2636912"/>
            <a:ext cx="720080" cy="40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580112" y="350583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580112" y="3973882"/>
            <a:ext cx="720080" cy="639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2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49173" y="1054552"/>
            <a:ext cx="8226954" cy="5069794"/>
            <a:chOff x="457200" y="1054552"/>
            <a:chExt cx="8226954" cy="5069794"/>
          </a:xfrm>
        </p:grpSpPr>
        <p:sp>
          <p:nvSpPr>
            <p:cNvPr id="19" name="Полилиния 18"/>
            <p:cNvSpPr/>
            <p:nvPr/>
          </p:nvSpPr>
          <p:spPr>
            <a:xfrm>
              <a:off x="459844" y="1054552"/>
              <a:ext cx="8224310" cy="1186607"/>
            </a:xfrm>
            <a:custGeom>
              <a:avLst/>
              <a:gdLst>
                <a:gd name="connsiteX0" fmla="*/ 0 w 8224310"/>
                <a:gd name="connsiteY0" fmla="*/ 118661 h 1186607"/>
                <a:gd name="connsiteX1" fmla="*/ 118661 w 8224310"/>
                <a:gd name="connsiteY1" fmla="*/ 0 h 1186607"/>
                <a:gd name="connsiteX2" fmla="*/ 8105649 w 8224310"/>
                <a:gd name="connsiteY2" fmla="*/ 0 h 1186607"/>
                <a:gd name="connsiteX3" fmla="*/ 8224310 w 8224310"/>
                <a:gd name="connsiteY3" fmla="*/ 118661 h 1186607"/>
                <a:gd name="connsiteX4" fmla="*/ 8224310 w 8224310"/>
                <a:gd name="connsiteY4" fmla="*/ 1067946 h 1186607"/>
                <a:gd name="connsiteX5" fmla="*/ 8105649 w 8224310"/>
                <a:gd name="connsiteY5" fmla="*/ 1186607 h 1186607"/>
                <a:gd name="connsiteX6" fmla="*/ 118661 w 8224310"/>
                <a:gd name="connsiteY6" fmla="*/ 1186607 h 1186607"/>
                <a:gd name="connsiteX7" fmla="*/ 0 w 8224310"/>
                <a:gd name="connsiteY7" fmla="*/ 1067946 h 1186607"/>
                <a:gd name="connsiteX8" fmla="*/ 0 w 8224310"/>
                <a:gd name="connsiteY8" fmla="*/ 118661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4310" h="1186607">
                  <a:moveTo>
                    <a:pt x="0" y="118661"/>
                  </a:moveTo>
                  <a:cubicBezTo>
                    <a:pt x="0" y="53126"/>
                    <a:pt x="53126" y="0"/>
                    <a:pt x="118661" y="0"/>
                  </a:cubicBezTo>
                  <a:lnTo>
                    <a:pt x="8105649" y="0"/>
                  </a:lnTo>
                  <a:cubicBezTo>
                    <a:pt x="8171184" y="0"/>
                    <a:pt x="8224310" y="53126"/>
                    <a:pt x="8224310" y="118661"/>
                  </a:cubicBezTo>
                  <a:lnTo>
                    <a:pt x="8224310" y="1067946"/>
                  </a:lnTo>
                  <a:cubicBezTo>
                    <a:pt x="8224310" y="1133481"/>
                    <a:pt x="8171184" y="1186607"/>
                    <a:pt x="8105649" y="1186607"/>
                  </a:cubicBezTo>
                  <a:lnTo>
                    <a:pt x="118661" y="1186607"/>
                  </a:lnTo>
                  <a:cubicBezTo>
                    <a:pt x="53126" y="1186607"/>
                    <a:pt x="0" y="1133481"/>
                    <a:pt x="0" y="1067946"/>
                  </a:cubicBezTo>
                  <a:lnTo>
                    <a:pt x="0" y="11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105" tIns="168105" rIns="168105" bIns="16810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latin typeface="Times New Roman" pitchFamily="18" charset="0"/>
                  <a:cs typeface="Times New Roman" pitchFamily="18" charset="0"/>
                </a:rPr>
                <a:t>Физкультурно-оздоровительная работа</a:t>
              </a:r>
              <a:endParaRPr lang="ru-RU" sz="3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57200" y="2348880"/>
              <a:ext cx="3754760" cy="1186607"/>
            </a:xfrm>
            <a:custGeom>
              <a:avLst/>
              <a:gdLst>
                <a:gd name="connsiteX0" fmla="*/ 0 w 3516491"/>
                <a:gd name="connsiteY0" fmla="*/ 118661 h 1186607"/>
                <a:gd name="connsiteX1" fmla="*/ 118661 w 3516491"/>
                <a:gd name="connsiteY1" fmla="*/ 0 h 1186607"/>
                <a:gd name="connsiteX2" fmla="*/ 3397830 w 3516491"/>
                <a:gd name="connsiteY2" fmla="*/ 0 h 1186607"/>
                <a:gd name="connsiteX3" fmla="*/ 3516491 w 3516491"/>
                <a:gd name="connsiteY3" fmla="*/ 118661 h 1186607"/>
                <a:gd name="connsiteX4" fmla="*/ 3516491 w 3516491"/>
                <a:gd name="connsiteY4" fmla="*/ 1067946 h 1186607"/>
                <a:gd name="connsiteX5" fmla="*/ 3397830 w 3516491"/>
                <a:gd name="connsiteY5" fmla="*/ 1186607 h 1186607"/>
                <a:gd name="connsiteX6" fmla="*/ 118661 w 3516491"/>
                <a:gd name="connsiteY6" fmla="*/ 1186607 h 1186607"/>
                <a:gd name="connsiteX7" fmla="*/ 0 w 3516491"/>
                <a:gd name="connsiteY7" fmla="*/ 1067946 h 1186607"/>
                <a:gd name="connsiteX8" fmla="*/ 0 w 3516491"/>
                <a:gd name="connsiteY8" fmla="*/ 118661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6491" h="1186607">
                  <a:moveTo>
                    <a:pt x="0" y="118661"/>
                  </a:moveTo>
                  <a:cubicBezTo>
                    <a:pt x="0" y="53126"/>
                    <a:pt x="53126" y="0"/>
                    <a:pt x="118661" y="0"/>
                  </a:cubicBezTo>
                  <a:lnTo>
                    <a:pt x="3397830" y="0"/>
                  </a:lnTo>
                  <a:cubicBezTo>
                    <a:pt x="3463365" y="0"/>
                    <a:pt x="3516491" y="53126"/>
                    <a:pt x="3516491" y="118661"/>
                  </a:cubicBezTo>
                  <a:lnTo>
                    <a:pt x="3516491" y="1067946"/>
                  </a:lnTo>
                  <a:cubicBezTo>
                    <a:pt x="3516491" y="1133481"/>
                    <a:pt x="3463365" y="1186607"/>
                    <a:pt x="3397830" y="1186607"/>
                  </a:cubicBezTo>
                  <a:lnTo>
                    <a:pt x="118661" y="1186607"/>
                  </a:lnTo>
                  <a:cubicBezTo>
                    <a:pt x="53126" y="1186607"/>
                    <a:pt x="0" y="1133481"/>
                    <a:pt x="0" y="1067946"/>
                  </a:cubicBezTo>
                  <a:lnTo>
                    <a:pt x="0" y="11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5" tIns="152865" rIns="152865" bIns="15286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>
                  <a:latin typeface="Times New Roman" pitchFamily="18" charset="0"/>
                  <a:cs typeface="Times New Roman" pitchFamily="18" charset="0"/>
                </a:rPr>
                <a:t>Физическое воспитание</a:t>
              </a:r>
              <a:endParaRPr lang="ru-RU" sz="3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67872" y="3643343"/>
              <a:ext cx="2693084" cy="1186607"/>
            </a:xfrm>
            <a:custGeom>
              <a:avLst/>
              <a:gdLst>
                <a:gd name="connsiteX0" fmla="*/ 0 w 1050754"/>
                <a:gd name="connsiteY0" fmla="*/ 105075 h 1186607"/>
                <a:gd name="connsiteX1" fmla="*/ 105075 w 1050754"/>
                <a:gd name="connsiteY1" fmla="*/ 0 h 1186607"/>
                <a:gd name="connsiteX2" fmla="*/ 945679 w 1050754"/>
                <a:gd name="connsiteY2" fmla="*/ 0 h 1186607"/>
                <a:gd name="connsiteX3" fmla="*/ 1050754 w 1050754"/>
                <a:gd name="connsiteY3" fmla="*/ 105075 h 1186607"/>
                <a:gd name="connsiteX4" fmla="*/ 1050754 w 1050754"/>
                <a:gd name="connsiteY4" fmla="*/ 1081532 h 1186607"/>
                <a:gd name="connsiteX5" fmla="*/ 945679 w 1050754"/>
                <a:gd name="connsiteY5" fmla="*/ 1186607 h 1186607"/>
                <a:gd name="connsiteX6" fmla="*/ 105075 w 1050754"/>
                <a:gd name="connsiteY6" fmla="*/ 1186607 h 1186607"/>
                <a:gd name="connsiteX7" fmla="*/ 0 w 1050754"/>
                <a:gd name="connsiteY7" fmla="*/ 1081532 h 1186607"/>
                <a:gd name="connsiteX8" fmla="*/ 0 w 1050754"/>
                <a:gd name="connsiteY8" fmla="*/ 105075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54" h="1186607">
                  <a:moveTo>
                    <a:pt x="0" y="105075"/>
                  </a:moveTo>
                  <a:cubicBezTo>
                    <a:pt x="0" y="47044"/>
                    <a:pt x="47044" y="0"/>
                    <a:pt x="105075" y="0"/>
                  </a:cubicBezTo>
                  <a:lnTo>
                    <a:pt x="945679" y="0"/>
                  </a:lnTo>
                  <a:cubicBezTo>
                    <a:pt x="1003710" y="0"/>
                    <a:pt x="1050754" y="47044"/>
                    <a:pt x="1050754" y="105075"/>
                  </a:cubicBezTo>
                  <a:lnTo>
                    <a:pt x="1050754" y="1081532"/>
                  </a:lnTo>
                  <a:cubicBezTo>
                    <a:pt x="1050754" y="1139563"/>
                    <a:pt x="1003710" y="1186607"/>
                    <a:pt x="945679" y="1186607"/>
                  </a:cubicBezTo>
                  <a:lnTo>
                    <a:pt x="105075" y="1186607"/>
                  </a:lnTo>
                  <a:cubicBezTo>
                    <a:pt x="47044" y="1186607"/>
                    <a:pt x="0" y="1139563"/>
                    <a:pt x="0" y="1081532"/>
                  </a:cubicBezTo>
                  <a:lnTo>
                    <a:pt x="0" y="1050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406" tIns="118406" rIns="118406" bIns="11840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latin typeface="Times New Roman" pitchFamily="18" charset="0"/>
                  <a:cs typeface="Times New Roman" pitchFamily="18" charset="0"/>
                </a:rPr>
                <a:t>Учебная работа</a:t>
              </a:r>
              <a:endParaRPr lang="ru-RU" sz="2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419872" y="3645025"/>
              <a:ext cx="2448272" cy="1186607"/>
            </a:xfrm>
            <a:custGeom>
              <a:avLst/>
              <a:gdLst>
                <a:gd name="connsiteX0" fmla="*/ 0 w 3196396"/>
                <a:gd name="connsiteY0" fmla="*/ 118661 h 1186607"/>
                <a:gd name="connsiteX1" fmla="*/ 118661 w 3196396"/>
                <a:gd name="connsiteY1" fmla="*/ 0 h 1186607"/>
                <a:gd name="connsiteX2" fmla="*/ 3077735 w 3196396"/>
                <a:gd name="connsiteY2" fmla="*/ 0 h 1186607"/>
                <a:gd name="connsiteX3" fmla="*/ 3196396 w 3196396"/>
                <a:gd name="connsiteY3" fmla="*/ 118661 h 1186607"/>
                <a:gd name="connsiteX4" fmla="*/ 3196396 w 3196396"/>
                <a:gd name="connsiteY4" fmla="*/ 1067946 h 1186607"/>
                <a:gd name="connsiteX5" fmla="*/ 3077735 w 3196396"/>
                <a:gd name="connsiteY5" fmla="*/ 1186607 h 1186607"/>
                <a:gd name="connsiteX6" fmla="*/ 118661 w 3196396"/>
                <a:gd name="connsiteY6" fmla="*/ 1186607 h 1186607"/>
                <a:gd name="connsiteX7" fmla="*/ 0 w 3196396"/>
                <a:gd name="connsiteY7" fmla="*/ 1067946 h 1186607"/>
                <a:gd name="connsiteX8" fmla="*/ 0 w 3196396"/>
                <a:gd name="connsiteY8" fmla="*/ 118661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6396" h="1186607">
                  <a:moveTo>
                    <a:pt x="0" y="118661"/>
                  </a:moveTo>
                  <a:cubicBezTo>
                    <a:pt x="0" y="53126"/>
                    <a:pt x="53126" y="0"/>
                    <a:pt x="118661" y="0"/>
                  </a:cubicBezTo>
                  <a:lnTo>
                    <a:pt x="3077735" y="0"/>
                  </a:lnTo>
                  <a:cubicBezTo>
                    <a:pt x="3143270" y="0"/>
                    <a:pt x="3196396" y="53126"/>
                    <a:pt x="3196396" y="118661"/>
                  </a:cubicBezTo>
                  <a:lnTo>
                    <a:pt x="3196396" y="1067946"/>
                  </a:lnTo>
                  <a:cubicBezTo>
                    <a:pt x="3196396" y="1133481"/>
                    <a:pt x="3143270" y="1186607"/>
                    <a:pt x="3077735" y="1186607"/>
                  </a:cubicBezTo>
                  <a:lnTo>
                    <a:pt x="118661" y="1186607"/>
                  </a:lnTo>
                  <a:cubicBezTo>
                    <a:pt x="53126" y="1186607"/>
                    <a:pt x="0" y="1133481"/>
                    <a:pt x="0" y="1067946"/>
                  </a:cubicBezTo>
                  <a:lnTo>
                    <a:pt x="0" y="11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015" tIns="210015" rIns="210015" bIns="21001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err="1" smtClean="0">
                  <a:latin typeface="Times New Roman" pitchFamily="18" charset="0"/>
                  <a:cs typeface="Times New Roman" pitchFamily="18" charset="0"/>
                </a:rPr>
                <a:t>Внеучебная</a:t>
              </a: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 работа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475656" y="4937738"/>
              <a:ext cx="2864976" cy="1186607"/>
            </a:xfrm>
            <a:custGeom>
              <a:avLst/>
              <a:gdLst>
                <a:gd name="connsiteX0" fmla="*/ 0 w 1050754"/>
                <a:gd name="connsiteY0" fmla="*/ 105075 h 1186607"/>
                <a:gd name="connsiteX1" fmla="*/ 105075 w 1050754"/>
                <a:gd name="connsiteY1" fmla="*/ 0 h 1186607"/>
                <a:gd name="connsiteX2" fmla="*/ 945679 w 1050754"/>
                <a:gd name="connsiteY2" fmla="*/ 0 h 1186607"/>
                <a:gd name="connsiteX3" fmla="*/ 1050754 w 1050754"/>
                <a:gd name="connsiteY3" fmla="*/ 105075 h 1186607"/>
                <a:gd name="connsiteX4" fmla="*/ 1050754 w 1050754"/>
                <a:gd name="connsiteY4" fmla="*/ 1081532 h 1186607"/>
                <a:gd name="connsiteX5" fmla="*/ 945679 w 1050754"/>
                <a:gd name="connsiteY5" fmla="*/ 1186607 h 1186607"/>
                <a:gd name="connsiteX6" fmla="*/ 105075 w 1050754"/>
                <a:gd name="connsiteY6" fmla="*/ 1186607 h 1186607"/>
                <a:gd name="connsiteX7" fmla="*/ 0 w 1050754"/>
                <a:gd name="connsiteY7" fmla="*/ 1081532 h 1186607"/>
                <a:gd name="connsiteX8" fmla="*/ 0 w 1050754"/>
                <a:gd name="connsiteY8" fmla="*/ 105075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54" h="1186607">
                  <a:moveTo>
                    <a:pt x="0" y="105075"/>
                  </a:moveTo>
                  <a:cubicBezTo>
                    <a:pt x="0" y="47044"/>
                    <a:pt x="47044" y="0"/>
                    <a:pt x="105075" y="0"/>
                  </a:cubicBezTo>
                  <a:lnTo>
                    <a:pt x="945679" y="0"/>
                  </a:lnTo>
                  <a:cubicBezTo>
                    <a:pt x="1003710" y="0"/>
                    <a:pt x="1050754" y="47044"/>
                    <a:pt x="1050754" y="105075"/>
                  </a:cubicBezTo>
                  <a:lnTo>
                    <a:pt x="1050754" y="1081532"/>
                  </a:lnTo>
                  <a:cubicBezTo>
                    <a:pt x="1050754" y="1139563"/>
                    <a:pt x="1003710" y="1186607"/>
                    <a:pt x="945679" y="1186607"/>
                  </a:cubicBezTo>
                  <a:lnTo>
                    <a:pt x="105075" y="1186607"/>
                  </a:lnTo>
                  <a:cubicBezTo>
                    <a:pt x="47044" y="1186607"/>
                    <a:pt x="0" y="1139563"/>
                    <a:pt x="0" y="1081532"/>
                  </a:cubicBezTo>
                  <a:lnTo>
                    <a:pt x="0" y="1050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886" tIns="148886" rIns="148886" bIns="14888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Спортивно-массовая работа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571999" y="4937739"/>
              <a:ext cx="2880321" cy="1186607"/>
            </a:xfrm>
            <a:custGeom>
              <a:avLst/>
              <a:gdLst>
                <a:gd name="connsiteX0" fmla="*/ 0 w 1050754"/>
                <a:gd name="connsiteY0" fmla="*/ 105075 h 1186607"/>
                <a:gd name="connsiteX1" fmla="*/ 105075 w 1050754"/>
                <a:gd name="connsiteY1" fmla="*/ 0 h 1186607"/>
                <a:gd name="connsiteX2" fmla="*/ 945679 w 1050754"/>
                <a:gd name="connsiteY2" fmla="*/ 0 h 1186607"/>
                <a:gd name="connsiteX3" fmla="*/ 1050754 w 1050754"/>
                <a:gd name="connsiteY3" fmla="*/ 105075 h 1186607"/>
                <a:gd name="connsiteX4" fmla="*/ 1050754 w 1050754"/>
                <a:gd name="connsiteY4" fmla="*/ 1081532 h 1186607"/>
                <a:gd name="connsiteX5" fmla="*/ 945679 w 1050754"/>
                <a:gd name="connsiteY5" fmla="*/ 1186607 h 1186607"/>
                <a:gd name="connsiteX6" fmla="*/ 105075 w 1050754"/>
                <a:gd name="connsiteY6" fmla="*/ 1186607 h 1186607"/>
                <a:gd name="connsiteX7" fmla="*/ 0 w 1050754"/>
                <a:gd name="connsiteY7" fmla="*/ 1081532 h 1186607"/>
                <a:gd name="connsiteX8" fmla="*/ 0 w 1050754"/>
                <a:gd name="connsiteY8" fmla="*/ 105075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54" h="1186607">
                  <a:moveTo>
                    <a:pt x="0" y="105075"/>
                  </a:moveTo>
                  <a:cubicBezTo>
                    <a:pt x="0" y="47044"/>
                    <a:pt x="47044" y="0"/>
                    <a:pt x="105075" y="0"/>
                  </a:cubicBezTo>
                  <a:lnTo>
                    <a:pt x="945679" y="0"/>
                  </a:lnTo>
                  <a:cubicBezTo>
                    <a:pt x="1003710" y="0"/>
                    <a:pt x="1050754" y="47044"/>
                    <a:pt x="1050754" y="105075"/>
                  </a:cubicBezTo>
                  <a:lnTo>
                    <a:pt x="1050754" y="1081532"/>
                  </a:lnTo>
                  <a:cubicBezTo>
                    <a:pt x="1050754" y="1139563"/>
                    <a:pt x="1003710" y="1186607"/>
                    <a:pt x="945679" y="1186607"/>
                  </a:cubicBezTo>
                  <a:lnTo>
                    <a:pt x="105075" y="1186607"/>
                  </a:lnTo>
                  <a:cubicBezTo>
                    <a:pt x="47044" y="1186607"/>
                    <a:pt x="0" y="1139563"/>
                    <a:pt x="0" y="1081532"/>
                  </a:cubicBezTo>
                  <a:lnTo>
                    <a:pt x="0" y="1050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886" tIns="148886" rIns="148886" bIns="14888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Физкультурно-оздоровительная работа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644008" y="2348948"/>
              <a:ext cx="4032119" cy="1186607"/>
            </a:xfrm>
            <a:custGeom>
              <a:avLst/>
              <a:gdLst>
                <a:gd name="connsiteX0" fmla="*/ 0 w 3828709"/>
                <a:gd name="connsiteY0" fmla="*/ 118661 h 1186607"/>
                <a:gd name="connsiteX1" fmla="*/ 118661 w 3828709"/>
                <a:gd name="connsiteY1" fmla="*/ 0 h 1186607"/>
                <a:gd name="connsiteX2" fmla="*/ 3710048 w 3828709"/>
                <a:gd name="connsiteY2" fmla="*/ 0 h 1186607"/>
                <a:gd name="connsiteX3" fmla="*/ 3828709 w 3828709"/>
                <a:gd name="connsiteY3" fmla="*/ 118661 h 1186607"/>
                <a:gd name="connsiteX4" fmla="*/ 3828709 w 3828709"/>
                <a:gd name="connsiteY4" fmla="*/ 1067946 h 1186607"/>
                <a:gd name="connsiteX5" fmla="*/ 3710048 w 3828709"/>
                <a:gd name="connsiteY5" fmla="*/ 1186607 h 1186607"/>
                <a:gd name="connsiteX6" fmla="*/ 118661 w 3828709"/>
                <a:gd name="connsiteY6" fmla="*/ 1186607 h 1186607"/>
                <a:gd name="connsiteX7" fmla="*/ 0 w 3828709"/>
                <a:gd name="connsiteY7" fmla="*/ 1067946 h 1186607"/>
                <a:gd name="connsiteX8" fmla="*/ 0 w 3828709"/>
                <a:gd name="connsiteY8" fmla="*/ 118661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8709" h="1186607">
                  <a:moveTo>
                    <a:pt x="0" y="118661"/>
                  </a:moveTo>
                  <a:cubicBezTo>
                    <a:pt x="0" y="53126"/>
                    <a:pt x="53126" y="0"/>
                    <a:pt x="118661" y="0"/>
                  </a:cubicBezTo>
                  <a:lnTo>
                    <a:pt x="3710048" y="0"/>
                  </a:lnTo>
                  <a:cubicBezTo>
                    <a:pt x="3775583" y="0"/>
                    <a:pt x="3828709" y="53126"/>
                    <a:pt x="3828709" y="118661"/>
                  </a:cubicBezTo>
                  <a:lnTo>
                    <a:pt x="3828709" y="1067946"/>
                  </a:lnTo>
                  <a:cubicBezTo>
                    <a:pt x="3828709" y="1133481"/>
                    <a:pt x="3775583" y="1186607"/>
                    <a:pt x="3710048" y="1186607"/>
                  </a:cubicBezTo>
                  <a:lnTo>
                    <a:pt x="118661" y="1186607"/>
                  </a:lnTo>
                  <a:cubicBezTo>
                    <a:pt x="53126" y="1186607"/>
                    <a:pt x="0" y="1133481"/>
                    <a:pt x="0" y="1067946"/>
                  </a:cubicBezTo>
                  <a:lnTo>
                    <a:pt x="0" y="118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5" tIns="152865" rIns="152865" bIns="15286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>
                  <a:latin typeface="Times New Roman" pitchFamily="18" charset="0"/>
                  <a:cs typeface="Times New Roman" pitchFamily="18" charset="0"/>
                </a:rPr>
                <a:t>Оздоровительная работа</a:t>
              </a:r>
              <a:endParaRPr lang="ru-RU" sz="3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084168" y="3643343"/>
              <a:ext cx="2448271" cy="1186607"/>
            </a:xfrm>
            <a:custGeom>
              <a:avLst/>
              <a:gdLst>
                <a:gd name="connsiteX0" fmla="*/ 0 w 1050754"/>
                <a:gd name="connsiteY0" fmla="*/ 105075 h 1186607"/>
                <a:gd name="connsiteX1" fmla="*/ 105075 w 1050754"/>
                <a:gd name="connsiteY1" fmla="*/ 0 h 1186607"/>
                <a:gd name="connsiteX2" fmla="*/ 945679 w 1050754"/>
                <a:gd name="connsiteY2" fmla="*/ 0 h 1186607"/>
                <a:gd name="connsiteX3" fmla="*/ 1050754 w 1050754"/>
                <a:gd name="connsiteY3" fmla="*/ 105075 h 1186607"/>
                <a:gd name="connsiteX4" fmla="*/ 1050754 w 1050754"/>
                <a:gd name="connsiteY4" fmla="*/ 1081532 h 1186607"/>
                <a:gd name="connsiteX5" fmla="*/ 945679 w 1050754"/>
                <a:gd name="connsiteY5" fmla="*/ 1186607 h 1186607"/>
                <a:gd name="connsiteX6" fmla="*/ 105075 w 1050754"/>
                <a:gd name="connsiteY6" fmla="*/ 1186607 h 1186607"/>
                <a:gd name="connsiteX7" fmla="*/ 0 w 1050754"/>
                <a:gd name="connsiteY7" fmla="*/ 1081532 h 1186607"/>
                <a:gd name="connsiteX8" fmla="*/ 0 w 1050754"/>
                <a:gd name="connsiteY8" fmla="*/ 105075 h 11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54" h="1186607">
                  <a:moveTo>
                    <a:pt x="0" y="105075"/>
                  </a:moveTo>
                  <a:cubicBezTo>
                    <a:pt x="0" y="47044"/>
                    <a:pt x="47044" y="0"/>
                    <a:pt x="105075" y="0"/>
                  </a:cubicBezTo>
                  <a:lnTo>
                    <a:pt x="945679" y="0"/>
                  </a:lnTo>
                  <a:cubicBezTo>
                    <a:pt x="1003710" y="0"/>
                    <a:pt x="1050754" y="47044"/>
                    <a:pt x="1050754" y="105075"/>
                  </a:cubicBezTo>
                  <a:lnTo>
                    <a:pt x="1050754" y="1081532"/>
                  </a:lnTo>
                  <a:cubicBezTo>
                    <a:pt x="1050754" y="1139563"/>
                    <a:pt x="1003710" y="1186607"/>
                    <a:pt x="945679" y="1186607"/>
                  </a:cubicBezTo>
                  <a:lnTo>
                    <a:pt x="105075" y="1186607"/>
                  </a:lnTo>
                  <a:cubicBezTo>
                    <a:pt x="47044" y="1186607"/>
                    <a:pt x="0" y="1139563"/>
                    <a:pt x="0" y="1081532"/>
                  </a:cubicBezTo>
                  <a:lnTo>
                    <a:pt x="0" y="1050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406" tIns="118406" rIns="118406" bIns="11840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latin typeface="Times New Roman" pitchFamily="18" charset="0"/>
                  <a:cs typeface="Times New Roman" pitchFamily="18" charset="0"/>
                </a:rPr>
                <a:t>Санаторий-профилакторий </a:t>
              </a:r>
              <a:r>
                <a:rPr lang="ru-RU" sz="2300" kern="1200" dirty="0" err="1" smtClean="0">
                  <a:latin typeface="Times New Roman" pitchFamily="18" charset="0"/>
                  <a:cs typeface="Times New Roman" pitchFamily="18" charset="0"/>
                </a:rPr>
                <a:t>ЧелГУ</a:t>
              </a:r>
              <a:endParaRPr lang="ru-RU" sz="2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Стрелка вниз 31"/>
          <p:cNvSpPr/>
          <p:nvPr/>
        </p:nvSpPr>
        <p:spPr>
          <a:xfrm>
            <a:off x="1993762" y="2060848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516051" y="2025135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7020271" y="3319463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3419872" y="3429001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1854116" y="3429001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656108" y="4721715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436096" y="4721714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0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1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спортивно-массовых мероприятиях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2013-2016 гг.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08354"/>
              </p:ext>
            </p:extLst>
          </p:nvPr>
        </p:nvGraphicFramePr>
        <p:xfrm>
          <a:off x="323528" y="1700807"/>
          <a:ext cx="8424935" cy="47163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1059"/>
                <a:gridCol w="1160624"/>
                <a:gridCol w="1158173"/>
                <a:gridCol w="1158173"/>
                <a:gridCol w="1157356"/>
                <a:gridCol w="1157356"/>
                <a:gridCol w="1042194"/>
              </a:tblGrid>
              <a:tr h="3791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2013-14 уч.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2014-15 уч.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2015-16 уч.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b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Спартакиада студентов ЧелГУ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Кубок Первокурсника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Спортивные праздники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Вышестоящие соревнования (выступления студенческих сборных)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1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568952" cy="57606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вузов г. Челябинска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95081"/>
              </p:ext>
            </p:extLst>
          </p:nvPr>
        </p:nvGraphicFramePr>
        <p:xfrm>
          <a:off x="395536" y="1268760"/>
          <a:ext cx="8553394" cy="52720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64108"/>
                <a:gridCol w="1206105"/>
                <a:gridCol w="1086091"/>
                <a:gridCol w="1086091"/>
                <a:gridCol w="970333"/>
                <a:gridCol w="970333"/>
                <a:gridCol w="970333"/>
              </a:tblGrid>
              <a:tr h="2307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команд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2012/13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2013/14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2012/13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2013/14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Легкоатлетический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Армрестлинг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Зимнее первенство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атлетике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Шахматы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Лыжные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Плавание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Мини-футбол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Баскетбол  (юн.)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Баскетбол  (дев.)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 Волейбол  (юн.)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 Волейбол  (дев.)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теннис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 Летнее первенство 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тлетике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0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692696"/>
            <a:ext cx="8568952" cy="57606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вузов Челябинской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49467"/>
              </p:ext>
            </p:extLst>
          </p:nvPr>
        </p:nvGraphicFramePr>
        <p:xfrm>
          <a:off x="1043608" y="1236029"/>
          <a:ext cx="7056783" cy="50405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61902"/>
                <a:gridCol w="1265472"/>
                <a:gridCol w="1265472"/>
                <a:gridCol w="1163937"/>
              </a:tblGrid>
              <a:tr h="15391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0620" algn="l"/>
                        </a:tabLst>
                      </a:pPr>
                      <a:r>
                        <a:rPr lang="ru-RU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2012/13</a:t>
                      </a:r>
                      <a:b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b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Л/а кросс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Армрестлинг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Плавание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 Н/теннис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Дзюдо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Гиревой спорт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Фитнес-аэробика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Пауэрлифтинг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Хоккей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 Мини-футбол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 Легкая атлетика (зимнее первенство)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 Шахматы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 Шашки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 Самбо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 Волейбол (юноши)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Легкая атлетика (летнее первенство)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 Легкоатлетическая эстафета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  Пляжный волейбол (девушки)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 Пляжный волейбол (юноши)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 Стритбол (девушки)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 Стритбол (юноши)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  Баскетбол (девушки)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 Баскетбол (юноши)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98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1"/>
            <a:ext cx="8568952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спортивные секции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17297"/>
              </p:ext>
            </p:extLst>
          </p:nvPr>
        </p:nvGraphicFramePr>
        <p:xfrm>
          <a:off x="323528" y="1484777"/>
          <a:ext cx="8568952" cy="48965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9068"/>
                <a:gridCol w="1786053"/>
                <a:gridCol w="1663831"/>
              </a:tblGrid>
              <a:tr h="2937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спортивной секции или группы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физкультурно-оздоровительной направленности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занимающихся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(пешеходный)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Бадминтон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Мини-футбол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Гиревой 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Смешанные единоборства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атлетика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Лыжные гонки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теннис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(водный)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Рукопашный бой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Аэробика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55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568952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в санатории-профилактории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ЧелГУ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2012-2015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г. - 1400 чел.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г. -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 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1197 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805 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54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720</Words>
  <Application>Microsoft Office PowerPoint</Application>
  <PresentationFormat>Экран (4:3)</PresentationFormat>
  <Paragraphs>408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физкультурно-оздоровительной  работе в Челябинском государственном университете</vt:lpstr>
      <vt:lpstr>Распределение студентов (очной формы обучения, I курс) на медицинские группы, (%) </vt:lpstr>
      <vt:lpstr>Презентация PowerPoint</vt:lpstr>
      <vt:lpstr>Презентация PowerPoint</vt:lpstr>
      <vt:lpstr>Участие студентов ЧелГУ в спортивно-массовых мероприятиях в 2013-2016 гг.</vt:lpstr>
      <vt:lpstr>Спартакиада вузов г. Челябинска</vt:lpstr>
      <vt:lpstr>Спартакиада вузов Челябинской области</vt:lpstr>
      <vt:lpstr>Студенческие спортивные секции</vt:lpstr>
      <vt:lpstr>Оздоровление в санатории-профилактории ЧелГУ за период 2012-2015 гг: </vt:lpstr>
      <vt:lpstr>Спортивные сооружения ЧелГУ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 Мелякина</cp:lastModifiedBy>
  <cp:revision>20</cp:revision>
  <dcterms:created xsi:type="dcterms:W3CDTF">2015-11-23T08:57:15Z</dcterms:created>
  <dcterms:modified xsi:type="dcterms:W3CDTF">2016-04-20T07:25:31Z</dcterms:modified>
</cp:coreProperties>
</file>