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81" r:id="rId6"/>
    <p:sldId id="282" r:id="rId7"/>
    <p:sldId id="261" r:id="rId8"/>
    <p:sldId id="262" r:id="rId9"/>
    <p:sldId id="263" r:id="rId10"/>
    <p:sldId id="265" r:id="rId11"/>
    <p:sldId id="283" r:id="rId12"/>
    <p:sldId id="267" r:id="rId13"/>
    <p:sldId id="273" r:id="rId14"/>
    <p:sldId id="274" r:id="rId15"/>
    <p:sldId id="280" r:id="rId16"/>
    <p:sldId id="27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495" autoAdjust="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0629-4B32-4107-AFFC-FC17409C6BB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4D92-434E-44E5-AD71-B9B02E52F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914717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060848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 исполнении плана финансово-хозяйственной деятельности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ФГБОУ ВО «ЧелГУ» за 2018 год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Проректор по экономике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финансам Савчук Н.Г.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37"/>
            <a:ext cx="9144000" cy="662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" y="225274"/>
            <a:ext cx="8864352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ФГБОУ ВО «ЧелГУ» по головному ВУЗу 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филиалам за 2018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3075"/>
            <a:ext cx="4702123" cy="2550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23" y="671784"/>
            <a:ext cx="4441877" cy="2541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12977"/>
            <a:ext cx="4702124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123" y="3212976"/>
            <a:ext cx="4441877" cy="364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1" y="188695"/>
            <a:ext cx="8925318" cy="648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188695"/>
            <a:ext cx="8876545" cy="648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ожидаемые риски исполнения плана финансово-хозяйственной деятельности в 2019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78985"/>
            <a:ext cx="586408" cy="4571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2457" y="1382182"/>
            <a:ext cx="2592288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абитуриентов в связи со значительным увеличением стоимости обучения             для 1 курса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5734" y="1378984"/>
            <a:ext cx="2664296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показателей «дорожной карты» по уровню заработной</a:t>
            </a:r>
          </a:p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ППС из-за</a:t>
            </a:r>
          </a:p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соразмерного роста дохода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027" y="1378984"/>
            <a:ext cx="252028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дебиторской задолженности в связи со снижением платежеспособности населения и ростом стоимости обучения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3672408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бюджетного финансирования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течение календарного года по результатам предварительного отчета о выполнении государственного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задания в случае его невыполнения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3645024"/>
            <a:ext cx="4176464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средств, направляемых на развитие материально-технической базы университета, обусловленное ростом фонда оплаты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дополнительных целевых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повышение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эффективности исполнения плана финансово-хозяйственной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 ФГБОУ ВО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lvl="0" algn="just">
              <a:lnSpc>
                <a:spcPct val="125000"/>
              </a:lnSpc>
              <a:buFont typeface="+mj-lt"/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программного продукта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1С: «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Документооборот государственного учреждения» на основные процессы документооборота в университете, сокращение сроков прохождения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согласования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и снижение общехозяйственных расходов</a:t>
            </a: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Font typeface="+mj-lt"/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 «1С: Закупки» и предоставление доступа руководителям ЦФО к информации об исполнении плана закупок, плана доходов и расходов ЦФО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5000"/>
              </a:lnSpc>
              <a:buFont typeface="+mj-lt"/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 в качестве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исполнителя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хоздоговорам и </a:t>
            </a:r>
            <a:r>
              <a:rPr lang="ru-R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госконтрактам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научной сфере через электронные площадки закупок.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Font typeface="+mj-lt"/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портфеля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прогноза спроса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стороны абитуриентов и работодателей Челябинской области в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5-летней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перспективе.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работы по реализации мероприятий, направленных на повышение эффективности финансовой деятельности структурных подразделений университета</a:t>
            </a: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7938"/>
            <a:ext cx="914717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86735"/>
              </p:ext>
            </p:extLst>
          </p:nvPr>
        </p:nvGraphicFramePr>
        <p:xfrm>
          <a:off x="426752" y="1052736"/>
          <a:ext cx="8393720" cy="5408689"/>
        </p:xfrm>
        <a:graphic>
          <a:graphicData uri="http://schemas.openxmlformats.org/drawingml/2006/table">
            <a:tbl>
              <a:tblPr/>
              <a:tblGrid>
                <a:gridCol w="1677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890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выполнение государственного задания и иные цели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выполнение государственного задания и иные цели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всего: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501 105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958 884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1 459 989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585 244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985 878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1 571 122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376 909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878 656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1 255 565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427 785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885 325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1 313 110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36 515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23 248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76 920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стипендиальное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122 996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123 196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123 263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123 470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виды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46 674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57 623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плана финансово-хозяйственной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ФГБОУ ВО «ЧелГУ» по доходам за 2018 год, тыс.руб.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383784"/>
            <a:ext cx="8779001" cy="609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188695"/>
            <a:ext cx="9061279" cy="648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7"/>
            <a:ext cx="8784976" cy="61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" y="152116"/>
            <a:ext cx="879119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1" y="258805"/>
            <a:ext cx="8925318" cy="634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12488"/>
            <a:ext cx="8853997" cy="663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Исполнение плана финансово-хозяйственной деятельности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ФГБОУ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«ЧелГУ»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расходам за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год, тыс. руб.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283100"/>
              </p:ext>
            </p:extLst>
          </p:nvPr>
        </p:nvGraphicFramePr>
        <p:xfrm>
          <a:off x="457200" y="980726"/>
          <a:ext cx="8291264" cy="5674329"/>
        </p:xfrm>
        <a:graphic>
          <a:graphicData uri="http://schemas.openxmlformats.org/drawingml/2006/table">
            <a:tbl>
              <a:tblPr/>
              <a:tblGrid>
                <a:gridCol w="1921146">
                  <a:extLst>
                    <a:ext uri="{9D8B030D-6E8A-4147-A177-3AD203B41FA5}">
                      <a16:colId xmlns:a16="http://schemas.microsoft.com/office/drawing/2014/main" val="1519158486"/>
                    </a:ext>
                  </a:extLst>
                </a:gridCol>
                <a:gridCol w="926869">
                  <a:extLst>
                    <a:ext uri="{9D8B030D-6E8A-4147-A177-3AD203B41FA5}">
                      <a16:colId xmlns:a16="http://schemas.microsoft.com/office/drawing/2014/main" val="219903760"/>
                    </a:ext>
                  </a:extLst>
                </a:gridCol>
                <a:gridCol w="910017">
                  <a:extLst>
                    <a:ext uri="{9D8B030D-6E8A-4147-A177-3AD203B41FA5}">
                      <a16:colId xmlns:a16="http://schemas.microsoft.com/office/drawing/2014/main" val="3539144232"/>
                    </a:ext>
                  </a:extLst>
                </a:gridCol>
                <a:gridCol w="910017">
                  <a:extLst>
                    <a:ext uri="{9D8B030D-6E8A-4147-A177-3AD203B41FA5}">
                      <a16:colId xmlns:a16="http://schemas.microsoft.com/office/drawing/2014/main" val="2012213892"/>
                    </a:ext>
                  </a:extLst>
                </a:gridCol>
                <a:gridCol w="910017">
                  <a:extLst>
                    <a:ext uri="{9D8B030D-6E8A-4147-A177-3AD203B41FA5}">
                      <a16:colId xmlns:a16="http://schemas.microsoft.com/office/drawing/2014/main" val="1418417810"/>
                    </a:ext>
                  </a:extLst>
                </a:gridCol>
                <a:gridCol w="898782">
                  <a:extLst>
                    <a:ext uri="{9D8B030D-6E8A-4147-A177-3AD203B41FA5}">
                      <a16:colId xmlns:a16="http://schemas.microsoft.com/office/drawing/2014/main" val="1972483115"/>
                    </a:ext>
                  </a:extLst>
                </a:gridCol>
                <a:gridCol w="893165">
                  <a:extLst>
                    <a:ext uri="{9D8B030D-6E8A-4147-A177-3AD203B41FA5}">
                      <a16:colId xmlns:a16="http://schemas.microsoft.com/office/drawing/2014/main" val="4152031918"/>
                    </a:ext>
                  </a:extLst>
                </a:gridCol>
                <a:gridCol w="921251">
                  <a:extLst>
                    <a:ext uri="{9D8B030D-6E8A-4147-A177-3AD203B41FA5}">
                      <a16:colId xmlns:a16="http://schemas.microsoft.com/office/drawing/2014/main" val="2107785660"/>
                    </a:ext>
                  </a:extLst>
                </a:gridCol>
              </a:tblGrid>
              <a:tr h="284522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выполнения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414396"/>
                  </a:ext>
                </a:extLst>
              </a:tr>
              <a:tr h="119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выполнение государственного задания и иные цели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выполнение государственного задания и иные цели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92775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всего: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542 955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969 874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1 512 829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579 408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1 468 971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6325"/>
                  </a:ext>
                </a:extLst>
              </a:tr>
              <a:tr h="225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т.ч.: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08803"/>
                  </a:ext>
                </a:extLst>
              </a:tr>
              <a:tr h="477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с начислениями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956 379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79317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69756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587377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транспортные услуги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7448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92564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арендная плата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222695"/>
                  </a:ext>
                </a:extLst>
              </a:tr>
              <a:tr h="477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работы, услуги по содержанию имущества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36 642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18445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174375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стипендии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123 642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984253"/>
                  </a:ext>
                </a:extLst>
              </a:tr>
              <a:tr h="858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основных средств, материальных запасов, нематериальных активов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130 848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114849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563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604</Words>
  <Application>Microsoft Office PowerPoint</Application>
  <PresentationFormat>Экран (4:3)</PresentationFormat>
  <Paragraphs>203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Исполнение плана финансово-хозяйственной деятельности ФГБОУ ВО «ЧелГУ» по доходам за 2018 год,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плана финансово-хозяйственной деятельности  ФГБОУ ВО «ЧелГУ» по расходам за 2018 год, тыс. руб. </vt:lpstr>
      <vt:lpstr>Презентация PowerPoint</vt:lpstr>
      <vt:lpstr>Презентация PowerPoint</vt:lpstr>
      <vt:lpstr>  Структура расходов по ФГБОУ ВО «ЧелГУ» по головному ВУЗу и филиалам за 2018 год </vt:lpstr>
      <vt:lpstr>Презентация PowerPoint</vt:lpstr>
      <vt:lpstr>Презентация PowerPoint</vt:lpstr>
      <vt:lpstr>Основные ожидаемые риски исполнения плана финансово-хозяйственной деятельности в 2019 г. </vt:lpstr>
      <vt:lpstr>Мероприятия, направленные на повышение  эффективности исполнения плана финансово-хозяйственной  деятельности ФГБОУ ВО «ЧелГУ»</vt:lpstr>
      <vt:lpstr>Презентация PowerPoint</vt:lpstr>
    </vt:vector>
  </TitlesOfParts>
  <Company>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Пользователь Windows</cp:lastModifiedBy>
  <cp:revision>157</cp:revision>
  <dcterms:created xsi:type="dcterms:W3CDTF">2017-03-21T08:54:24Z</dcterms:created>
  <dcterms:modified xsi:type="dcterms:W3CDTF">2019-05-21T03:37:18Z</dcterms:modified>
</cp:coreProperties>
</file>