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69" r:id="rId2"/>
    <p:sldId id="282" r:id="rId3"/>
    <p:sldId id="271" r:id="rId4"/>
    <p:sldId id="276" r:id="rId5"/>
    <p:sldId id="279" r:id="rId6"/>
    <p:sldId id="280" r:id="rId7"/>
    <p:sldId id="283" r:id="rId8"/>
    <p:sldId id="284" r:id="rId9"/>
    <p:sldId id="285" r:id="rId10"/>
    <p:sldId id="287" r:id="rId11"/>
    <p:sldId id="290" r:id="rId12"/>
    <p:sldId id="297" r:id="rId13"/>
    <p:sldId id="293" r:id="rId14"/>
    <p:sldId id="292" r:id="rId15"/>
    <p:sldId id="291" r:id="rId16"/>
    <p:sldId id="294" r:id="rId17"/>
    <p:sldId id="295" r:id="rId18"/>
    <p:sldId id="296" r:id="rId19"/>
    <p:sldId id="298" r:id="rId20"/>
    <p:sldId id="299" r:id="rId21"/>
    <p:sldId id="288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54" y="-90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FB1A5-4D95-45E5-ABE1-4C3AB0241B0D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4FE03-3E57-4CDA-8A40-D4B1A7097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7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FE03-3E57-4CDA-8A40-D4B1A70970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0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FE03-3E57-4CDA-8A40-D4B1A70970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FE03-3E57-4CDA-8A40-D4B1A70970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50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FE03-3E57-4CDA-8A40-D4B1A709705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2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FE03-3E57-4CDA-8A40-D4B1A709705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0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4FE03-3E57-4CDA-8A40-D4B1A709705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1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6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3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4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8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7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7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8C14-6D63-4E15-87B4-69C01A379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C9FB-5D05-4E0A-8CCB-32D4631238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2664296"/>
          </a:xfrm>
        </p:spPr>
        <p:txBody>
          <a:bodyPr>
            <a:noAutofit/>
          </a:bodyPr>
          <a:lstStyle/>
          <a:p>
            <a:r>
              <a:rPr lang="ru-RU" sz="3700" b="1" dirty="0"/>
              <a:t>Об организации работы по обеспечению качественного набора абитуриентов в Челябинский государственный университет в 2017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985664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Трушина </a:t>
            </a:r>
            <a:r>
              <a:rPr lang="ru-RU" sz="2800" dirty="0">
                <a:solidFill>
                  <a:schemeClr val="tx1"/>
                </a:solidFill>
              </a:rPr>
              <a:t>И</a:t>
            </a:r>
            <a:r>
              <a:rPr lang="ru-RU" sz="2800" dirty="0" smtClean="0">
                <a:solidFill>
                  <a:schemeClr val="tx1"/>
                </a:solidFill>
              </a:rPr>
              <a:t>рина Александровна, проректор по работе с молодежью ФГБОУ ВО «</a:t>
            </a:r>
            <a:r>
              <a:rPr lang="ru-RU" sz="2800" dirty="0" err="1" smtClean="0">
                <a:solidFill>
                  <a:schemeClr val="tx1"/>
                </a:solidFill>
              </a:rPr>
              <a:t>ЧелГУ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579296" cy="2016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a typeface="Calibri" panose="020F0502020204030204" pitchFamily="34" charset="0"/>
              </a:rPr>
              <a:t>2.1 </a:t>
            </a:r>
            <a:r>
              <a:rPr lang="ru-RU" sz="3200" b="1" dirty="0">
                <a:ea typeface="Calibri" panose="020F0502020204030204" pitchFamily="34" charset="0"/>
              </a:rPr>
              <a:t>Обеспечить </a:t>
            </a:r>
            <a:r>
              <a:rPr lang="ru-RU" sz="3200" b="1" dirty="0" smtClean="0">
                <a:ea typeface="Calibri" panose="020F0502020204030204" pitchFamily="34" charset="0"/>
              </a:rPr>
              <a:t/>
            </a:r>
            <a:br>
              <a:rPr lang="ru-RU" sz="3200" b="1" dirty="0" smtClean="0">
                <a:ea typeface="Calibri" panose="020F0502020204030204" pitchFamily="34" charset="0"/>
              </a:rPr>
            </a:br>
            <a:r>
              <a:rPr lang="ru-RU" sz="3200" b="1" dirty="0" smtClean="0">
                <a:ea typeface="Calibri" panose="020F0502020204030204" pitchFamily="34" charset="0"/>
              </a:rPr>
              <a:t>положительную </a:t>
            </a:r>
            <a:r>
              <a:rPr lang="ru-RU" sz="3200" b="1" dirty="0">
                <a:ea typeface="Calibri" panose="020F0502020204030204" pitchFamily="34" charset="0"/>
              </a:rPr>
              <a:t>динамику изменения среднего балла </a:t>
            </a:r>
            <a:r>
              <a:rPr lang="ru-RU" sz="3200" b="1" dirty="0" smtClean="0">
                <a:ea typeface="Calibri" panose="020F0502020204030204" pitchFamily="34" charset="0"/>
              </a:rPr>
              <a:t>ЕГЭ студентов,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ea typeface="Calibri" panose="020F0502020204030204" pitchFamily="34" charset="0"/>
              </a:rPr>
              <a:t>принятых </a:t>
            </a:r>
            <a:r>
              <a:rPr lang="ru-RU" sz="3200" b="1" dirty="0">
                <a:ea typeface="Calibri" panose="020F0502020204030204" pitchFamily="34" charset="0"/>
              </a:rPr>
              <a:t>на первый </a:t>
            </a:r>
            <a:r>
              <a:rPr lang="ru-RU" sz="3200" b="1" dirty="0" smtClean="0">
                <a:ea typeface="Calibri" panose="020F0502020204030204" pitchFamily="34" charset="0"/>
              </a:rPr>
              <a:t>курс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2"/>
            <a:ext cx="8795320" cy="3861048"/>
          </a:xfrm>
        </p:spPr>
        <p:txBody>
          <a:bodyPr>
            <a:noAutofit/>
          </a:bodyPr>
          <a:lstStyle/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обновить Положение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 порядке начисления баллов за индивидуальные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достижения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переводу университетских олимпиад по математике и русскому языку в разряд российских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олимпиад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дополнить Положение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 льготах по оплате за обучение механизмом снижения стоимости образовательных услуг на первом курсе при высоких баллах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ЕГЭ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39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79296" cy="26642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a typeface="Calibri" panose="020F0502020204030204" pitchFamily="34" charset="0"/>
              </a:rPr>
              <a:t>2.2 </a:t>
            </a:r>
            <a:r>
              <a:rPr lang="ru-RU" sz="3200" b="1" dirty="0">
                <a:ea typeface="Calibri" panose="020F0502020204030204" pitchFamily="34" charset="0"/>
              </a:rPr>
              <a:t>В</a:t>
            </a:r>
            <a:r>
              <a:rPr lang="ru-RU" sz="3200" b="1" dirty="0" smtClean="0">
                <a:ea typeface="Calibri" panose="020F0502020204030204" pitchFamily="34" charset="0"/>
              </a:rPr>
              <a:t>ыполнение </a:t>
            </a:r>
            <a:r>
              <a:rPr lang="ru-RU" sz="3200" b="1" dirty="0">
                <a:ea typeface="Calibri" panose="020F0502020204030204" pitchFamily="34" charset="0"/>
              </a:rPr>
              <a:t>плана набора </a:t>
            </a:r>
            <a:r>
              <a:rPr lang="ru-RU" sz="3200" b="1" dirty="0" smtClean="0">
                <a:ea typeface="Calibri" panose="020F0502020204030204" pitchFamily="34" charset="0"/>
              </a:rPr>
              <a:t/>
            </a:r>
            <a:br>
              <a:rPr lang="ru-RU" sz="3200" b="1" dirty="0" smtClean="0">
                <a:ea typeface="Calibri" panose="020F0502020204030204" pitchFamily="34" charset="0"/>
              </a:rPr>
            </a:br>
            <a:r>
              <a:rPr lang="ru-RU" sz="3200" b="1" dirty="0" smtClean="0">
                <a:ea typeface="Calibri" panose="020F0502020204030204" pitchFamily="34" charset="0"/>
              </a:rPr>
              <a:t>на </a:t>
            </a:r>
            <a:r>
              <a:rPr lang="ru-RU" sz="3200" b="1" dirty="0">
                <a:ea typeface="Calibri" panose="020F0502020204030204" pitchFamily="34" charset="0"/>
              </a:rPr>
              <a:t>места, финансируемые из средств федерального бюджета (КЦП), </a:t>
            </a:r>
            <a:r>
              <a:rPr lang="ru-RU" sz="3200" b="1" dirty="0" smtClean="0">
                <a:ea typeface="Calibri" panose="020F0502020204030204" pitchFamily="34" charset="0"/>
              </a:rPr>
              <a:t/>
            </a:r>
            <a:br>
              <a:rPr lang="ru-RU" sz="3200" b="1" dirty="0" smtClean="0">
                <a:ea typeface="Calibri" panose="020F0502020204030204" pitchFamily="34" charset="0"/>
              </a:rPr>
            </a:br>
            <a:r>
              <a:rPr lang="ru-RU" sz="3200" b="1" dirty="0" smtClean="0">
                <a:ea typeface="Calibri" panose="020F0502020204030204" pitchFamily="34" charset="0"/>
              </a:rPr>
              <a:t>и </a:t>
            </a:r>
            <a:r>
              <a:rPr lang="ru-RU" sz="3200" b="1" dirty="0">
                <a:ea typeface="Calibri" panose="020F0502020204030204" pitchFamily="34" charset="0"/>
              </a:rPr>
              <a:t>плана приема студентов на договорной </a:t>
            </a:r>
            <a:r>
              <a:rPr lang="ru-RU" sz="3200" b="1" dirty="0" smtClean="0">
                <a:ea typeface="Calibri" panose="020F0502020204030204" pitchFamily="34" charset="0"/>
              </a:rPr>
              <a:t>основе: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3429000"/>
            <a:ext cx="9011344" cy="3429000"/>
          </a:xfrm>
        </p:spPr>
        <p:txBody>
          <a:bodyPr>
            <a:noAutofit/>
          </a:bodyPr>
          <a:lstStyle/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провести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круглый стол по проблемам профориентации с руководителями образовательных организаций неохваченных территорий,  и  родительские собрания  в режиме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on-line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активизировать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информационную работу на данных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территориях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приёмной комиссии активизировать работу в районах и городах, где есть представительства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935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712968" cy="4392488"/>
          </a:xfrm>
        </p:spPr>
        <p:txBody>
          <a:bodyPr>
            <a:noAutofit/>
          </a:bodyPr>
          <a:lstStyle/>
          <a:p>
            <a:pPr marL="685800"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курсы по подготовке к вступительным испытаниям для абитуриентов, поступающих на базе СПО </a:t>
            </a:r>
            <a:endParaRPr lang="ru-RU" sz="2400" dirty="0"/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приёмной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комиссии организовать проведение вступительных испытаний для абитуриентов, выпускников СПО в системе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возможности смещения графиков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очного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обучения для магистерских программ на 1-2 месяца для повышения контингента обучающихся</a:t>
            </a: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05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536504"/>
          </a:xfrm>
        </p:spPr>
        <p:txBody>
          <a:bodyPr>
            <a:noAutofit/>
          </a:bodyPr>
          <a:lstStyle/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регламент взаимодействия представителей институтов, факультетов,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филиалов, колледжа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ЧелГУ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Приёмной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комиссии 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регулярно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обсуждать отчёты ответственных за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работу от факультетов, институтов, филиалов на заседаниях учёных советов структурных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подразделений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</a:rPr>
              <a:t>филиалам</a:t>
            </a:r>
            <a:r>
              <a:rPr lang="ru-RU" sz="2400" dirty="0">
                <a:ea typeface="Calibri" panose="020F0502020204030204" pitchFamily="34" charset="0"/>
              </a:rPr>
              <a:t>, институтам, факультетам, колледжу своевременно вносить изменения в учебные планы, работать над открытием новых образовательных программ с учётом меняющихся потребностей рынка </a:t>
            </a:r>
            <a:r>
              <a:rPr lang="ru-RU" sz="2400" dirty="0" smtClean="0">
                <a:ea typeface="Calibri" panose="020F0502020204030204" pitchFamily="34" charset="0"/>
              </a:rPr>
              <a:t>труда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5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363272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a typeface="Calibri" panose="020F0502020204030204" pitchFamily="34" charset="0"/>
              </a:rPr>
              <a:t>2.3 Оптимизация </a:t>
            </a:r>
            <a:r>
              <a:rPr lang="ru-RU" sz="3200" b="1" dirty="0">
                <a:ea typeface="Calibri" panose="020F0502020204030204" pitchFamily="34" charset="0"/>
              </a:rPr>
              <a:t>ценовой политики образовательных услуг: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8352928" cy="4221088"/>
          </a:xfrm>
        </p:spPr>
        <p:txBody>
          <a:bodyPr>
            <a:noAutofit/>
          </a:bodyPr>
          <a:lstStyle/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приведение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соответствие стоимости образовательных услуг по аналогичным образовательным программам на разных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факультетах,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игститутах,филиалах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49685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a typeface="Calibri" panose="020F0502020204030204" pitchFamily="34" charset="0"/>
              </a:rPr>
              <a:t>2.4 </a:t>
            </a:r>
            <a:r>
              <a:rPr lang="ru-RU" sz="3200" b="1" dirty="0">
                <a:ea typeface="Calibri" panose="020F0502020204030204" pitchFamily="34" charset="0"/>
              </a:rPr>
              <a:t>Э</a:t>
            </a:r>
            <a:r>
              <a:rPr lang="ru-RU" sz="3200" b="1" dirty="0" smtClean="0">
                <a:ea typeface="Calibri" panose="020F0502020204030204" pitchFamily="34" charset="0"/>
              </a:rPr>
              <a:t>ффективная </a:t>
            </a:r>
            <a:r>
              <a:rPr lang="ru-RU" sz="3200" b="1" dirty="0">
                <a:ea typeface="Calibri" panose="020F0502020204030204" pitchFamily="34" charset="0"/>
              </a:rPr>
              <a:t>информационная поддержка </a:t>
            </a:r>
            <a:r>
              <a:rPr lang="ru-RU" sz="3200" b="1" dirty="0" smtClean="0">
                <a:ea typeface="Calibri" panose="020F0502020204030204" pitchFamily="34" charset="0"/>
              </a:rPr>
              <a:t>приёмной </a:t>
            </a:r>
            <a:r>
              <a:rPr lang="ru-RU" sz="3200" b="1" dirty="0">
                <a:ea typeface="Calibri" panose="020F0502020204030204" pitchFamily="34" charset="0"/>
              </a:rPr>
              <a:t>кампании, обеспечивающая привлечение </a:t>
            </a:r>
            <a:r>
              <a:rPr lang="ru-RU" sz="3200" b="1" dirty="0" smtClean="0">
                <a:ea typeface="Calibri" panose="020F0502020204030204" pitchFamily="34" charset="0"/>
              </a:rPr>
              <a:t>абитуриентов; </a:t>
            </a:r>
            <a:br>
              <a:rPr lang="ru-RU" sz="3200" b="1" dirty="0" smtClean="0">
                <a:ea typeface="Calibri" panose="020F0502020204030204" pitchFamily="34" charset="0"/>
              </a:rPr>
            </a:br>
            <a:r>
              <a:rPr lang="ru-RU" sz="3200" b="1" dirty="0" smtClean="0">
                <a:ea typeface="Calibri" panose="020F0502020204030204" pitchFamily="34" charset="0"/>
              </a:rPr>
              <a:t>продвижение </a:t>
            </a:r>
            <a:r>
              <a:rPr lang="ru-RU" sz="3200" b="1" dirty="0">
                <a:ea typeface="Calibri" panose="020F0502020204030204" pitchFamily="34" charset="0"/>
              </a:rPr>
              <a:t>имиджа </a:t>
            </a:r>
            <a:r>
              <a:rPr lang="ru-RU" sz="3200" b="1" dirty="0" err="1">
                <a:ea typeface="Calibri" panose="020F0502020204030204" pitchFamily="34" charset="0"/>
              </a:rPr>
              <a:t>ЧелГУ</a:t>
            </a:r>
            <a:r>
              <a:rPr lang="ru-RU" sz="3200" b="1" dirty="0">
                <a:ea typeface="Calibri" panose="020F0502020204030204" pitchFamily="34" charset="0"/>
              </a:rPr>
              <a:t> на рынке образовательных услуг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768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867328" cy="4032448"/>
          </a:xfrm>
        </p:spPr>
        <p:txBody>
          <a:bodyPr>
            <a:noAutofit/>
          </a:bodyPr>
          <a:lstStyle/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УСО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провести семинар-практикум для ответственных за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профработу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регламент взаимодействия УСО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 структурными подразделениями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УСО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совместно с институтами, факультетами, филиалами, колледжем разработать информационные материалы о выпускниках университета и их карьерном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росте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67328" cy="5949280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74838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модернизировать </a:t>
            </a:r>
            <a:r>
              <a:rPr lang="ru-RU" sz="2400" dirty="0" smtClean="0"/>
              <a:t>сайт университета</a:t>
            </a:r>
          </a:p>
          <a:p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провести работу по улучшению внешнего оформления холлов аудиторного корпуса, аудиторий, задействованных в </a:t>
            </a:r>
            <a:r>
              <a:rPr lang="ru-RU" sz="2400" dirty="0" smtClean="0"/>
              <a:t>приёмной </a:t>
            </a:r>
            <a:r>
              <a:rPr lang="ru-RU" sz="2400" dirty="0"/>
              <a:t>кампании, входа в аудиторный корпус.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13285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2.5. Увеличение весовой доли иностранных студентов, </a:t>
            </a:r>
            <a:r>
              <a:rPr lang="ru-RU" sz="3200" b="1" dirty="0" smtClean="0">
                <a:latin typeface="+mj-lt"/>
              </a:rPr>
              <a:t>зачисленных </a:t>
            </a:r>
            <a:r>
              <a:rPr lang="ru-RU" sz="3200" b="1" dirty="0">
                <a:latin typeface="+mj-lt"/>
              </a:rPr>
              <a:t>на 1 курс, </a:t>
            </a:r>
          </a:p>
          <a:p>
            <a:pPr algn="ctr"/>
            <a:r>
              <a:rPr lang="ru-RU" sz="3200" b="1" dirty="0">
                <a:latin typeface="+mj-lt"/>
              </a:rPr>
              <a:t>по сравнению с показателями </a:t>
            </a:r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предыдущего </a:t>
            </a:r>
            <a:r>
              <a:rPr lang="ru-RU" sz="3200" b="1" dirty="0">
                <a:latin typeface="+mj-lt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219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2.6</a:t>
            </a:r>
            <a:r>
              <a:rPr lang="ru-RU" sz="3200" b="1" dirty="0">
                <a:latin typeface="+mj-lt"/>
              </a:rPr>
              <a:t>. </a:t>
            </a:r>
            <a:r>
              <a:rPr lang="ru-RU" sz="3200" b="1" dirty="0" smtClean="0">
                <a:latin typeface="+mj-lt"/>
              </a:rPr>
              <a:t>Ежегодный </a:t>
            </a:r>
            <a:r>
              <a:rPr lang="ru-RU" sz="3200" b="1" dirty="0">
                <a:latin typeface="+mj-lt"/>
              </a:rPr>
              <a:t>анализ эффективности мероприятий по обеспечению качественного набора. </a:t>
            </a:r>
            <a:endParaRPr lang="ru-RU" sz="3200" b="1" dirty="0" smtClean="0">
              <a:latin typeface="+mj-lt"/>
            </a:endParaRPr>
          </a:p>
          <a:p>
            <a:pPr algn="ctr"/>
            <a:endParaRPr lang="ru-RU" sz="3200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мещение </a:t>
            </a:r>
            <a:r>
              <a:rPr lang="ru-RU" sz="2400" dirty="0"/>
              <a:t>акцентов в работе ИДО и учебных структурных подразделений на основе показателей этого </a:t>
            </a:r>
            <a:r>
              <a:rPr lang="ru-RU" sz="2400" dirty="0" smtClean="0"/>
              <a:t>анализа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разработка Положения </a:t>
            </a:r>
            <a:r>
              <a:rPr lang="ru-RU" sz="2400" dirty="0"/>
              <a:t>об анализе, критериях оценки эффективности, мерах по повышению эффективности работы.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394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664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1</a:t>
            </a:r>
            <a:r>
              <a:rPr lang="ru-RU" sz="3600" b="1" dirty="0" smtClean="0"/>
              <a:t>. Проблемы, возникшие </a:t>
            </a:r>
            <a:r>
              <a:rPr lang="ru-RU" sz="3600" b="1" dirty="0"/>
              <a:t>при проведении набора абитуриентов на 2016-2017 учебный </a:t>
            </a:r>
            <a:r>
              <a:rPr lang="ru-RU" sz="3600" b="1" dirty="0" smtClean="0"/>
              <a:t>год: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16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9033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2.7. В связи с открытием программ среднего профессионального образования необходимо включить в стратегию приемной кампании работу с абитуриентами </a:t>
            </a:r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этой </a:t>
            </a:r>
            <a:r>
              <a:rPr lang="ru-RU" sz="3200" b="1" dirty="0">
                <a:latin typeface="+mj-lt"/>
              </a:rPr>
              <a:t>ступени</a:t>
            </a:r>
          </a:p>
        </p:txBody>
      </p:sp>
    </p:spTree>
    <p:extLst>
      <p:ext uri="{BB962C8B-B14F-4D97-AF65-F5344CB8AC3E}">
        <p14:creationId xmlns:p14="http://schemas.microsoft.com/office/powerpoint/2010/main" val="259530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929"/>
            <a:ext cx="8856984" cy="7920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000" b="1" dirty="0" smtClean="0"/>
              <a:t>Благодарю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430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12961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1.1 </a:t>
            </a:r>
            <a:r>
              <a:rPr lang="ru-RU" sz="3200" b="1" dirty="0"/>
              <a:t>Снижение уровня среднего балла ЕГЭ поступивших на </a:t>
            </a:r>
            <a:r>
              <a:rPr lang="ru-RU" sz="3200" b="1" dirty="0" smtClean="0"/>
              <a:t>первый </a:t>
            </a:r>
            <a:r>
              <a:rPr lang="ru-RU" sz="3200" b="1" dirty="0"/>
              <a:t>курс</a:t>
            </a:r>
            <a:r>
              <a:rPr lang="ru-RU" sz="3200" b="1" dirty="0" smtClean="0"/>
              <a:t>: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84984"/>
            <a:ext cx="8589640" cy="266429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600" dirty="0" smtClean="0"/>
              <a:t>    </a:t>
            </a:r>
            <a:r>
              <a:rPr lang="ru-RU" sz="2400" dirty="0" smtClean="0"/>
              <a:t>Средний балл ЕГЭ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84891"/>
              </p:ext>
            </p:extLst>
          </p:nvPr>
        </p:nvGraphicFramePr>
        <p:xfrm>
          <a:off x="539552" y="3933056"/>
          <a:ext cx="7992889" cy="1161514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1791565"/>
                <a:gridCol w="1912024"/>
                <a:gridCol w="1913036"/>
              </a:tblGrid>
              <a:tr h="360040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КЦП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КЦП+Дог.осн</a:t>
                      </a: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316416" cy="13681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1.2 Снижение количества студентов- </a:t>
            </a:r>
            <a:r>
              <a:rPr lang="ru-RU" sz="3200" b="1" dirty="0" err="1" smtClean="0"/>
              <a:t>внебюджетников</a:t>
            </a:r>
            <a:r>
              <a:rPr lang="ru-RU" sz="3200" b="1" dirty="0" smtClean="0"/>
              <a:t> при выполнении </a:t>
            </a:r>
            <a:br>
              <a:rPr lang="ru-RU" sz="3200" b="1" dirty="0" smtClean="0"/>
            </a:br>
            <a:r>
              <a:rPr lang="ru-RU" sz="3200" b="1" dirty="0" smtClean="0"/>
              <a:t>плана </a:t>
            </a:r>
            <a:r>
              <a:rPr lang="ru-RU" sz="3200" b="1" dirty="0"/>
              <a:t>набора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Выполнение </a:t>
            </a:r>
            <a:r>
              <a:rPr lang="ru-RU" sz="2400" dirty="0"/>
              <a:t>плана набора (по </a:t>
            </a:r>
            <a:r>
              <a:rPr lang="ru-RU" sz="2400" dirty="0" err="1"/>
              <a:t>ЧелГУ</a:t>
            </a:r>
            <a:r>
              <a:rPr lang="ru-RU" sz="2400" dirty="0"/>
              <a:t> в целом)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42449"/>
              </p:ext>
            </p:extLst>
          </p:nvPr>
        </p:nvGraphicFramePr>
        <p:xfrm>
          <a:off x="539552" y="3140968"/>
          <a:ext cx="7920880" cy="1369824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512168"/>
                <a:gridCol w="1656184"/>
                <a:gridCol w="1656184"/>
              </a:tblGrid>
              <a:tr h="336678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7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КЦП (очное)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16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Дог.основа</a:t>
                      </a: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(очное)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16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Дог.основа</a:t>
                      </a: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(заочное)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2323</a:t>
                      </a:r>
                      <a:r>
                        <a:rPr lang="ru-RU" sz="2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2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6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48872" cy="1440160"/>
          </a:xfrm>
        </p:spPr>
        <p:txBody>
          <a:bodyPr>
            <a:normAutofit/>
          </a:bodyPr>
          <a:lstStyle/>
          <a:p>
            <a:pPr marL="114300" lvl="0">
              <a:lnSpc>
                <a:spcPct val="107000"/>
              </a:lnSpc>
              <a:spcBef>
                <a:spcPct val="20000"/>
              </a:spcBef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1.</a:t>
            </a: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Наличие ряда противоречий </a:t>
            </a: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ценовой политике: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7992888" cy="3600400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внутривузовская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конкуренция по одноименным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направлениям подготовки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разницы в стоимости образовательных услуг в головном вузе и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филиалах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</a:rPr>
              <a:t>положение </a:t>
            </a:r>
            <a:r>
              <a:rPr lang="ru-RU" sz="2400" dirty="0">
                <a:ea typeface="Calibri" panose="020F0502020204030204" pitchFamily="34" charset="0"/>
              </a:rPr>
              <a:t>о льготах по оплате за обучение </a:t>
            </a:r>
            <a:r>
              <a:rPr lang="ru-RU" sz="2400" dirty="0" smtClean="0">
                <a:ea typeface="Calibri" panose="020F0502020204030204" pitchFamily="34" charset="0"/>
              </a:rPr>
              <a:t>не предусматривает механизм </a:t>
            </a:r>
            <a:r>
              <a:rPr lang="ru-RU" sz="2400" dirty="0">
                <a:ea typeface="Calibri" panose="020F0502020204030204" pitchFamily="34" charset="0"/>
              </a:rPr>
              <a:t>снижения стоимости образовательных услуг на первом курсе при высоких баллах </a:t>
            </a:r>
            <a:r>
              <a:rPr lang="ru-RU" sz="2400" dirty="0" smtClean="0">
                <a:ea typeface="Calibri" panose="020F0502020204030204" pitchFamily="34" charset="0"/>
              </a:rPr>
              <a:t>ЕГЭ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1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488832" cy="1296144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1.4 Проблемы в </a:t>
            </a:r>
            <a:r>
              <a:rPr lang="ru-RU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организации </a:t>
            </a: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 Приёмной комиссии:</a:t>
            </a:r>
            <a:endParaRPr lang="ru-RU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640960" cy="40324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сбои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 информационном обеспечении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приёмной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кампании в связи с внедрением нового программного продукта в сфере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управления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гибкого графика вступительных испытаний для абитуриентов (в том числе дистанционной сдачи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задержка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приказов на зачисление абитуриентов, заключивших договор и оплативших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проблемы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 оформлении заявления на согласие зачисления от абитуриентов, сдавших подлинник документа об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образовании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8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3744416"/>
          </a:xfrm>
        </p:spPr>
        <p:txBody>
          <a:bodyPr>
            <a:noAutofit/>
          </a:bodyPr>
          <a:lstStyle/>
          <a:p>
            <a:pPr marL="0" indent="0" algn="ctr">
              <a:spcAft>
                <a:spcPts val="200"/>
              </a:spcAft>
              <a:buNone/>
            </a:pPr>
            <a:r>
              <a:rPr lang="ru-RU" b="1" dirty="0" smtClean="0">
                <a:latin typeface="+mj-lt"/>
                <a:ea typeface="Calibri" panose="020F0502020204030204" pitchFamily="34" charset="0"/>
              </a:rPr>
              <a:t>1.5 </a:t>
            </a:r>
            <a:r>
              <a:rPr lang="ru-RU" dirty="0" smtClean="0">
                <a:latin typeface="+mj-lt"/>
                <a:ea typeface="Calibri" panose="020F0502020204030204" pitchFamily="34" charset="0"/>
              </a:rPr>
              <a:t>Наличие ряда </a:t>
            </a:r>
            <a:r>
              <a:rPr lang="ru-RU" dirty="0">
                <a:latin typeface="+mj-lt"/>
                <a:ea typeface="Calibri" panose="020F0502020204030204" pitchFamily="34" charset="0"/>
              </a:rPr>
              <a:t>территорий, откуда абитуриентов нет совсем или  очень мало,  что говорит об отсутствии связей с этими территориями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:  </a:t>
            </a:r>
            <a:endParaRPr lang="ru-RU" b="1" dirty="0" smtClean="0">
              <a:latin typeface="+mj-lt"/>
              <a:ea typeface="Calibri" panose="020F0502020204030204" pitchFamily="34" charset="0"/>
            </a:endParaRPr>
          </a:p>
          <a:p>
            <a:pPr marL="0" indent="0" algn="ctr">
              <a:spcAft>
                <a:spcPts val="200"/>
              </a:spcAft>
              <a:buNone/>
            </a:pPr>
            <a:r>
              <a:rPr lang="ru-RU" b="1" dirty="0" smtClean="0">
                <a:latin typeface="+mj-lt"/>
                <a:ea typeface="Calibri" panose="020F0502020204030204" pitchFamily="34" charset="0"/>
              </a:rPr>
              <a:t>Красноармейский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+mj-lt"/>
                <a:ea typeface="Calibri" panose="020F0502020204030204" pitchFamily="34" charset="0"/>
              </a:rPr>
              <a:t>Варненский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+mj-lt"/>
                <a:ea typeface="Calibri" panose="020F0502020204030204" pitchFamily="34" charset="0"/>
              </a:rPr>
              <a:t>Брединский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,  </a:t>
            </a:r>
            <a:r>
              <a:rPr lang="ru-RU" b="1" dirty="0" err="1">
                <a:latin typeface="+mj-lt"/>
                <a:ea typeface="Calibri" panose="020F0502020204030204" pitchFamily="34" charset="0"/>
              </a:rPr>
              <a:t>Еткульский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,  </a:t>
            </a:r>
            <a:r>
              <a:rPr lang="ru-RU" b="1" dirty="0" err="1">
                <a:latin typeface="+mj-lt"/>
                <a:ea typeface="Calibri" panose="020F0502020204030204" pitchFamily="34" charset="0"/>
              </a:rPr>
              <a:t>Агаповский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,  </a:t>
            </a:r>
            <a:r>
              <a:rPr lang="ru-RU" b="1" dirty="0" err="1">
                <a:latin typeface="+mj-lt"/>
                <a:ea typeface="Calibri" panose="020F0502020204030204" pitchFamily="34" charset="0"/>
              </a:rPr>
              <a:t>Каслинский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  муниципальные районы.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4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532440" cy="1656184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ru-RU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аличие наряду с эффективными формами работы </a:t>
            </a:r>
            <a:b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форм, не давших ожидаемого  результата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104456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Высокие результаты: </a:t>
            </a:r>
          </a:p>
          <a:p>
            <a:pPr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конкурс для школьников по иностранным языкам: 600 участников заочного тура и 24 победителя – 12 поступивших </a:t>
            </a:r>
          </a:p>
          <a:p>
            <a:pPr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Университетская олимпиада «Старт»: 1500 участников, среди них 11-классников - 27 человек;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стали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студентами - 49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Слабая результативность: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НОУ «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Малая академия»:  из 20 участников 11-классников в Университет поступило 3 человека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30243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  <a:ea typeface="Calibri" panose="020F0502020204030204" pitchFamily="34" charset="0"/>
              </a:rPr>
              <a:t>2.  Задачи </a:t>
            </a:r>
            <a:r>
              <a:rPr lang="ru-RU" sz="3600" b="1" dirty="0">
                <a:latin typeface="+mn-lt"/>
                <a:ea typeface="Calibri" panose="020F0502020204030204" pitchFamily="34" charset="0"/>
              </a:rPr>
              <a:t>по обеспечению качественного набора в 2017 </a:t>
            </a:r>
            <a:r>
              <a:rPr lang="ru-RU" sz="3600" b="1" dirty="0" smtClean="0">
                <a:latin typeface="+mn-lt"/>
                <a:ea typeface="Calibri" panose="020F0502020204030204" pitchFamily="34" charset="0"/>
              </a:rPr>
              <a:t>году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36300</TotalTime>
  <Words>698</Words>
  <Application>Microsoft Office PowerPoint</Application>
  <PresentationFormat>Экран (4:3)</PresentationFormat>
  <Paragraphs>95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Об организации работы по обеспечению качественного набора абитуриентов в Челябинский государственный университет в 2017 г.</vt:lpstr>
      <vt:lpstr>Презентация PowerPoint</vt:lpstr>
      <vt:lpstr>1.1 Снижение уровня среднего балла ЕГЭ поступивших на первый курс: </vt:lpstr>
      <vt:lpstr>1.2 Снижение количества студентов- внебюджетников при выполнении  плана набора</vt:lpstr>
      <vt:lpstr> 1.3 Наличие ряда противоречий  в  ценовой политике: </vt:lpstr>
      <vt:lpstr>1.4 Проблемы в организации  работы Приёмной комиссии:</vt:lpstr>
      <vt:lpstr>Презентация PowerPoint</vt:lpstr>
      <vt:lpstr>1.6 Наличие наряду с эффективными формами работы  и форм, не давших ожидаемого  результата</vt:lpstr>
      <vt:lpstr>2.  Задачи по обеспечению качественного набора в 2017 году</vt:lpstr>
      <vt:lpstr>2.1 Обеспечить  положительную динамику изменения среднего балла ЕГЭ студентов,  принятых на первый курс</vt:lpstr>
      <vt:lpstr>2.2 Выполнение плана набора  на места, финансируемые из средств федерального бюджета (КЦП),  и плана приема студентов на договорной основе:</vt:lpstr>
      <vt:lpstr>Презентация PowerPoint</vt:lpstr>
      <vt:lpstr>Презентация PowerPoint</vt:lpstr>
      <vt:lpstr>2.3 Оптимизация ценовой политики образовательных услуг:</vt:lpstr>
      <vt:lpstr>2.4 Эффективная информационная поддержка приёмной кампании, обеспечивающая привлечение абитуриентов;  продвижение имиджа ЧелГУ на рынке образовательных услуг: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системы управления контингентом студентов</dc:title>
  <dc:creator>@HOME</dc:creator>
  <cp:lastModifiedBy>User</cp:lastModifiedBy>
  <cp:revision>177</cp:revision>
  <cp:lastPrinted>2016-01-27T05:14:57Z</cp:lastPrinted>
  <dcterms:created xsi:type="dcterms:W3CDTF">2015-12-10T06:26:47Z</dcterms:created>
  <dcterms:modified xsi:type="dcterms:W3CDTF">2016-12-27T09:34:04Z</dcterms:modified>
</cp:coreProperties>
</file>