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9" r:id="rId2"/>
    <p:sldId id="290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77" d="100"/>
          <a:sy n="77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F16AA-2A42-405F-ABEE-0B5BCA6AADE8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0B74-6962-4C8C-89F2-B623C3753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D0B74-6962-4C8C-89F2-B623C3753C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8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6" y="1"/>
            <a:ext cx="9147176" cy="6885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119225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+mj-lt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 вопросу о квотах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поощрение и награждение работников ФГБОУ ВО «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ЧелГУ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888" y="4005064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+mj-lt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 награды определяется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характером и степенью заслуг награждаемого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84784"/>
            <a:ext cx="9649072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4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68760"/>
            <a:ext cx="9649072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69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5515" name="Picture 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9001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8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6526" name="Picture 1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29217"/>
            <a:ext cx="9505056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6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68760"/>
            <a:ext cx="9577064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628800"/>
          <a:ext cx="8280921" cy="4104455"/>
        </p:xfrm>
        <a:graphic>
          <a:graphicData uri="http://schemas.openxmlformats.org/drawingml/2006/table">
            <a:tbl>
              <a:tblPr/>
              <a:tblGrid>
                <a:gridCol w="3578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6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57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Наименование награды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</a:rPr>
                        <a:t>Квота, основные требования</a:t>
                      </a:r>
                      <a:endParaRPr lang="ru-RU" sz="220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7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Региональные награды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30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Благодарность и Почетная грамота Министерства образования и науки Челябинской области,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а также иных министерств Челябинской области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</a:rPr>
                        <a:t>За многолетний добросовестный труд в сфере высшего образования, высокие профессиональные достижения.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Стаж работы в ЧелГУ не менее 5 лет, наличие Благодарности или Почетной грамоты ЧелГУ.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u="sng" dirty="0">
                          <a:latin typeface="Times New Roman"/>
                          <a:ea typeface="Calibri"/>
                        </a:rPr>
                        <a:t>Квота</a:t>
                      </a: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: 15 наград в год и более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1" y="1628801"/>
          <a:ext cx="8496943" cy="4432318"/>
        </p:xfrm>
        <a:graphic>
          <a:graphicData uri="http://schemas.openxmlformats.org/drawingml/2006/table">
            <a:tbl>
              <a:tblPr/>
              <a:tblGrid>
                <a:gridCol w="3862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88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Наименование награды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</a:rPr>
                        <a:t>Квота, основные требования</a:t>
                      </a:r>
                      <a:endParaRPr lang="ru-RU" sz="220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8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Региональные награды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Благодарственное письмо Законодательного Собрания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Челябинской области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</a:rPr>
                        <a:t>За активное участие в общественной и социально-экономической жизни Челябинской области, значительный вклад в становление и развитие местного самоуправления и в связи с профессиональными праздниками, знаменательными датами.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Наличие награды ЧелГУ.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u="sng" dirty="0">
                          <a:latin typeface="Times New Roman"/>
                          <a:ea typeface="Calibri"/>
                        </a:rPr>
                        <a:t>Квота</a:t>
                      </a: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: 4 награды в год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628800"/>
          <a:ext cx="8784976" cy="4541040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90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5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Наименование награды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3649" marR="43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</a:rPr>
                        <a:t>Квота, основные требования</a:t>
                      </a:r>
                      <a:endParaRPr lang="ru-RU" sz="2200">
                        <a:latin typeface="Times New Roman"/>
                        <a:ea typeface="Calibri"/>
                      </a:endParaRPr>
                    </a:p>
                  </a:txBody>
                  <a:tcPr marL="43649" marR="43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5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Региональные награды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3649" marR="43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3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</a:rPr>
                        <a:t>Почетная грамота Законодательного Собрания</a:t>
                      </a:r>
                      <a:endParaRPr lang="ru-RU" sz="220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20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</a:rPr>
                        <a:t>Челябинской области</a:t>
                      </a:r>
                      <a:endParaRPr lang="ru-RU" sz="2200">
                        <a:latin typeface="Times New Roman"/>
                        <a:ea typeface="Calibri"/>
                      </a:endParaRPr>
                    </a:p>
                  </a:txBody>
                  <a:tcPr marL="43649" marR="43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</a:rPr>
                        <a:t>За значительный вклад в развитие законотворческой деятельности, государственное строительство, за заслуги в становлении местного самоуправления, в общественно-политической и социально-экономической сферах Челябинской области, обеспечении законности, правопорядка, прав и свобод граждан или иные значимые заслуги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</a:rPr>
                        <a:t>Наличие Благодарности Законодательного Собрания Челябинской области и заслуг.</a:t>
                      </a:r>
                      <a:endParaRPr lang="ru-RU" sz="2200" dirty="0">
                        <a:latin typeface="Times New Roman"/>
                        <a:ea typeface="Calibri"/>
                      </a:endParaRPr>
                    </a:p>
                  </a:txBody>
                  <a:tcPr marL="43649" marR="43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556793"/>
          <a:ext cx="8784976" cy="4860382"/>
        </p:xfrm>
        <a:graphic>
          <a:graphicData uri="http://schemas.openxmlformats.org/drawingml/2006/table">
            <a:tbl>
              <a:tblPr/>
              <a:tblGrid>
                <a:gridCol w="2731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4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38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53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Наименование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</a:rPr>
                        <a:t>Квота, основные требования</a:t>
                      </a:r>
                      <a:endParaRPr lang="ru-RU" sz="210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5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Муниципальные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54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Благодарность и Почетная грамота Администрации Калининского района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города Челябинска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За значительный вклад в социально-экономическое развитие района, многолетний добросовестный труд и высокие профессиональные достижения, участие в соответствующих областных и городских мероприятиях.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Стаж работы в ЧелГУ не менее 3 лет, наличие награды ЧелГУ.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100" b="1" u="sng" dirty="0">
                          <a:latin typeface="Times New Roman"/>
                          <a:ea typeface="Calibri"/>
                        </a:rPr>
                        <a:t>Квота</a:t>
                      </a: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: 15 наград в год и более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Обязательство от руководителя подразделения о выплате работнику 3500 руб. при награждении Почетной грамотой, 1200 руб. – Благодарностью.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556793"/>
          <a:ext cx="8784976" cy="4720747"/>
        </p:xfrm>
        <a:graphic>
          <a:graphicData uri="http://schemas.openxmlformats.org/drawingml/2006/table">
            <a:tbl>
              <a:tblPr/>
              <a:tblGrid>
                <a:gridCol w="2624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1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38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100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Наименование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</a:rPr>
                        <a:t>Квота, основные требования</a:t>
                      </a:r>
                      <a:endParaRPr lang="ru-RU" sz="210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68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Муниципальные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58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Благодарность, Благодарственное письмо и Почетная грамота Администрации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города Челябинска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многолетний добросовестный труд, вклад в развитие города Челябинска, заслуги и достижения в профессиональной деятельности.</a:t>
                      </a:r>
                    </a:p>
                    <a:p>
                      <a:r>
                        <a:rPr lang="ru-RU" sz="2100" b="1" u="sng" dirty="0">
                          <a:latin typeface="Times New Roman"/>
                          <a:ea typeface="Calibri"/>
                        </a:rPr>
                        <a:t>Почетная грамота</a:t>
                      </a:r>
                      <a:r>
                        <a:rPr lang="ru-RU" sz="2100" b="1" u="none" dirty="0">
                          <a:latin typeface="Times New Roman"/>
                          <a:ea typeface="Calibri"/>
                        </a:rPr>
                        <a:t>:</a:t>
                      </a:r>
                      <a:r>
                        <a:rPr lang="ru-RU" sz="2100" b="1" u="none" baseline="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с</a:t>
                      </a: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таж работы в сфере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высшего образования не менее 10 лет</a:t>
                      </a: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, наличие награды ЧелГУ.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u="sng" dirty="0">
                          <a:latin typeface="Times New Roman"/>
                          <a:ea typeface="Calibri"/>
                        </a:rPr>
                        <a:t>Квота</a:t>
                      </a: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: в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зависимости от выделенных средств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Почетная грамота выплата в размере – 3500 руб., Благодарность – 1200 руб.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u="sng" dirty="0">
                          <a:latin typeface="Times New Roman"/>
                          <a:ea typeface="Calibri"/>
                        </a:rPr>
                        <a:t>Благодарственное письмо </a:t>
                      </a: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без выплаты,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квота – 5 наград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в год</a:t>
                      </a: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3" name="Объект 1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375608"/>
              </p:ext>
            </p:extLst>
          </p:nvPr>
        </p:nvGraphicFramePr>
        <p:xfrm>
          <a:off x="539552" y="1856484"/>
          <a:ext cx="7139136" cy="502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8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награды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Квота, основные требования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27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Государственные награды: 1 награда на 1000 работников – 1 награда в год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0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Медаль ордена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«За заслуги перед Отечеством»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За особые заслуги в науке и образовании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5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Почетное звание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«Заслуженный деятель науки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300">
                          <a:effectLst/>
                        </a:rPr>
                        <a:t>Российской Федерации»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 личные заслуги: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</a:rPr>
                        <a:t>- в разработке приоритетных направлений науки и техники, способствующих осуществлению российскими организациями существенного научного и технологического прорыва, а также обеспечению лидерства Российской Федерации в научном мире;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</a:rPr>
                        <a:t>- в успешном внедрении и использовании научных разработок и их результатов в высокотехнологичном производстве;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</a:rPr>
                        <a:t>- в создании научных межотраслевых школ, в том числе в области </a:t>
                      </a:r>
                      <a:r>
                        <a:rPr lang="ru-RU" sz="1300" dirty="0" err="1">
                          <a:effectLst/>
                        </a:rPr>
                        <a:t>нанотехнологий</a:t>
                      </a:r>
                      <a:r>
                        <a:rPr lang="ru-RU" sz="1300" dirty="0"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</a:rPr>
                        <a:t>- в развитии и осуществлении научно-исследовательской деятельности в образовательных организациях высшего образования Российской Федерации с привлечением к работе студентов, аспирантов и молодых ученых.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1300" dirty="0">
                          <a:effectLst/>
                        </a:rPr>
                        <a:t>Наличие ученой степени доктора наук, заключение президиума профильных государственных академий наук о признании результатов научной и научно-практической деятельности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28" marR="64828" marT="0" marB="0"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1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4213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646" y="1268760"/>
            <a:ext cx="93626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913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88636"/>
          <a:ext cx="8856984" cy="6264704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Вид награды (поощрения)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</a:rPr>
                        <a:t>Количество (квота) в 2021 г.</a:t>
                      </a:r>
                      <a:endParaRPr lang="ru-RU" sz="210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Государственные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</a:rPr>
                        <a:t>1 награда</a:t>
                      </a:r>
                      <a:endParaRPr lang="ru-RU" sz="210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Ведомственные (отраслевые)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16 наград (из них 5 в работе)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70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Ведомственное поощрение –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Благодарность Министерства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8 наград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Региональные, из них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40 и более наград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Губернатора Челябинской области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3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Министерства Челябинской области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30 и более наград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70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Благодарность Законодательного Собрания Челябинской области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4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370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Почетная грамота Законодательного Собрания Челябинской области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наличие заслуг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</a:rPr>
                        <a:t>Муниципальные, из них</a:t>
                      </a:r>
                      <a:endParaRPr lang="ru-RU" sz="210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30 и более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Администрация района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20 и более наград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Администрация города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от бюджета города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370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Благодарственное письмо</a:t>
                      </a:r>
                    </a:p>
                    <a:p>
                      <a:pPr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Администрации города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10 наград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88640"/>
          <a:ext cx="8712968" cy="6192689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3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Решение о награждении принимает </a:t>
                      </a:r>
                      <a:r>
                        <a:rPr lang="ru-RU" sz="2100" b="1" u="sng" dirty="0">
                          <a:latin typeface="Times New Roman"/>
                          <a:ea typeface="Calibri"/>
                        </a:rPr>
                        <a:t>Ученый совет университета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по представлению Комиссии по Уставу, этике и наградам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21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1. Государственные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2. Ведомственные (отраслевые) награды и поощрения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3. Губернатора Челябинской области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4. Почетные звания и нагрудные знаки ЧелГУ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7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Представление руководителя подразделения (пакет документов)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Отдел  кадров (отметка о соответствии кандидата, кроме заслуг)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Проректор по подчиненности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Ректор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Комиссия по Уставу, этике и наградам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Ученый Совет университета (после рассмотрения на Коллегии УС)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4283968" y="3068960"/>
            <a:ext cx="72008" cy="323850"/>
          </a:xfrm>
          <a:prstGeom prst="downArrow">
            <a:avLst>
              <a:gd name="adj1" fmla="val 50000"/>
              <a:gd name="adj2" fmla="val 89473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283968" y="5013176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4283968" y="5661248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4283968" y="4365104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4283968" y="3717032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88640"/>
          <a:ext cx="8784976" cy="6166605"/>
        </p:xfrm>
        <a:graphic>
          <a:graphicData uri="http://schemas.openxmlformats.org/drawingml/2006/table">
            <a:tbl>
              <a:tblPr/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Решение о награждении принимает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Комиссии по Уставу, этике и наградам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1. Министерства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Челябинской области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2. Законодательное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Собрание Челябинской области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3. Администрация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города Челябинска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4. Администрация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Калининского района города Челябинска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6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Представление руководителя подразделения (пакет документов)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Отдел  кадров (отметка о соответствии кандидата, кроме заслуг)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Проректор по подчиненности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Ректор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Комиссия по Уставу, этике и наградам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4283968" y="3284984"/>
            <a:ext cx="90488" cy="323850"/>
          </a:xfrm>
          <a:prstGeom prst="downArrow">
            <a:avLst>
              <a:gd name="adj1" fmla="val 50000"/>
              <a:gd name="adj2" fmla="val 89473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283968" y="5445224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4283968" y="4005064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4283968" y="4725144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88640"/>
          <a:ext cx="8712968" cy="5760639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6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Решение о награждении принимает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ректор, проректор по подчиненности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41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1. Благодарность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ректора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2. Почетная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грамота ЧелГУ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3. Ценный</a:t>
                      </a:r>
                      <a:r>
                        <a:rPr lang="ru-RU" sz="2100" b="1" baseline="0" dirty="0">
                          <a:latin typeface="Times New Roman"/>
                          <a:ea typeface="Calibri"/>
                        </a:rPr>
                        <a:t> подарок, премиальные выплаты ЧелГУ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Представление руководителя подразделения (пакет документов)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Отдел  кадров (отметка о соответствии кандидата, кроме заслуг)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Проректор по подчиненности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Ректор</a:t>
                      </a:r>
                    </a:p>
                  </a:txBody>
                  <a:tcPr marL="44741" marR="44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4283968" y="3284984"/>
            <a:ext cx="90488" cy="323850"/>
          </a:xfrm>
          <a:prstGeom prst="downArrow">
            <a:avLst>
              <a:gd name="adj1" fmla="val 50000"/>
              <a:gd name="adj2" fmla="val 89473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4283968" y="4005064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4283968" y="4725144"/>
            <a:ext cx="90487" cy="323850"/>
          </a:xfrm>
          <a:prstGeom prst="downArrow">
            <a:avLst>
              <a:gd name="adj1" fmla="val 50000"/>
              <a:gd name="adj2" fmla="val 89474"/>
            </a:avLst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18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7938"/>
            <a:ext cx="9147176" cy="684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4618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1340768"/>
            <a:ext cx="9505049" cy="515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89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590836"/>
          <a:ext cx="8640959" cy="4718484"/>
        </p:xfrm>
        <a:graphic>
          <a:graphicData uri="http://schemas.openxmlformats.org/drawingml/2006/table">
            <a:tbl>
              <a:tblPr/>
              <a:tblGrid>
                <a:gridCol w="3236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2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10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Наименование награды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50859" marR="5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</a:rPr>
                        <a:t>Квота, основные требования</a:t>
                      </a:r>
                      <a:endParaRPr lang="ru-RU" sz="2100">
                        <a:latin typeface="Times New Roman"/>
                        <a:ea typeface="Calibri"/>
                      </a:endParaRPr>
                    </a:p>
                  </a:txBody>
                  <a:tcPr marL="50859" marR="5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0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Ведомственные (отраслевые) награды: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1 награда на 200 работников – 8 наград в год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50859" marR="5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4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100" b="1">
                          <a:latin typeface="Times New Roman"/>
                          <a:ea typeface="Calibri"/>
                        </a:rPr>
                        <a:t>Почетная грамота Министерства науки и высшего образования Российской Федерации</a:t>
                      </a:r>
                      <a:endParaRPr lang="ru-RU" sz="2100">
                        <a:latin typeface="Times New Roman"/>
                        <a:ea typeface="Calibri"/>
                      </a:endParaRPr>
                    </a:p>
                  </a:txBody>
                  <a:tcPr marL="50859" marR="5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За личные заслуги: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- в сфере образования;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- в сфере научной, научно-технической, инновационной деятельности и </a:t>
                      </a:r>
                      <a:r>
                        <a:rPr lang="ru-RU" sz="2100" dirty="0" err="1">
                          <a:latin typeface="Times New Roman"/>
                          <a:ea typeface="Calibri"/>
                        </a:rPr>
                        <a:t>нанотехнологий</a:t>
                      </a:r>
                      <a:r>
                        <a:rPr lang="ru-RU" sz="2100" dirty="0">
                          <a:latin typeface="Times New Roman"/>
                          <a:ea typeface="Calibri"/>
                        </a:rPr>
                        <a:t>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- в сфере молодежной политики;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</a:rPr>
                        <a:t>- добросовестный труд, успехи в работе.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latin typeface="Times New Roman"/>
                          <a:ea typeface="Calibri"/>
                        </a:rPr>
                        <a:t>Стаж работы в ЧелГУ не менее 3 лет, наличие региональных и/или муниципальных наград.</a:t>
                      </a:r>
                      <a:endParaRPr lang="ru-RU" sz="2100" dirty="0">
                        <a:latin typeface="Times New Roman"/>
                        <a:ea typeface="Calibri"/>
                      </a:endParaRPr>
                    </a:p>
                  </a:txBody>
                  <a:tcPr marL="50859" marR="50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17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68760"/>
            <a:ext cx="9505056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6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1268760"/>
            <a:ext cx="957706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1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68760"/>
            <a:ext cx="964907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6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40767"/>
            <a:ext cx="9577064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6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варицкая\Документы\нормативы 2015\лого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646" y="-27384"/>
            <a:ext cx="9362646" cy="684212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3" y="826435"/>
            <a:ext cx="68731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поощрений и наград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2155022"/>
            <a:ext cx="6624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-324544" y="1268413"/>
            <a:ext cx="9882882" cy="4949825"/>
            <a:chOff x="-261" y="799"/>
            <a:chExt cx="6282" cy="3118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-261" y="799"/>
              <a:ext cx="6282" cy="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-261" y="801"/>
              <a:ext cx="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-13" y="960"/>
              <a:ext cx="40" cy="3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77" y="960"/>
              <a:ext cx="40" cy="3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7" y="960"/>
              <a:ext cx="2750" cy="3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9" y="1011"/>
              <a:ext cx="206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Наименование награды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352" y="1011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823" y="960"/>
              <a:ext cx="40" cy="3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651" y="960"/>
              <a:ext cx="42" cy="3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863" y="960"/>
              <a:ext cx="2788" cy="3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105" y="1011"/>
              <a:ext cx="24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Квота, основные требования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09" y="1011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-19" y="95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-19" y="9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-19" y="95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-19" y="95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-19" y="9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-19" y="95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-15" y="956"/>
              <a:ext cx="283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-15" y="956"/>
              <a:ext cx="28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17" y="95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817" y="9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817" y="95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821" y="956"/>
              <a:ext cx="2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821" y="956"/>
              <a:ext cx="2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691" y="95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5691" y="9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691" y="95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691" y="95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691" y="9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691" y="95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-19" y="960"/>
              <a:ext cx="4" cy="3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-19" y="960"/>
              <a:ext cx="0" cy="3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817" y="960"/>
              <a:ext cx="4" cy="3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817" y="960"/>
              <a:ext cx="0" cy="3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691" y="960"/>
              <a:ext cx="4" cy="3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5691" y="960"/>
              <a:ext cx="0" cy="3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-13" y="1279"/>
              <a:ext cx="40" cy="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651" y="1279"/>
              <a:ext cx="42" cy="5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7" y="1279"/>
              <a:ext cx="5624" cy="2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279" y="1329"/>
              <a:ext cx="245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Ведомственные (отраслевые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556" y="1329"/>
              <a:ext cx="14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616" y="1329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660" y="1329"/>
              <a:ext cx="79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награды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339" y="1329"/>
              <a:ext cx="14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: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397" y="1329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7" y="1546"/>
              <a:ext cx="5624" cy="2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050" y="1548"/>
              <a:ext cx="246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 награда на 200 работников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337" y="1548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381" y="1548"/>
              <a:ext cx="17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470" y="1548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512" y="1548"/>
              <a:ext cx="21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644" y="1548"/>
              <a:ext cx="11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наград в год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628" y="1548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-19" y="127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-19" y="127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-19" y="127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4" name="Rectangle 63"/>
            <p:cNvSpPr>
              <a:spLocks noChangeArrowheads="1"/>
            </p:cNvSpPr>
            <p:nvPr/>
          </p:nvSpPr>
          <p:spPr bwMode="auto">
            <a:xfrm>
              <a:off x="-15" y="1275"/>
              <a:ext cx="283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5" name="Line 64"/>
            <p:cNvSpPr>
              <a:spLocks noChangeShapeType="1"/>
            </p:cNvSpPr>
            <p:nvPr/>
          </p:nvSpPr>
          <p:spPr bwMode="auto">
            <a:xfrm>
              <a:off x="-15" y="1275"/>
              <a:ext cx="28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6" name="Rectangle 65"/>
            <p:cNvSpPr>
              <a:spLocks noChangeArrowheads="1"/>
            </p:cNvSpPr>
            <p:nvPr/>
          </p:nvSpPr>
          <p:spPr bwMode="auto">
            <a:xfrm>
              <a:off x="2817" y="127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8" name="Line 66"/>
            <p:cNvSpPr>
              <a:spLocks noChangeShapeType="1"/>
            </p:cNvSpPr>
            <p:nvPr/>
          </p:nvSpPr>
          <p:spPr bwMode="auto">
            <a:xfrm>
              <a:off x="2817" y="127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9" name="Line 67"/>
            <p:cNvSpPr>
              <a:spLocks noChangeShapeType="1"/>
            </p:cNvSpPr>
            <p:nvPr/>
          </p:nvSpPr>
          <p:spPr bwMode="auto">
            <a:xfrm>
              <a:off x="2817" y="127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0" name="Rectangle 68"/>
            <p:cNvSpPr>
              <a:spLocks noChangeArrowheads="1"/>
            </p:cNvSpPr>
            <p:nvPr/>
          </p:nvSpPr>
          <p:spPr bwMode="auto">
            <a:xfrm>
              <a:off x="2821" y="1275"/>
              <a:ext cx="2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1" name="Line 69"/>
            <p:cNvSpPr>
              <a:spLocks noChangeShapeType="1"/>
            </p:cNvSpPr>
            <p:nvPr/>
          </p:nvSpPr>
          <p:spPr bwMode="auto">
            <a:xfrm>
              <a:off x="2821" y="1275"/>
              <a:ext cx="2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2" name="Rectangle 70"/>
            <p:cNvSpPr>
              <a:spLocks noChangeArrowheads="1"/>
            </p:cNvSpPr>
            <p:nvPr/>
          </p:nvSpPr>
          <p:spPr bwMode="auto">
            <a:xfrm>
              <a:off x="5691" y="127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3" name="Line 71"/>
            <p:cNvSpPr>
              <a:spLocks noChangeShapeType="1"/>
            </p:cNvSpPr>
            <p:nvPr/>
          </p:nvSpPr>
          <p:spPr bwMode="auto">
            <a:xfrm>
              <a:off x="5691" y="127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4" name="Line 72"/>
            <p:cNvSpPr>
              <a:spLocks noChangeShapeType="1"/>
            </p:cNvSpPr>
            <p:nvPr/>
          </p:nvSpPr>
          <p:spPr bwMode="auto">
            <a:xfrm>
              <a:off x="5691" y="127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5" name="Rectangle 73"/>
            <p:cNvSpPr>
              <a:spLocks noChangeArrowheads="1"/>
            </p:cNvSpPr>
            <p:nvPr/>
          </p:nvSpPr>
          <p:spPr bwMode="auto">
            <a:xfrm>
              <a:off x="-19" y="1279"/>
              <a:ext cx="4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6" name="Line 74"/>
            <p:cNvSpPr>
              <a:spLocks noChangeShapeType="1"/>
            </p:cNvSpPr>
            <p:nvPr/>
          </p:nvSpPr>
          <p:spPr bwMode="auto">
            <a:xfrm>
              <a:off x="-19" y="1279"/>
              <a:ext cx="0" cy="5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7" name="Rectangle 75"/>
            <p:cNvSpPr>
              <a:spLocks noChangeArrowheads="1"/>
            </p:cNvSpPr>
            <p:nvPr/>
          </p:nvSpPr>
          <p:spPr bwMode="auto">
            <a:xfrm>
              <a:off x="5691" y="1279"/>
              <a:ext cx="4" cy="5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8" name="Line 76"/>
            <p:cNvSpPr>
              <a:spLocks noChangeShapeType="1"/>
            </p:cNvSpPr>
            <p:nvPr/>
          </p:nvSpPr>
          <p:spPr bwMode="auto">
            <a:xfrm>
              <a:off x="5691" y="1279"/>
              <a:ext cx="0" cy="5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9" name="Rectangle 77"/>
            <p:cNvSpPr>
              <a:spLocks noChangeArrowheads="1"/>
            </p:cNvSpPr>
            <p:nvPr/>
          </p:nvSpPr>
          <p:spPr bwMode="auto">
            <a:xfrm>
              <a:off x="27" y="2088"/>
              <a:ext cx="154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Почетные звания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0" name="Rectangle 78"/>
            <p:cNvSpPr>
              <a:spLocks noChangeArrowheads="1"/>
            </p:cNvSpPr>
            <p:nvPr/>
          </p:nvSpPr>
          <p:spPr bwMode="auto">
            <a:xfrm>
              <a:off x="1429" y="2088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1" name="Rectangle 79"/>
            <p:cNvSpPr>
              <a:spLocks noChangeArrowheads="1"/>
            </p:cNvSpPr>
            <p:nvPr/>
          </p:nvSpPr>
          <p:spPr bwMode="auto">
            <a:xfrm>
              <a:off x="27" y="2320"/>
              <a:ext cx="17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2" name="Rectangle 80"/>
            <p:cNvSpPr>
              <a:spLocks noChangeArrowheads="1"/>
            </p:cNvSpPr>
            <p:nvPr/>
          </p:nvSpPr>
          <p:spPr bwMode="auto">
            <a:xfrm>
              <a:off x="115" y="2320"/>
              <a:ext cx="240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Почетный работник сферы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3" name="Rectangle 81"/>
            <p:cNvSpPr>
              <a:spLocks noChangeArrowheads="1"/>
            </p:cNvSpPr>
            <p:nvPr/>
          </p:nvSpPr>
          <p:spPr bwMode="auto">
            <a:xfrm>
              <a:off x="27" y="2539"/>
              <a:ext cx="218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образования Российской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4" name="Rectangle 82"/>
            <p:cNvSpPr>
              <a:spLocks noChangeArrowheads="1"/>
            </p:cNvSpPr>
            <p:nvPr/>
          </p:nvSpPr>
          <p:spPr bwMode="auto">
            <a:xfrm>
              <a:off x="27" y="2760"/>
              <a:ext cx="100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Федерации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5" name="Rectangle 83"/>
            <p:cNvSpPr>
              <a:spLocks noChangeArrowheads="1"/>
            </p:cNvSpPr>
            <p:nvPr/>
          </p:nvSpPr>
          <p:spPr bwMode="auto">
            <a:xfrm>
              <a:off x="914" y="2760"/>
              <a:ext cx="17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6" name="Rectangle 84"/>
            <p:cNvSpPr>
              <a:spLocks noChangeArrowheads="1"/>
            </p:cNvSpPr>
            <p:nvPr/>
          </p:nvSpPr>
          <p:spPr bwMode="auto">
            <a:xfrm>
              <a:off x="1002" y="2760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7" name="Rectangle 85"/>
            <p:cNvSpPr>
              <a:spLocks noChangeArrowheads="1"/>
            </p:cNvSpPr>
            <p:nvPr/>
          </p:nvSpPr>
          <p:spPr bwMode="auto">
            <a:xfrm>
              <a:off x="1045" y="2760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8" name="Rectangle 86"/>
            <p:cNvSpPr>
              <a:spLocks noChangeArrowheads="1"/>
            </p:cNvSpPr>
            <p:nvPr/>
          </p:nvSpPr>
          <p:spPr bwMode="auto">
            <a:xfrm>
              <a:off x="27" y="2992"/>
              <a:ext cx="17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9" name="Rectangle 87"/>
            <p:cNvSpPr>
              <a:spLocks noChangeArrowheads="1"/>
            </p:cNvSpPr>
            <p:nvPr/>
          </p:nvSpPr>
          <p:spPr bwMode="auto">
            <a:xfrm>
              <a:off x="115" y="2992"/>
              <a:ext cx="156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Почетный работн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0" name="Rectangle 88"/>
            <p:cNvSpPr>
              <a:spLocks noChangeArrowheads="1"/>
            </p:cNvSpPr>
            <p:nvPr/>
          </p:nvSpPr>
          <p:spPr bwMode="auto">
            <a:xfrm>
              <a:off x="1540" y="2992"/>
              <a:ext cx="103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ик науки и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1" name="Rectangle 89"/>
            <p:cNvSpPr>
              <a:spLocks noChangeArrowheads="1"/>
            </p:cNvSpPr>
            <p:nvPr/>
          </p:nvSpPr>
          <p:spPr bwMode="auto">
            <a:xfrm>
              <a:off x="27" y="3211"/>
              <a:ext cx="184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высоких технологий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2" name="Rectangle 90"/>
            <p:cNvSpPr>
              <a:spLocks noChangeArrowheads="1"/>
            </p:cNvSpPr>
            <p:nvPr/>
          </p:nvSpPr>
          <p:spPr bwMode="auto">
            <a:xfrm>
              <a:off x="27" y="3430"/>
              <a:ext cx="201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Российской Федерации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3" name="Rectangle 91"/>
            <p:cNvSpPr>
              <a:spLocks noChangeArrowheads="1"/>
            </p:cNvSpPr>
            <p:nvPr/>
          </p:nvSpPr>
          <p:spPr bwMode="auto">
            <a:xfrm>
              <a:off x="1882" y="3430"/>
              <a:ext cx="17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4" name="Rectangle 92"/>
            <p:cNvSpPr>
              <a:spLocks noChangeArrowheads="1"/>
            </p:cNvSpPr>
            <p:nvPr/>
          </p:nvSpPr>
          <p:spPr bwMode="auto">
            <a:xfrm>
              <a:off x="1968" y="3430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5" name="Rectangle 93"/>
            <p:cNvSpPr>
              <a:spLocks noChangeArrowheads="1"/>
            </p:cNvSpPr>
            <p:nvPr/>
          </p:nvSpPr>
          <p:spPr bwMode="auto">
            <a:xfrm>
              <a:off x="2510" y="1821"/>
              <a:ext cx="16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6" name="Rectangle 94"/>
            <p:cNvSpPr>
              <a:spLocks noChangeArrowheads="1"/>
            </p:cNvSpPr>
            <p:nvPr/>
          </p:nvSpPr>
          <p:spPr bwMode="auto">
            <a:xfrm>
              <a:off x="2598" y="1821"/>
              <a:ext cx="20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7" name="Rectangle 95"/>
            <p:cNvSpPr>
              <a:spLocks noChangeArrowheads="1"/>
            </p:cNvSpPr>
            <p:nvPr/>
          </p:nvSpPr>
          <p:spPr bwMode="auto">
            <a:xfrm>
              <a:off x="2721" y="1821"/>
              <a:ext cx="81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заслуги 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8" name="Rectangle 96"/>
            <p:cNvSpPr>
              <a:spLocks noChangeArrowheads="1"/>
            </p:cNvSpPr>
            <p:nvPr/>
          </p:nvSpPr>
          <p:spPr bwMode="auto">
            <a:xfrm>
              <a:off x="3427" y="1821"/>
              <a:ext cx="11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9" name="Rectangle 97"/>
            <p:cNvSpPr>
              <a:spLocks noChangeArrowheads="1"/>
            </p:cNvSpPr>
            <p:nvPr/>
          </p:nvSpPr>
          <p:spPr bwMode="auto">
            <a:xfrm>
              <a:off x="3472" y="1821"/>
              <a:ext cx="105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достижения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0" name="Rectangle 98"/>
            <p:cNvSpPr>
              <a:spLocks noChangeArrowheads="1"/>
            </p:cNvSpPr>
            <p:nvPr/>
          </p:nvSpPr>
          <p:spPr bwMode="auto">
            <a:xfrm>
              <a:off x="4411" y="1821"/>
              <a:ext cx="55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и/или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1" name="Rectangle 99"/>
            <p:cNvSpPr>
              <a:spLocks noChangeArrowheads="1"/>
            </p:cNvSpPr>
            <p:nvPr/>
          </p:nvSpPr>
          <p:spPr bwMode="auto">
            <a:xfrm>
              <a:off x="2510" y="2038"/>
              <a:ext cx="181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добросовестный труд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2" name="Rectangle 100"/>
            <p:cNvSpPr>
              <a:spLocks noChangeArrowheads="1"/>
            </p:cNvSpPr>
            <p:nvPr/>
          </p:nvSpPr>
          <p:spPr bwMode="auto">
            <a:xfrm>
              <a:off x="4172" y="2038"/>
              <a:ext cx="164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в соответствующей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3" name="Rectangle 101"/>
            <p:cNvSpPr>
              <a:spLocks noChangeArrowheads="1"/>
            </p:cNvSpPr>
            <p:nvPr/>
          </p:nvSpPr>
          <p:spPr bwMode="auto">
            <a:xfrm>
              <a:off x="2510" y="2259"/>
              <a:ext cx="162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сфере деятельности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4" name="Rectangle 102"/>
            <p:cNvSpPr>
              <a:spLocks noChangeArrowheads="1"/>
            </p:cNvSpPr>
            <p:nvPr/>
          </p:nvSpPr>
          <p:spPr bwMode="auto">
            <a:xfrm>
              <a:off x="3994" y="2259"/>
              <a:ext cx="11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5" name="Rectangle 103"/>
            <p:cNvSpPr>
              <a:spLocks noChangeArrowheads="1"/>
            </p:cNvSpPr>
            <p:nvPr/>
          </p:nvSpPr>
          <p:spPr bwMode="auto">
            <a:xfrm>
              <a:off x="4036" y="2259"/>
              <a:ext cx="11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6" name="Rectangle 104"/>
            <p:cNvSpPr>
              <a:spLocks noChangeArrowheads="1"/>
            </p:cNvSpPr>
            <p:nvPr/>
          </p:nvSpPr>
          <p:spPr bwMode="auto">
            <a:xfrm>
              <a:off x="2510" y="2539"/>
              <a:ext cx="249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Наличие Почетной грамоты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7" name="Rectangle 105"/>
            <p:cNvSpPr>
              <a:spLocks noChangeArrowheads="1"/>
            </p:cNvSpPr>
            <p:nvPr/>
          </p:nvSpPr>
          <p:spPr bwMode="auto">
            <a:xfrm>
              <a:off x="2510" y="2758"/>
              <a:ext cx="281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Министерства науки и высшего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8" name="Rectangle 106"/>
            <p:cNvSpPr>
              <a:spLocks noChangeArrowheads="1"/>
            </p:cNvSpPr>
            <p:nvPr/>
          </p:nvSpPr>
          <p:spPr bwMode="auto">
            <a:xfrm>
              <a:off x="2510" y="2977"/>
              <a:ext cx="29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образования Российской Федерации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9" name="Rectangle 107"/>
            <p:cNvSpPr>
              <a:spLocks noChangeArrowheads="1"/>
            </p:cNvSpPr>
            <p:nvPr/>
          </p:nvSpPr>
          <p:spPr bwMode="auto">
            <a:xfrm>
              <a:off x="2510" y="3194"/>
              <a:ext cx="28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и</a:t>
              </a: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ли стажа работы в сфере высшего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0" name="Rectangle 108"/>
            <p:cNvSpPr>
              <a:spLocks noChangeArrowheads="1"/>
            </p:cNvSpPr>
            <p:nvPr/>
          </p:nvSpPr>
          <p:spPr bwMode="auto">
            <a:xfrm>
              <a:off x="2510" y="3413"/>
              <a:ext cx="21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образования </a:t>
              </a: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свыше 20</a:t>
              </a: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лет,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1" name="Rectangle 109"/>
            <p:cNvSpPr>
              <a:spLocks noChangeArrowheads="1"/>
            </p:cNvSpPr>
            <p:nvPr/>
          </p:nvSpPr>
          <p:spPr bwMode="auto">
            <a:xfrm>
              <a:off x="4808" y="3413"/>
              <a:ext cx="12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2" name="Rectangle 110"/>
            <p:cNvSpPr>
              <a:spLocks noChangeArrowheads="1"/>
            </p:cNvSpPr>
            <p:nvPr/>
          </p:nvSpPr>
          <p:spPr bwMode="auto">
            <a:xfrm>
              <a:off x="4850" y="3413"/>
              <a:ext cx="4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стажа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3" name="Rectangle 111"/>
            <p:cNvSpPr>
              <a:spLocks noChangeArrowheads="1"/>
            </p:cNvSpPr>
            <p:nvPr/>
          </p:nvSpPr>
          <p:spPr bwMode="auto">
            <a:xfrm>
              <a:off x="2510" y="3634"/>
              <a:ext cx="25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200" b="1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работы</a:t>
              </a: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в</a:t>
              </a:r>
              <a:r>
                <a:rPr kumimoji="0" lang="ru-RU" sz="2200" b="1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2200" b="1" i="0" u="none" strike="noStrike" cap="none" normalizeH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ЧелГУ</a:t>
              </a:r>
              <a:r>
                <a:rPr kumimoji="0" lang="ru-RU" sz="2200" b="1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2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 менее 3 лет.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4" name="Rectangle 112"/>
            <p:cNvSpPr>
              <a:spLocks noChangeArrowheads="1"/>
            </p:cNvSpPr>
            <p:nvPr/>
          </p:nvSpPr>
          <p:spPr bwMode="auto">
            <a:xfrm>
              <a:off x="4902" y="363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5" name="Rectangle 113"/>
            <p:cNvSpPr>
              <a:spLocks noChangeArrowheads="1"/>
            </p:cNvSpPr>
            <p:nvPr/>
          </p:nvSpPr>
          <p:spPr bwMode="auto">
            <a:xfrm>
              <a:off x="-19" y="181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6" name="Line 114"/>
            <p:cNvSpPr>
              <a:spLocks noChangeShapeType="1"/>
            </p:cNvSpPr>
            <p:nvPr/>
          </p:nvSpPr>
          <p:spPr bwMode="auto">
            <a:xfrm>
              <a:off x="-19" y="181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7" name="Line 115"/>
            <p:cNvSpPr>
              <a:spLocks noChangeShapeType="1"/>
            </p:cNvSpPr>
            <p:nvPr/>
          </p:nvSpPr>
          <p:spPr bwMode="auto">
            <a:xfrm>
              <a:off x="-19" y="181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8" name="Rectangle 116"/>
            <p:cNvSpPr>
              <a:spLocks noChangeArrowheads="1"/>
            </p:cNvSpPr>
            <p:nvPr/>
          </p:nvSpPr>
          <p:spPr bwMode="auto">
            <a:xfrm>
              <a:off x="-15" y="1811"/>
              <a:ext cx="247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9" name="Line 117"/>
            <p:cNvSpPr>
              <a:spLocks noChangeShapeType="1"/>
            </p:cNvSpPr>
            <p:nvPr/>
          </p:nvSpPr>
          <p:spPr bwMode="auto">
            <a:xfrm>
              <a:off x="-15" y="1811"/>
              <a:ext cx="2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0" name="Rectangle 118"/>
            <p:cNvSpPr>
              <a:spLocks noChangeArrowheads="1"/>
            </p:cNvSpPr>
            <p:nvPr/>
          </p:nvSpPr>
          <p:spPr bwMode="auto">
            <a:xfrm>
              <a:off x="2464" y="1811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1" name="Line 119"/>
            <p:cNvSpPr>
              <a:spLocks noChangeShapeType="1"/>
            </p:cNvSpPr>
            <p:nvPr/>
          </p:nvSpPr>
          <p:spPr bwMode="auto">
            <a:xfrm>
              <a:off x="2464" y="1811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2" name="Line 120"/>
            <p:cNvSpPr>
              <a:spLocks noChangeShapeType="1"/>
            </p:cNvSpPr>
            <p:nvPr/>
          </p:nvSpPr>
          <p:spPr bwMode="auto">
            <a:xfrm>
              <a:off x="2464" y="181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3" name="Rectangle 121"/>
            <p:cNvSpPr>
              <a:spLocks noChangeArrowheads="1"/>
            </p:cNvSpPr>
            <p:nvPr/>
          </p:nvSpPr>
          <p:spPr bwMode="auto">
            <a:xfrm>
              <a:off x="2467" y="1811"/>
              <a:ext cx="32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4" name="Line 122"/>
            <p:cNvSpPr>
              <a:spLocks noChangeShapeType="1"/>
            </p:cNvSpPr>
            <p:nvPr/>
          </p:nvSpPr>
          <p:spPr bwMode="auto">
            <a:xfrm>
              <a:off x="2467" y="1811"/>
              <a:ext cx="32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5" name="Rectangle 123"/>
            <p:cNvSpPr>
              <a:spLocks noChangeArrowheads="1"/>
            </p:cNvSpPr>
            <p:nvPr/>
          </p:nvSpPr>
          <p:spPr bwMode="auto">
            <a:xfrm>
              <a:off x="5691" y="181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6" name="Line 124"/>
            <p:cNvSpPr>
              <a:spLocks noChangeShapeType="1"/>
            </p:cNvSpPr>
            <p:nvPr/>
          </p:nvSpPr>
          <p:spPr bwMode="auto">
            <a:xfrm>
              <a:off x="5691" y="181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7" name="Line 125"/>
            <p:cNvSpPr>
              <a:spLocks noChangeShapeType="1"/>
            </p:cNvSpPr>
            <p:nvPr/>
          </p:nvSpPr>
          <p:spPr bwMode="auto">
            <a:xfrm>
              <a:off x="5691" y="181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8" name="Rectangle 126"/>
            <p:cNvSpPr>
              <a:spLocks noChangeArrowheads="1"/>
            </p:cNvSpPr>
            <p:nvPr/>
          </p:nvSpPr>
          <p:spPr bwMode="auto">
            <a:xfrm>
              <a:off x="-19" y="1815"/>
              <a:ext cx="4" cy="20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9" name="Line 127"/>
            <p:cNvSpPr>
              <a:spLocks noChangeShapeType="1"/>
            </p:cNvSpPr>
            <p:nvPr/>
          </p:nvSpPr>
          <p:spPr bwMode="auto">
            <a:xfrm>
              <a:off x="-19" y="1815"/>
              <a:ext cx="0" cy="2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2" name="Rectangle 128"/>
            <p:cNvSpPr>
              <a:spLocks noChangeArrowheads="1"/>
            </p:cNvSpPr>
            <p:nvPr/>
          </p:nvSpPr>
          <p:spPr bwMode="auto">
            <a:xfrm>
              <a:off x="-19" y="3914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3" name="Line 129"/>
            <p:cNvSpPr>
              <a:spLocks noChangeShapeType="1"/>
            </p:cNvSpPr>
            <p:nvPr/>
          </p:nvSpPr>
          <p:spPr bwMode="auto">
            <a:xfrm>
              <a:off x="-19" y="3914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4" name="Line 130"/>
            <p:cNvSpPr>
              <a:spLocks noChangeShapeType="1"/>
            </p:cNvSpPr>
            <p:nvPr/>
          </p:nvSpPr>
          <p:spPr bwMode="auto">
            <a:xfrm>
              <a:off x="-19" y="391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5" name="Rectangle 131"/>
            <p:cNvSpPr>
              <a:spLocks noChangeArrowheads="1"/>
            </p:cNvSpPr>
            <p:nvPr/>
          </p:nvSpPr>
          <p:spPr bwMode="auto">
            <a:xfrm>
              <a:off x="-19" y="3914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6" name="Line 132"/>
            <p:cNvSpPr>
              <a:spLocks noChangeShapeType="1"/>
            </p:cNvSpPr>
            <p:nvPr/>
          </p:nvSpPr>
          <p:spPr bwMode="auto">
            <a:xfrm>
              <a:off x="-19" y="3914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7" name="Line 133"/>
            <p:cNvSpPr>
              <a:spLocks noChangeShapeType="1"/>
            </p:cNvSpPr>
            <p:nvPr/>
          </p:nvSpPr>
          <p:spPr bwMode="auto">
            <a:xfrm>
              <a:off x="-19" y="391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8" name="Rectangle 134"/>
            <p:cNvSpPr>
              <a:spLocks noChangeArrowheads="1"/>
            </p:cNvSpPr>
            <p:nvPr/>
          </p:nvSpPr>
          <p:spPr bwMode="auto">
            <a:xfrm>
              <a:off x="-15" y="3914"/>
              <a:ext cx="247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9" name="Line 135"/>
            <p:cNvSpPr>
              <a:spLocks noChangeShapeType="1"/>
            </p:cNvSpPr>
            <p:nvPr/>
          </p:nvSpPr>
          <p:spPr bwMode="auto">
            <a:xfrm>
              <a:off x="-15" y="3914"/>
              <a:ext cx="247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0" name="Rectangle 136"/>
            <p:cNvSpPr>
              <a:spLocks noChangeArrowheads="1"/>
            </p:cNvSpPr>
            <p:nvPr/>
          </p:nvSpPr>
          <p:spPr bwMode="auto">
            <a:xfrm>
              <a:off x="2464" y="1815"/>
              <a:ext cx="3" cy="20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1" name="Line 137"/>
            <p:cNvSpPr>
              <a:spLocks noChangeShapeType="1"/>
            </p:cNvSpPr>
            <p:nvPr/>
          </p:nvSpPr>
          <p:spPr bwMode="auto">
            <a:xfrm>
              <a:off x="2464" y="1815"/>
              <a:ext cx="0" cy="2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2" name="Rectangle 138"/>
            <p:cNvSpPr>
              <a:spLocks noChangeArrowheads="1"/>
            </p:cNvSpPr>
            <p:nvPr/>
          </p:nvSpPr>
          <p:spPr bwMode="auto">
            <a:xfrm>
              <a:off x="2464" y="391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3" name="Line 139"/>
            <p:cNvSpPr>
              <a:spLocks noChangeShapeType="1"/>
            </p:cNvSpPr>
            <p:nvPr/>
          </p:nvSpPr>
          <p:spPr bwMode="auto">
            <a:xfrm>
              <a:off x="2464" y="3914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4" name="Line 140"/>
            <p:cNvSpPr>
              <a:spLocks noChangeShapeType="1"/>
            </p:cNvSpPr>
            <p:nvPr/>
          </p:nvSpPr>
          <p:spPr bwMode="auto">
            <a:xfrm>
              <a:off x="2464" y="391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5" name="Rectangle 141"/>
            <p:cNvSpPr>
              <a:spLocks noChangeArrowheads="1"/>
            </p:cNvSpPr>
            <p:nvPr/>
          </p:nvSpPr>
          <p:spPr bwMode="auto">
            <a:xfrm>
              <a:off x="2467" y="3914"/>
              <a:ext cx="322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6" name="Line 142"/>
            <p:cNvSpPr>
              <a:spLocks noChangeShapeType="1"/>
            </p:cNvSpPr>
            <p:nvPr/>
          </p:nvSpPr>
          <p:spPr bwMode="auto">
            <a:xfrm>
              <a:off x="2467" y="3914"/>
              <a:ext cx="32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7" name="Rectangle 143"/>
            <p:cNvSpPr>
              <a:spLocks noChangeArrowheads="1"/>
            </p:cNvSpPr>
            <p:nvPr/>
          </p:nvSpPr>
          <p:spPr bwMode="auto">
            <a:xfrm>
              <a:off x="5691" y="1815"/>
              <a:ext cx="4" cy="20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8" name="Line 144"/>
            <p:cNvSpPr>
              <a:spLocks noChangeShapeType="1"/>
            </p:cNvSpPr>
            <p:nvPr/>
          </p:nvSpPr>
          <p:spPr bwMode="auto">
            <a:xfrm>
              <a:off x="5691" y="1815"/>
              <a:ext cx="0" cy="209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9" name="Rectangle 145"/>
            <p:cNvSpPr>
              <a:spLocks noChangeArrowheads="1"/>
            </p:cNvSpPr>
            <p:nvPr/>
          </p:nvSpPr>
          <p:spPr bwMode="auto">
            <a:xfrm>
              <a:off x="5691" y="3914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0" name="Line 146"/>
            <p:cNvSpPr>
              <a:spLocks noChangeShapeType="1"/>
            </p:cNvSpPr>
            <p:nvPr/>
          </p:nvSpPr>
          <p:spPr bwMode="auto">
            <a:xfrm>
              <a:off x="5691" y="3914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1" name="Line 147"/>
            <p:cNvSpPr>
              <a:spLocks noChangeShapeType="1"/>
            </p:cNvSpPr>
            <p:nvPr/>
          </p:nvSpPr>
          <p:spPr bwMode="auto">
            <a:xfrm>
              <a:off x="5691" y="391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2" name="Rectangle 148"/>
            <p:cNvSpPr>
              <a:spLocks noChangeArrowheads="1"/>
            </p:cNvSpPr>
            <p:nvPr/>
          </p:nvSpPr>
          <p:spPr bwMode="auto">
            <a:xfrm>
              <a:off x="5691" y="3914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3" name="Line 149"/>
            <p:cNvSpPr>
              <a:spLocks noChangeShapeType="1"/>
            </p:cNvSpPr>
            <p:nvPr/>
          </p:nvSpPr>
          <p:spPr bwMode="auto">
            <a:xfrm>
              <a:off x="5691" y="3914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4" name="Line 150"/>
            <p:cNvSpPr>
              <a:spLocks noChangeShapeType="1"/>
            </p:cNvSpPr>
            <p:nvPr/>
          </p:nvSpPr>
          <p:spPr bwMode="auto">
            <a:xfrm>
              <a:off x="5691" y="391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4686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1064</Words>
  <Application>Microsoft Office PowerPoint</Application>
  <PresentationFormat>Экран (4:3)</PresentationFormat>
  <Paragraphs>208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varnizkayagg</dc:creator>
  <cp:lastModifiedBy> Ученый секретарь</cp:lastModifiedBy>
  <cp:revision>397</cp:revision>
  <dcterms:created xsi:type="dcterms:W3CDTF">2015-11-24T03:56:09Z</dcterms:created>
  <dcterms:modified xsi:type="dcterms:W3CDTF">2020-12-25T06:34:09Z</dcterms:modified>
</cp:coreProperties>
</file>