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391" r:id="rId3"/>
    <p:sldId id="392" r:id="rId4"/>
    <p:sldId id="352" r:id="rId5"/>
    <p:sldId id="342" r:id="rId6"/>
    <p:sldId id="351" r:id="rId7"/>
    <p:sldId id="346" r:id="rId8"/>
    <p:sldId id="445" r:id="rId9"/>
    <p:sldId id="375" r:id="rId10"/>
    <p:sldId id="373" r:id="rId11"/>
    <p:sldId id="442" r:id="rId12"/>
    <p:sldId id="386" r:id="rId13"/>
    <p:sldId id="377" r:id="rId14"/>
    <p:sldId id="385" r:id="rId15"/>
    <p:sldId id="382" r:id="rId16"/>
    <p:sldId id="443" r:id="rId17"/>
    <p:sldId id="379" r:id="rId18"/>
    <p:sldId id="381" r:id="rId19"/>
    <p:sldId id="433" r:id="rId20"/>
    <p:sldId id="432" r:id="rId21"/>
    <p:sldId id="429" r:id="rId22"/>
    <p:sldId id="349" r:id="rId23"/>
    <p:sldId id="389" r:id="rId24"/>
    <p:sldId id="387" r:id="rId25"/>
    <p:sldId id="436" r:id="rId26"/>
    <p:sldId id="437" r:id="rId27"/>
    <p:sldId id="371" r:id="rId28"/>
  </p:sldIdLst>
  <p:sldSz cx="9144000" cy="6858000" type="screen4x3"/>
  <p:notesSz cx="9925050" cy="67929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4612"/>
    <a:srgbClr val="92D050"/>
    <a:srgbClr val="8A1411"/>
    <a:srgbClr val="F5C491"/>
    <a:srgbClr val="00B0F0"/>
    <a:srgbClr val="FF0000"/>
    <a:srgbClr val="C1C1C1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705" autoAdjust="0"/>
  </p:normalViewPr>
  <p:slideViewPr>
    <p:cSldViewPr>
      <p:cViewPr varScale="1">
        <p:scale>
          <a:sx n="102" d="100"/>
          <a:sy n="102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0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0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0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0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0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8A141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8A1411"/>
                </a:solidFill>
              </a:rPr>
              <a:t>Web of Science</a:t>
            </a:r>
            <a:endParaRPr lang="ru-RU" sz="2000">
              <a:solidFill>
                <a:srgbClr val="8A1411"/>
              </a:solidFill>
            </a:endParaRPr>
          </a:p>
        </c:rich>
      </c:tx>
      <c:layout>
        <c:manualLayout>
          <c:xMode val="edge"/>
          <c:yMode val="edge"/>
          <c:x val="0.17891177512189368"/>
          <c:y val="3.1324837617430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8A141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73366911467485E-2"/>
          <c:y val="0.12469514382390108"/>
          <c:w val="0.45096810643648472"/>
          <c:h val="0.642743547292156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'ge,k'!$C$7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'ge,k'!$D$7:$H$7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2D-4C72-A6FD-D981B707198A}"/>
            </c:ext>
          </c:extLst>
        </c:ser>
        <c:ser>
          <c:idx val="1"/>
          <c:order val="1"/>
          <c:tx>
            <c:strRef>
              <c:f>'ge,k'!$C$8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'ge,k'!$D$8:$H$8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2D-4C72-A6FD-D981B707198A}"/>
            </c:ext>
          </c:extLst>
        </c:ser>
        <c:ser>
          <c:idx val="2"/>
          <c:order val="2"/>
          <c:tx>
            <c:strRef>
              <c:f>'ge,k'!$C$9</c:f>
              <c:strCache>
                <c:ptCount val="1"/>
                <c:pt idx="0">
                  <c:v>Q3-Q0 - ARTICLE, REVIEW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'ge,k'!$D$9:$H$9</c:f>
              <c:numCache>
                <c:formatCode>General</c:formatCode>
                <c:ptCount val="5"/>
                <c:pt idx="0">
                  <c:v>69</c:v>
                </c:pt>
                <c:pt idx="1">
                  <c:v>72</c:v>
                </c:pt>
                <c:pt idx="2">
                  <c:v>95</c:v>
                </c:pt>
                <c:pt idx="3">
                  <c:v>79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2D-4C72-A6FD-D981B707198A}"/>
            </c:ext>
          </c:extLst>
        </c:ser>
        <c:ser>
          <c:idx val="3"/>
          <c:order val="3"/>
          <c:tx>
            <c:strRef>
              <c:f>'ge,k'!$C$10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'ge,k'!$D$10:$H$10</c:f>
              <c:numCache>
                <c:formatCode>General</c:formatCode>
                <c:ptCount val="5"/>
                <c:pt idx="0">
                  <c:v>52</c:v>
                </c:pt>
                <c:pt idx="1">
                  <c:v>45</c:v>
                </c:pt>
                <c:pt idx="2">
                  <c:v>141</c:v>
                </c:pt>
                <c:pt idx="3">
                  <c:v>119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2D-4C72-A6FD-D981B707198A}"/>
            </c:ext>
          </c:extLst>
        </c:ser>
        <c:ser>
          <c:idx val="4"/>
          <c:order val="4"/>
          <c:tx>
            <c:strRef>
              <c:f>'ge,k'!$C$11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456198778738449E-2"/>
                  <c:y val="-3.13248376174302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6532747623834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233567164018941E-2"/>
                  <c:y val="2.40960289364847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56198778738515E-2"/>
                  <c:y val="-2.40960289364847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1E2D-4C72-A6FD-D981B70719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'ge,k'!$D$11:$H$11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2D-4C72-A6FD-D981B707198A}"/>
            </c:ext>
          </c:extLst>
        </c:ser>
        <c:ser>
          <c:idx val="5"/>
          <c:order val="5"/>
          <c:tx>
            <c:strRef>
              <c:f>'ge,k'!$C$12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394151967289939E-2"/>
                  <c:y val="-2.8915234723781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36491180373963E-2"/>
                  <c:y val="-2.8915234723781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13502917219645E-2"/>
                  <c:y val="-3.37344405110786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5473677056095E-2"/>
                  <c:y val="-2.1686426042836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777368385280421E-2"/>
                  <c:y val="-5.0601660766618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1E2D-4C72-A6FD-D981B70719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'ge,k'!$D$12:$H$12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2D-4C72-A6FD-D981B707198A}"/>
            </c:ext>
          </c:extLst>
        </c:ser>
        <c:ser>
          <c:idx val="6"/>
          <c:order val="6"/>
          <c:tx>
            <c:strRef>
              <c:f>'ge,k'!$C$13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16783582009464E-2"/>
                  <c:y val="-4.09632491920241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233567164018941E-2"/>
                  <c:y val="9.63841157459390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1E2D-4C72-A6FD-D981B707198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1E2D-4C72-A6FD-D981B70719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'ge,k'!$D$13:$H$13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2D-4C72-A6FD-D981B707198A}"/>
            </c:ext>
          </c:extLst>
        </c:ser>
        <c:ser>
          <c:idx val="7"/>
          <c:order val="7"/>
          <c:tx>
            <c:strRef>
              <c:f>'ge,k'!$C$14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'ge,k'!$D$6:$H$6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'ge,k'!$D$14:$H$14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2D-4C72-A6FD-D981B70719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371720"/>
        <c:axId val="154372896"/>
      </c:barChart>
      <c:catAx>
        <c:axId val="15437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72896"/>
        <c:crosses val="autoZero"/>
        <c:auto val="1"/>
        <c:lblAlgn val="ctr"/>
        <c:lblOffset val="100"/>
        <c:noMultiLvlLbl val="0"/>
      </c:catAx>
      <c:valAx>
        <c:axId val="154372896"/>
        <c:scaling>
          <c:orientation val="minMax"/>
          <c:max val="2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7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62571626878191"/>
          <c:y val="0.8571902360613961"/>
          <c:w val="0.78620097490681096"/>
          <c:h val="0.12835214657671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8A141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rgbClr val="8A1411"/>
                </a:solidFill>
              </a:rPr>
              <a:t>Scopus</a:t>
            </a:r>
            <a:endParaRPr lang="ru-RU" sz="2000">
              <a:solidFill>
                <a:srgbClr val="8A141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8A141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8E-2"/>
          <c:y val="0.16916417067888076"/>
          <c:w val="0.93888888888888899"/>
          <c:h val="0.758483345969882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'ge,k'!$R$7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'ge,k'!$S$7:$W$7</c:f>
              <c:numCache>
                <c:formatCode>General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23</c:v>
                </c:pt>
                <c:pt idx="3">
                  <c:v>29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F-4463-96E5-1A5AFEADB1E2}"/>
            </c:ext>
          </c:extLst>
        </c:ser>
        <c:ser>
          <c:idx val="1"/>
          <c:order val="1"/>
          <c:tx>
            <c:strRef>
              <c:f>'ge,k'!$R$8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'ge,k'!$S$8:$W$8</c:f>
              <c:numCache>
                <c:formatCode>General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27</c:v>
                </c:pt>
                <c:pt idx="3">
                  <c:v>19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4F-4463-96E5-1A5AFEADB1E2}"/>
            </c:ext>
          </c:extLst>
        </c:ser>
        <c:ser>
          <c:idx val="2"/>
          <c:order val="2"/>
          <c:tx>
            <c:strRef>
              <c:f>'ge,k'!$R$9</c:f>
              <c:strCache>
                <c:ptCount val="1"/>
                <c:pt idx="0">
                  <c:v>Q3-Q - ARTICLE, REVIEW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'ge,k'!$S$9:$W$9</c:f>
              <c:numCache>
                <c:formatCode>General</c:formatCode>
                <c:ptCount val="5"/>
                <c:pt idx="0">
                  <c:v>63</c:v>
                </c:pt>
                <c:pt idx="1">
                  <c:v>61</c:v>
                </c:pt>
                <c:pt idx="2">
                  <c:v>67</c:v>
                </c:pt>
                <c:pt idx="3">
                  <c:v>81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4F-4463-96E5-1A5AFEADB1E2}"/>
            </c:ext>
          </c:extLst>
        </c:ser>
        <c:ser>
          <c:idx val="3"/>
          <c:order val="3"/>
          <c:tx>
            <c:strRef>
              <c:f>'ge,k'!$R$10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'ge,k'!$S$10:$W$10</c:f>
              <c:numCache>
                <c:formatCode>General</c:formatCode>
                <c:ptCount val="5"/>
                <c:pt idx="0">
                  <c:v>75</c:v>
                </c:pt>
                <c:pt idx="1">
                  <c:v>56</c:v>
                </c:pt>
                <c:pt idx="2">
                  <c:v>76</c:v>
                </c:pt>
                <c:pt idx="3">
                  <c:v>53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4F-4463-96E5-1A5AFEADB1E2}"/>
            </c:ext>
          </c:extLst>
        </c:ser>
        <c:ser>
          <c:idx val="4"/>
          <c:order val="4"/>
          <c:tx>
            <c:strRef>
              <c:f>'ge,k'!$R$11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'ge,k'!$S$11:$W$11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4F-4463-96E5-1A5AFEADB1E2}"/>
            </c:ext>
          </c:extLst>
        </c:ser>
        <c:ser>
          <c:idx val="5"/>
          <c:order val="5"/>
          <c:tx>
            <c:strRef>
              <c:f>'ge,k'!$R$12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'ge,k'!$S$12:$W$12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4F-4463-96E5-1A5AFEADB1E2}"/>
            </c:ext>
          </c:extLst>
        </c:ser>
        <c:ser>
          <c:idx val="6"/>
          <c:order val="6"/>
          <c:tx>
            <c:strRef>
              <c:f>'ge,k'!$R$13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BA2-416F-8DF8-D9EBDCE7D5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BA2-416F-8DF8-D9EBDCE7D5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BA2-416F-8DF8-D9EBDCE7D52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666666666666763E-2"/>
                  <c:y val="-2.49509392334118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BA2-416F-8DF8-D9EBDCE7D52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666666666666763E-2"/>
                  <c:y val="-3.11886740417648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BA2-416F-8DF8-D9EBDCE7D5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'ge,k'!$S$13:$W$13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4F-4463-96E5-1A5AFEADB1E2}"/>
            </c:ext>
          </c:extLst>
        </c:ser>
        <c:ser>
          <c:idx val="7"/>
          <c:order val="7"/>
          <c:tx>
            <c:strRef>
              <c:f>'ge,k'!$R$14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C4F-4463-96E5-1A5AFEADB1E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4F-4463-96E5-1A5AFEADB1E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4F-4463-96E5-1A5AFEADB1E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C4F-4463-96E5-1A5AFEADB1E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BA2-416F-8DF8-D9EBDCE7D5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461E-2"/>
                  <c:y val="-2.8069806637588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C4F-4463-96E5-1A5AFEADB1E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5539E-2"/>
                  <c:y val="-9.3566022125294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C4F-4463-96E5-1A5AFEADB1E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2222222222222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C4F-4463-96E5-1A5AFEADB1E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777777777777571E-2"/>
                  <c:y val="-9.35660221252950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C4F-4463-96E5-1A5AFEADB1E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'ge,k'!$S$6:$W$6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'ge,k'!$S$14:$W$14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C4F-4463-96E5-1A5AFEADB1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376424"/>
        <c:axId val="154378384"/>
      </c:barChart>
      <c:catAx>
        <c:axId val="15437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78384"/>
        <c:crosses val="autoZero"/>
        <c:auto val="1"/>
        <c:lblAlgn val="ctr"/>
        <c:lblOffset val="100"/>
        <c:noMultiLvlLbl val="0"/>
      </c:catAx>
      <c:valAx>
        <c:axId val="15437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5437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'ge,k'!$C$49</c:f>
              <c:strCache>
                <c:ptCount val="1"/>
                <c:pt idx="0">
                  <c:v>статьи Web of Science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'ge,k'!$D$49:$H$49</c:f>
              <c:numCache>
                <c:formatCode>General</c:formatCode>
                <c:ptCount val="5"/>
                <c:pt idx="0">
                  <c:v>97</c:v>
                </c:pt>
                <c:pt idx="1">
                  <c:v>103</c:v>
                </c:pt>
                <c:pt idx="2">
                  <c:v>114</c:v>
                </c:pt>
                <c:pt idx="3">
                  <c:v>113</c:v>
                </c:pt>
                <c:pt idx="4">
                  <c:v>126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BE-4383-A719-45375E7EA953}"/>
            </c:ext>
          </c:extLst>
        </c:ser>
        <c:ser>
          <c:idx val="1"/>
          <c:order val="1"/>
          <c:tx>
            <c:strRef>
              <c:f>'ge,k'!$C$50</c:f>
              <c:strCache>
                <c:ptCount val="1"/>
                <c:pt idx="0">
                  <c:v>Web of Science (все)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'ge,k'!$D$50:$H$50</c:f>
              <c:numCache>
                <c:formatCode>General</c:formatCode>
                <c:ptCount val="5"/>
                <c:pt idx="0">
                  <c:v>152</c:v>
                </c:pt>
                <c:pt idx="1">
                  <c:v>153</c:v>
                </c:pt>
                <c:pt idx="2">
                  <c:v>260</c:v>
                </c:pt>
                <c:pt idx="3">
                  <c:v>208</c:v>
                </c:pt>
                <c:pt idx="4">
                  <c:v>137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BE-4383-A719-45375E7EA953}"/>
            </c:ext>
          </c:extLst>
        </c:ser>
        <c:ser>
          <c:idx val="2"/>
          <c:order val="2"/>
          <c:tx>
            <c:strRef>
              <c:f>'ge,k'!$C$51</c:f>
              <c:strCache>
                <c:ptCount val="1"/>
                <c:pt idx="0">
                  <c:v>статьи Scopus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'ge,k'!$D$51:$H$51</c:f>
              <c:numCache>
                <c:formatCode>General</c:formatCode>
                <c:ptCount val="5"/>
                <c:pt idx="0">
                  <c:v>107</c:v>
                </c:pt>
                <c:pt idx="1">
                  <c:v>104</c:v>
                </c:pt>
                <c:pt idx="2">
                  <c:v>117</c:v>
                </c:pt>
                <c:pt idx="3">
                  <c:v>123</c:v>
                </c:pt>
                <c:pt idx="4">
                  <c:v>144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BE-4383-A719-45375E7EA953}"/>
            </c:ext>
          </c:extLst>
        </c:ser>
        <c:ser>
          <c:idx val="3"/>
          <c:order val="3"/>
          <c:tx>
            <c:strRef>
              <c:f>'ge,k'!$C$52</c:f>
              <c:strCache>
                <c:ptCount val="1"/>
                <c:pt idx="0">
                  <c:v>Scopus (все)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'ge,k'!$D$52:$H$52</c:f>
              <c:numCache>
                <c:formatCode>General</c:formatCode>
                <c:ptCount val="5"/>
                <c:pt idx="0">
                  <c:v>182</c:v>
                </c:pt>
                <c:pt idx="1">
                  <c:v>162</c:v>
                </c:pt>
                <c:pt idx="2">
                  <c:v>195</c:v>
                </c:pt>
                <c:pt idx="3">
                  <c:v>183</c:v>
                </c:pt>
                <c:pt idx="4">
                  <c:v>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BE-4383-A719-45375E7EA953}"/>
            </c:ext>
          </c:extLst>
        </c:ser>
        <c:ser>
          <c:idx val="4"/>
          <c:order val="4"/>
          <c:tx>
            <c:strRef>
              <c:f>'ge,k'!$C$53</c:f>
              <c:strCache>
                <c:ptCount val="1"/>
                <c:pt idx="0">
                  <c:v>RSCI WoS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'ge,k'!$D$53:$H$53</c:f>
              <c:numCache>
                <c:formatCode>General</c:formatCode>
                <c:ptCount val="5"/>
                <c:pt idx="0">
                  <c:v>70</c:v>
                </c:pt>
                <c:pt idx="1">
                  <c:v>67</c:v>
                </c:pt>
                <c:pt idx="2">
                  <c:v>74</c:v>
                </c:pt>
                <c:pt idx="3">
                  <c:v>70</c:v>
                </c:pt>
                <c:pt idx="4">
                  <c:v>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8BE-4383-A719-45375E7EA953}"/>
            </c:ext>
          </c:extLst>
        </c:ser>
        <c:ser>
          <c:idx val="5"/>
          <c:order val="5"/>
          <c:tx>
            <c:strRef>
              <c:f>'ge,k'!$C$54</c:f>
              <c:strCache>
                <c:ptCount val="1"/>
                <c:pt idx="0">
                  <c:v>ВАК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'ge,k'!$D$54:$H$54</c:f>
              <c:numCache>
                <c:formatCode>General</c:formatCode>
                <c:ptCount val="5"/>
                <c:pt idx="0">
                  <c:v>467</c:v>
                </c:pt>
                <c:pt idx="1">
                  <c:v>529</c:v>
                </c:pt>
                <c:pt idx="2">
                  <c:v>470</c:v>
                </c:pt>
                <c:pt idx="3">
                  <c:v>467</c:v>
                </c:pt>
                <c:pt idx="4">
                  <c:v>589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8BE-4383-A719-45375E7EA953}"/>
            </c:ext>
          </c:extLst>
        </c:ser>
        <c:ser>
          <c:idx val="6"/>
          <c:order val="6"/>
          <c:tx>
            <c:strRef>
              <c:f>'ge,k'!$C$55</c:f>
              <c:strCache>
                <c:ptCount val="1"/>
                <c:pt idx="0">
                  <c:v>ядро РИНЦ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'ge,k'!$D$55:$H$55</c:f>
              <c:numCache>
                <c:formatCode>General</c:formatCode>
                <c:ptCount val="5"/>
                <c:pt idx="0">
                  <c:v>265</c:v>
                </c:pt>
                <c:pt idx="1">
                  <c:v>224</c:v>
                </c:pt>
                <c:pt idx="2">
                  <c:v>264</c:v>
                </c:pt>
                <c:pt idx="3">
                  <c:v>201</c:v>
                </c:pt>
                <c:pt idx="4">
                  <c:v>272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8BE-4383-A719-45375E7E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75640"/>
        <c:axId val="154378776"/>
      </c:lineChart>
      <c:catAx>
        <c:axId val="15437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78776"/>
        <c:crosses val="autoZero"/>
        <c:auto val="1"/>
        <c:lblAlgn val="ctr"/>
        <c:lblOffset val="100"/>
        <c:noMultiLvlLbl val="0"/>
      </c:catAx>
      <c:valAx>
        <c:axId val="154378776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375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эффконтракт!$B$1</c:f>
              <c:strCache>
                <c:ptCount val="1"/>
                <c:pt idx="0">
                  <c:v>Доля в общей сумме баллов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A7-4DF9-8C33-0A11515199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A7-4DF9-8C33-0A11515199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A7-4DF9-8C33-0A11515199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A7-4DF9-8C33-0A11515199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A7-4DF9-8C33-0A11515199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A7-4DF9-8C33-0A11515199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A7-4DF9-8C33-0A11515199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DA7-4DF9-8C33-0A11515199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DA7-4DF9-8C33-0A11515199E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DA7-4DF9-8C33-0A11515199E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DA7-4DF9-8C33-0A11515199E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DA7-4DF9-8C33-0A11515199E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DA7-4DF9-8C33-0A11515199E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DA7-4DF9-8C33-0A11515199E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DA7-4DF9-8C33-0A11515199E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DA7-4DF9-8C33-0A11515199E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DA7-4DF9-8C33-0A11515199E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DA7-4DF9-8C33-0A11515199E8}"/>
              </c:ext>
            </c:extLst>
          </c:dPt>
          <c:dLbls>
            <c:dLbl>
              <c:idx val="17"/>
              <c:layout>
                <c:manualLayout>
                  <c:x val="0.32181995479731706"/>
                  <c:y val="-5.12531808147790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DA7-4DF9-8C33-0A11515199E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эффконтракт!$A$2:$A$19</c:f>
              <c:strCache>
                <c:ptCount val="18"/>
                <c:pt idx="0">
                  <c:v>Физический факультет</c:v>
                </c:pt>
                <c:pt idx="1">
                  <c:v>Математический факультет</c:v>
                </c:pt>
                <c:pt idx="2">
                  <c:v>Институт экономики отраслей, бизнеса и администрирования</c:v>
                </c:pt>
                <c:pt idx="3">
                  <c:v>Факультет журналистики</c:v>
                </c:pt>
                <c:pt idx="4">
                  <c:v>Факультет лингвистики и перевода</c:v>
                </c:pt>
                <c:pt idx="5">
                  <c:v>Историко-филологический факультет</c:v>
                </c:pt>
                <c:pt idx="6">
                  <c:v>Институт права</c:v>
                </c:pt>
                <c:pt idx="7">
                  <c:v>Химический факультет</c:v>
                </c:pt>
                <c:pt idx="8">
                  <c:v>Факультет психологии и педагогики</c:v>
                </c:pt>
                <c:pt idx="9">
                  <c:v>Экономический факультет</c:v>
                </c:pt>
                <c:pt idx="10">
                  <c:v>Институт образования и практической психологии</c:v>
                </c:pt>
                <c:pt idx="11">
                  <c:v>Биологический факультет</c:v>
                </c:pt>
                <c:pt idx="12">
                  <c:v>Кафедра физического воспитания и спорта</c:v>
                </c:pt>
                <c:pt idx="13">
                  <c:v>Факультет экологии</c:v>
                </c:pt>
                <c:pt idx="14">
                  <c:v>Факультет управления</c:v>
                </c:pt>
                <c:pt idx="15">
                  <c:v>Факультет Евразии и Востока</c:v>
                </c:pt>
                <c:pt idx="16">
                  <c:v>Институт информационных технологий</c:v>
                </c:pt>
                <c:pt idx="17">
                  <c:v>Миасский филиал</c:v>
                </c:pt>
              </c:strCache>
            </c:strRef>
          </c:cat>
          <c:val>
            <c:numRef>
              <c:f>эффконтракт!$B$2:$B$19</c:f>
              <c:numCache>
                <c:formatCode>0.0%</c:formatCode>
                <c:ptCount val="18"/>
                <c:pt idx="0">
                  <c:v>0.21578746177370034</c:v>
                </c:pt>
                <c:pt idx="1">
                  <c:v>0.14634938837920494</c:v>
                </c:pt>
                <c:pt idx="2">
                  <c:v>9.7343272171253825E-2</c:v>
                </c:pt>
                <c:pt idx="3">
                  <c:v>7.8918195718654424E-2</c:v>
                </c:pt>
                <c:pt idx="4">
                  <c:v>7.6567278287461779E-2</c:v>
                </c:pt>
                <c:pt idx="5">
                  <c:v>6.8998470948012244E-2</c:v>
                </c:pt>
                <c:pt idx="6">
                  <c:v>3.8837920489296643E-2</c:v>
                </c:pt>
                <c:pt idx="7">
                  <c:v>3.7194189602446484E-2</c:v>
                </c:pt>
                <c:pt idx="8">
                  <c:v>3.6047400611620803E-2</c:v>
                </c:pt>
                <c:pt idx="9">
                  <c:v>3.4747706422018354E-2</c:v>
                </c:pt>
                <c:pt idx="10">
                  <c:v>3.2396788990825688E-2</c:v>
                </c:pt>
                <c:pt idx="11">
                  <c:v>3.2377675840978601E-2</c:v>
                </c:pt>
                <c:pt idx="12">
                  <c:v>2.9663608562691138E-2</c:v>
                </c:pt>
                <c:pt idx="13">
                  <c:v>2.6968654434250762E-2</c:v>
                </c:pt>
                <c:pt idx="14">
                  <c:v>2.0948012232415901E-2</c:v>
                </c:pt>
                <c:pt idx="15">
                  <c:v>1.2213302752293577E-2</c:v>
                </c:pt>
                <c:pt idx="16">
                  <c:v>1.0512232415902139E-2</c:v>
                </c:pt>
                <c:pt idx="17">
                  <c:v>4.1284403669724764E-3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BDA7-4DF9-8C33-0A11515199E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0855" cy="339646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9646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285A80E0-2C42-4009-BBC6-036E9256EBA5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2089"/>
            <a:ext cx="4300855" cy="339646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901" y="6452089"/>
            <a:ext cx="4300855" cy="339646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0F557867-8838-4581-B16B-278328B7C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5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1437" cy="33948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028" y="4"/>
            <a:ext cx="4301437" cy="33948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F50B7366-1982-4B85-9BEC-9F64C6DCB34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7" rIns="91376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029" y="3226714"/>
            <a:ext cx="7940992" cy="3056970"/>
          </a:xfrm>
          <a:prstGeom prst="rect">
            <a:avLst/>
          </a:prstGeom>
        </p:spPr>
        <p:txBody>
          <a:bodyPr vert="horz" lIns="91376" tIns="45687" rIns="91376" bIns="4568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1844"/>
            <a:ext cx="4301437" cy="33948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028" y="6451844"/>
            <a:ext cx="4301437" cy="33948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145B7C36-3BA3-411D-9371-717F49989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3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43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5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852"/>
            <a:r>
              <a:rPr lang="ru-RU" dirty="0"/>
              <a:t>Хоздоговора – субъекты Федерации, местные бюджеты и российские хозяйствующие субъекты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3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Пересмотр положений (особенно ФПНИ, выделение поддержки </a:t>
            </a:r>
            <a:r>
              <a:rPr lang="ru-RU"/>
              <a:t>на конференции)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5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действующие советы (возможно добавить философов), указать перспективу защит</a:t>
            </a:r>
          </a:p>
          <a:p>
            <a:endParaRPr lang="ru-RU" dirty="0"/>
          </a:p>
          <a:p>
            <a:r>
              <a:rPr lang="ru-RU" dirty="0"/>
              <a:t>Статистика защит «на стороне»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1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2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действующие советы (возможно добавить философов), указать перспективу защит</a:t>
            </a:r>
          </a:p>
          <a:p>
            <a:endParaRPr lang="ru-RU" dirty="0"/>
          </a:p>
          <a:p>
            <a:r>
              <a:rPr lang="ru-RU" dirty="0"/>
              <a:t>Статистика защит «на стороне»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8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планируют выйти на защиту в 2020 г. – 6 чел.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2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основу разработки Программы фундаментальных научных исследований в Российской Федерации на долгосрочный период положен тезис Стратегии научно-технологического развития РФ, согласно которому фундаментальная наука есть системообразующий институт. Ответственность за его состояние берёт на себя государство. Фундаментальная наука – главный источник знаний для системы образования и создания новых технологий, основа для выработки стратегии развития государства и государственной политики, обеспечения оборонной безопасности. Очевидно, что только страна, имеющая мощную фундаментальную науку, может обладать реальным суверенитетом.</a:t>
            </a:r>
          </a:p>
          <a:p>
            <a:endParaRPr lang="ru-RU" dirty="0"/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Объем финансирования Программы за счет средств федерального бюджета составляет</a:t>
            </a:r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 </a:t>
            </a:r>
          </a:p>
          <a:p>
            <a:pPr marR="1999"/>
            <a:r>
              <a:rPr lang="ru-RU" b="1" dirty="0">
                <a:latin typeface="Times New Roman" panose="02020603050405020304" pitchFamily="18" charset="0"/>
              </a:rPr>
              <a:t>2 150 320 518,5 тыс. рублей (2,15 трлн. руб.)</a:t>
            </a:r>
          </a:p>
          <a:p>
            <a:pPr marR="1999"/>
            <a:endParaRPr lang="ru-RU" b="1" dirty="0">
              <a:latin typeface="Times New Roman" panose="02020603050405020304" pitchFamily="18" charset="0"/>
            </a:endParaRPr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в том числе:</a:t>
            </a:r>
          </a:p>
          <a:p>
            <a:pPr marR="1999"/>
            <a:endParaRPr lang="ru-RU" dirty="0">
              <a:latin typeface="Times New Roman" panose="02020603050405020304" pitchFamily="18" charset="0"/>
            </a:endParaRP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2021 году - 183 260 109,2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2022 году - 202 119 729,3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2023 году - 220 957 951,9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2024 году - 215 716 508,6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2025 году - 202 135 580,1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2026 году - 209 353 359,8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2027 году - 216 917 717,5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2028 году - 224 845 296,5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2029 году - 233 153 539,3 тыс. рублей;</a:t>
            </a:r>
          </a:p>
          <a:p>
            <a:pPr marR="10595" algn="just"/>
            <a:r>
              <a:rPr lang="ru-RU" dirty="0">
                <a:latin typeface="Times New Roman" panose="02020603050405020304" pitchFamily="18" charset="0"/>
              </a:rPr>
              <a:t>в 2030 году - 241 860 726,3 тыс.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6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0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7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45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35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Поддержка университета выражается в виде:</a:t>
            </a:r>
          </a:p>
          <a:p>
            <a:pPr marL="171433" indent="-171433">
              <a:buFontTx/>
              <a:buChar char="-"/>
            </a:pPr>
            <a:r>
              <a:rPr lang="ru-RU" dirty="0"/>
              <a:t>Гранты ФРНЖ</a:t>
            </a:r>
          </a:p>
          <a:p>
            <a:pPr marL="171433" indent="-171433">
              <a:buFontTx/>
              <a:buChar char="-"/>
            </a:pPr>
            <a:r>
              <a:rPr lang="en-US" dirty="0"/>
              <a:t>DOI</a:t>
            </a:r>
            <a:endParaRPr lang="ru-RU" dirty="0"/>
          </a:p>
          <a:p>
            <a:pPr marL="171433" indent="-171433">
              <a:buFontTx/>
              <a:buChar char="-"/>
            </a:pPr>
            <a:r>
              <a:rPr lang="ru-RU" dirty="0"/>
              <a:t>Размещение журнала в РИНЦ (7 из 12)</a:t>
            </a:r>
          </a:p>
          <a:p>
            <a:pPr marL="171433" indent="-171433">
              <a:buFontTx/>
              <a:buChar char="-"/>
            </a:pPr>
            <a:r>
              <a:rPr lang="ru-RU" dirty="0"/>
              <a:t>Юридическое сопровождение: оформление смены учредителя (с 2018 г. – 4 журнала), устранение замечаний Роскомнадзора в сфере печати и т.п.</a:t>
            </a:r>
          </a:p>
          <a:p>
            <a:pPr marL="171433" indent="-171433">
              <a:buFontTx/>
              <a:buChar char="-"/>
            </a:pPr>
            <a:r>
              <a:rPr lang="ru-RU" dirty="0"/>
              <a:t>Почтовая рассылка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80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4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3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7250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0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6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Данные по состоянию на 18.02.2020</a:t>
            </a:r>
          </a:p>
          <a:p>
            <a:endParaRPr lang="en-US" dirty="0"/>
          </a:p>
          <a:p>
            <a:r>
              <a:rPr lang="ru-RU" dirty="0"/>
              <a:t>В 2015 году из всех журналов, индексируемых в РИНЦ, была выделена коллекция лучших журналов, которая по соглашению с компанией </a:t>
            </a:r>
            <a:r>
              <a:rPr lang="ru-RU" dirty="0" err="1"/>
              <a:t>Thomson</a:t>
            </a:r>
            <a:r>
              <a:rPr lang="ru-RU" dirty="0"/>
              <a:t> </a:t>
            </a:r>
            <a:r>
              <a:rPr lang="ru-RU" dirty="0" err="1"/>
              <a:t>Reuters</a:t>
            </a:r>
            <a:r>
              <a:rPr lang="ru-RU" dirty="0"/>
              <a:t> (Сейчас </a:t>
            </a:r>
            <a:r>
              <a:rPr lang="ru-RU" dirty="0" err="1"/>
              <a:t>Clarivate</a:t>
            </a:r>
            <a:r>
              <a:rPr lang="ru-RU" dirty="0"/>
              <a:t> </a:t>
            </a:r>
            <a:r>
              <a:rPr lang="ru-RU" dirty="0" err="1"/>
              <a:t>Analytics</a:t>
            </a:r>
            <a:r>
              <a:rPr lang="ru-RU" dirty="0"/>
              <a:t>) была размещена на платформе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в виде отдельной базы данных </a:t>
            </a: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Citation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. Это позволило значительно расширить представительство российских научных журналов в международном информационном пространстве, особенно журналов в области общественно-гуманитарных, технических и медицинских наук, слабо представленных в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/>
              <a:t>Scopus</a:t>
            </a:r>
            <a:r>
              <a:rPr lang="ru-RU" dirty="0"/>
              <a:t>. Одновременно в РИНЦ было выделено ядро лучших публикаций, позволяющее делать оценки эффективности научных исследований на основании наиболее качественного сегмента научных работ российских ученых.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FFFF"/>
                </a:solidFill>
                <a:latin typeface="Calibri" panose="020F0502020204030204" pitchFamily="34" charset="0"/>
              </a:rPr>
              <a:t>Поднять вопрос о пересмотре </a:t>
            </a:r>
            <a:r>
              <a:rPr lang="ru-RU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эфф</a:t>
            </a:r>
            <a:r>
              <a:rPr lang="ru-RU" sz="1800" dirty="0">
                <a:solidFill>
                  <a:srgbClr val="FFFFFF"/>
                </a:solidFill>
                <a:latin typeface="Calibri" panose="020F0502020204030204" pitchFamily="34" charset="0"/>
              </a:rPr>
              <a:t>. Контракта для ППС и НР</a:t>
            </a:r>
          </a:p>
          <a:p>
            <a:r>
              <a:rPr lang="ru-RU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Структурное подразделение</a:t>
            </a:r>
            <a:r>
              <a:rPr lang="ru-RU" dirty="0"/>
              <a:t> </a:t>
            </a:r>
            <a:r>
              <a:rPr lang="ru-RU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Доля в общей сумме баллов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Физический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21,6%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Математический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14,6%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экономики отраслей, бизнеса и администрирования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9,7%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журналистики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7,9%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лингвистики и перевода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7,7%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Историко-филологический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6,9%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права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3,9%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Химический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3,7%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психологии и педагогики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3,6%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Экономический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3,5%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образования и практической психологии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3,2%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Биологический факультет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3,2%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Кафедра физического воспитания и спорта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3,0%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экологии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2,7%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управления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2,1%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Факультет Евразии и Востока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1,2%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информационных технологий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1,1%</a:t>
            </a:r>
            <a:r>
              <a:rPr lang="ru-RU" dirty="0"/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Миасский филиал</a:t>
            </a:r>
            <a:r>
              <a:rPr lang="ru-RU" dirty="0"/>
              <a:t>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0,4%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3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9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0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8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9.userapi.com/impg/s-uoXOAbNQ9LM2qQ65kjZL9Y0i_zhiswnVcLdw/2uYTFrq87Dc.jpg?size=1920x1440&amp;quality=96&amp;proxy=1&amp;sign=c75469bce8d90eb6ae65d28986cfa3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5000"/>
                    </a14:imgEffect>
                    <a14:imgEffect>
                      <a14:brightnessContrast bright="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63389"/>
            <a:ext cx="10801200" cy="81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76672" y="-99392"/>
            <a:ext cx="10801200" cy="583264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74930"/>
            <a:ext cx="9144000" cy="2278006"/>
          </a:xfrm>
        </p:spPr>
        <p:txBody>
          <a:bodyPr>
            <a:noAutofit/>
          </a:bodyPr>
          <a:lstStyle/>
          <a:p>
            <a: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  <a:t>О ЗАДАЧАХ УНИВЕРСИТЕТА </a:t>
            </a:r>
            <a:b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  <a:t>ПО РАЗВИТИЮ НАУЧНОЙ </a:t>
            </a:r>
            <a:b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  <a:t>И ИННОВАЦИОННОЙ </a:t>
            </a:r>
            <a:b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 smtClean="0">
                <a:latin typeface="Arial Black" pitchFamily="34" charset="0"/>
                <a:cs typeface="Times New Roman" panose="02020603050405020304" pitchFamily="18" charset="0"/>
              </a:rPr>
              <a:t>ДЕЯТЕЛЬНОСТИ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947392"/>
            <a:ext cx="9144000" cy="769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Проректор по научной работе</a:t>
            </a:r>
            <a:r>
              <a:rPr lang="en-US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Бычков Игорь Валерьевич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868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5">
            <a:extLst>
              <a:ext uri="{FF2B5EF4-FFF2-40B4-BE49-F238E27FC236}">
                <a16:creationId xmlns:a16="http://schemas.microsoft.com/office/drawing/2014/main" xmlns="" id="{5E90D38D-E138-43D2-8B80-AC4565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B4EFD624-4686-4B92-9788-002152608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81224"/>
              </p:ext>
            </p:extLst>
          </p:nvPr>
        </p:nvGraphicFramePr>
        <p:xfrm>
          <a:off x="539552" y="1700808"/>
          <a:ext cx="7632846" cy="3672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954">
                  <a:extLst>
                    <a:ext uri="{9D8B030D-6E8A-4147-A177-3AD203B41FA5}">
                      <a16:colId xmlns:a16="http://schemas.microsoft.com/office/drawing/2014/main" xmlns="" val="822254306"/>
                    </a:ext>
                  </a:extLst>
                </a:gridCol>
                <a:gridCol w="1216223">
                  <a:extLst>
                    <a:ext uri="{9D8B030D-6E8A-4147-A177-3AD203B41FA5}">
                      <a16:colId xmlns:a16="http://schemas.microsoft.com/office/drawing/2014/main" xmlns="" val="2268032899"/>
                    </a:ext>
                  </a:extLst>
                </a:gridCol>
                <a:gridCol w="1216223">
                  <a:extLst>
                    <a:ext uri="{9D8B030D-6E8A-4147-A177-3AD203B41FA5}">
                      <a16:colId xmlns:a16="http://schemas.microsoft.com/office/drawing/2014/main" xmlns="" val="4264093652"/>
                    </a:ext>
                  </a:extLst>
                </a:gridCol>
                <a:gridCol w="1216223">
                  <a:extLst>
                    <a:ext uri="{9D8B030D-6E8A-4147-A177-3AD203B41FA5}">
                      <a16:colId xmlns:a16="http://schemas.microsoft.com/office/drawing/2014/main" xmlns="" val="2510818981"/>
                    </a:ext>
                  </a:extLst>
                </a:gridCol>
                <a:gridCol w="1216223">
                  <a:extLst>
                    <a:ext uri="{9D8B030D-6E8A-4147-A177-3AD203B41FA5}">
                      <a16:colId xmlns:a16="http://schemas.microsoft.com/office/drawing/2014/main" xmlns="" val="3828947684"/>
                    </a:ext>
                  </a:extLst>
                </a:gridCol>
              </a:tblGrid>
              <a:tr h="4332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Фонд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февраль 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66870"/>
                  </a:ext>
                </a:extLst>
              </a:tr>
              <a:tr h="598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из них НОВЫХ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из них НОВЫХ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046246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Государственное задание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9659390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Президента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8937666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РНФ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572784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РФФИ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41079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ФПМУ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5150802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ФПНИ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2139925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Хоз. договоры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2446787"/>
                  </a:ext>
                </a:extLst>
              </a:tr>
              <a:tr h="330105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ВСЕГО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1133937"/>
                  </a:ext>
                </a:extLst>
              </a:tr>
            </a:tbl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476672"/>
            <a:ext cx="807524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Количество НИР в 2020-2021 гг.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86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5">
            <a:extLst>
              <a:ext uri="{FF2B5EF4-FFF2-40B4-BE49-F238E27FC236}">
                <a16:creationId xmlns:a16="http://schemas.microsoft.com/office/drawing/2014/main" xmlns="" id="{5E90D38D-E138-43D2-8B80-AC4565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BA631E12-0BE9-4774-BC1C-F2126C2DB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797608"/>
              </p:ext>
            </p:extLst>
          </p:nvPr>
        </p:nvGraphicFramePr>
        <p:xfrm>
          <a:off x="611560" y="1556792"/>
          <a:ext cx="7128791" cy="435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3331">
                  <a:extLst>
                    <a:ext uri="{9D8B030D-6E8A-4147-A177-3AD203B41FA5}">
                      <a16:colId xmlns:a16="http://schemas.microsoft.com/office/drawing/2014/main" xmlns="" val="3248246612"/>
                    </a:ext>
                  </a:extLst>
                </a:gridCol>
                <a:gridCol w="1002730">
                  <a:extLst>
                    <a:ext uri="{9D8B030D-6E8A-4147-A177-3AD203B41FA5}">
                      <a16:colId xmlns:a16="http://schemas.microsoft.com/office/drawing/2014/main" xmlns="" val="522692107"/>
                    </a:ext>
                  </a:extLst>
                </a:gridCol>
                <a:gridCol w="1002730">
                  <a:extLst>
                    <a:ext uri="{9D8B030D-6E8A-4147-A177-3AD203B41FA5}">
                      <a16:colId xmlns:a16="http://schemas.microsoft.com/office/drawing/2014/main" xmlns="" val="3850742919"/>
                    </a:ext>
                  </a:extLst>
                </a:gridCol>
              </a:tblGrid>
              <a:tr h="3615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Подразделение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Подано заявок, </a:t>
                      </a:r>
                    </a:p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Выиграли,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650596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Физический факультет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7619765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Математический факультет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0924772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Историко-филологический факультет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047930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Биологический факультет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6967946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Экономический факультет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506945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Евразии и Востока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9348086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Институт образования и практической психологии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2733996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лингвистики и перевода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0861980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управления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4489031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психологии и педагогики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7679397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журналистики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8653915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Химический факультет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1622232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экологии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4266703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Институт права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309527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Институт информационных технологий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2880346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Факультет фундаментальной медицины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5984803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Ботанический сад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2246348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Институт экономики отраслей бизнеса и администрирования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4163879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9740311"/>
                  </a:ext>
                </a:extLst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251520" y="404664"/>
            <a:ext cx="91553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Региональный конкурс на лучшие проекты фундаментальных научных </a:t>
            </a:r>
            <a:r>
              <a:rPr lang="ru-RU" sz="2800" b="1" dirty="0" smtClean="0"/>
              <a:t>исследований,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проводимый </a:t>
            </a:r>
            <a:r>
              <a:rPr lang="ru-RU" sz="2800" b="1" dirty="0"/>
              <a:t>совместно </a:t>
            </a:r>
            <a:r>
              <a:rPr lang="ru-RU" sz="2800" b="1" dirty="0" smtClean="0"/>
              <a:t>РФФИ </a:t>
            </a:r>
            <a:r>
              <a:rPr lang="ru-RU" sz="2800" b="1" dirty="0"/>
              <a:t>и Челябинской областью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0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5">
            <a:extLst>
              <a:ext uri="{FF2B5EF4-FFF2-40B4-BE49-F238E27FC236}">
                <a16:creationId xmlns:a16="http://schemas.microsoft.com/office/drawing/2014/main" xmlns="" id="{5E90D38D-E138-43D2-8B80-AC456535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61CCE3FA-420D-4EC7-A66A-95671B1BB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47976"/>
              </p:ext>
            </p:extLst>
          </p:nvPr>
        </p:nvGraphicFramePr>
        <p:xfrm>
          <a:off x="611561" y="1412776"/>
          <a:ext cx="7704855" cy="453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509">
                  <a:extLst>
                    <a:ext uri="{9D8B030D-6E8A-4147-A177-3AD203B41FA5}">
                      <a16:colId xmlns:a16="http://schemas.microsoft.com/office/drawing/2014/main" xmlns="" val="2819035296"/>
                    </a:ext>
                  </a:extLst>
                </a:gridCol>
                <a:gridCol w="1369752">
                  <a:extLst>
                    <a:ext uri="{9D8B030D-6E8A-4147-A177-3AD203B41FA5}">
                      <a16:colId xmlns:a16="http://schemas.microsoft.com/office/drawing/2014/main" xmlns="" val="840418786"/>
                    </a:ext>
                  </a:extLst>
                </a:gridCol>
                <a:gridCol w="1068738">
                  <a:extLst>
                    <a:ext uri="{9D8B030D-6E8A-4147-A177-3AD203B41FA5}">
                      <a16:colId xmlns:a16="http://schemas.microsoft.com/office/drawing/2014/main" xmlns="" val="3555586201"/>
                    </a:ext>
                  </a:extLst>
                </a:gridCol>
                <a:gridCol w="1069428">
                  <a:extLst>
                    <a:ext uri="{9D8B030D-6E8A-4147-A177-3AD203B41FA5}">
                      <a16:colId xmlns:a16="http://schemas.microsoft.com/office/drawing/2014/main" xmlns="" val="545752116"/>
                    </a:ext>
                  </a:extLst>
                </a:gridCol>
                <a:gridCol w="1069428">
                  <a:extLst>
                    <a:ext uri="{9D8B030D-6E8A-4147-A177-3AD203B41FA5}">
                      <a16:colId xmlns:a16="http://schemas.microsoft.com/office/drawing/2014/main" xmlns="" val="1778871979"/>
                    </a:ext>
                  </a:extLst>
                </a:gridCol>
              </a:tblGrid>
              <a:tr h="2842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Подразделение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Объем внешнего финансирования, тыс. руб.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в том числе из средств, тыс. руб.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0577190"/>
                  </a:ext>
                </a:extLst>
              </a:tr>
              <a:tr h="625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</a:rPr>
                        <a:t>МОН РФ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</a:rPr>
                        <a:t>Фонды поддержки науки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</a:rPr>
                        <a:t>Хоздоговора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35841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Физический факультет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41 415,8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13 011,8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27 450,0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954,0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5591826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Историко-филологический факультет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8 900,0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8 900,0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7182066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Факультет журналистики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6 500,0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600,0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5 900,0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3083181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Математический факультет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6 143,8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6 143,8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697676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УНЦЧППиЧ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4 235,0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4 235,0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5167325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ИЭОБиА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3 795,0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3 795,0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0310174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ИОиПП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3 700,0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3 700,0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4015042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Факультет экологии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3 483,5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1 200,0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2 283,5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9167137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Издательство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1 600,0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1 600,0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8313527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Факультет лингвистики и перевода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1 000,0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1 000,0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4914750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Факультет психологии и педагогики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930,7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930,7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3745426"/>
                  </a:ext>
                </a:extLst>
              </a:tr>
              <a:tr h="273348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Экономический факультет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500,0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500,0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                                            -   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2826007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УНИЦБТ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420,0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420,0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0206084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indent="152400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Химический факультет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150,0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150,0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2869590"/>
                  </a:ext>
                </a:extLst>
              </a:tr>
            </a:tbl>
          </a:graphicData>
        </a:graphic>
      </p:graphicFrame>
      <p:sp>
        <p:nvSpPr>
          <p:cNvPr id="8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332656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Объемы внешних источников финансирования научных </a:t>
            </a:r>
            <a:r>
              <a:rPr lang="ru-RU" sz="2800" b="1" dirty="0" smtClean="0"/>
              <a:t>исследований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7892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3C81823-4CEB-4333-9C74-3B36CC7DD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08226"/>
              </p:ext>
            </p:extLst>
          </p:nvPr>
        </p:nvGraphicFramePr>
        <p:xfrm>
          <a:off x="611560" y="1268759"/>
          <a:ext cx="7920880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9174">
                  <a:extLst>
                    <a:ext uri="{9D8B030D-6E8A-4147-A177-3AD203B41FA5}">
                      <a16:colId xmlns:a16="http://schemas.microsoft.com/office/drawing/2014/main" xmlns="" val="146484720"/>
                    </a:ext>
                  </a:extLst>
                </a:gridCol>
                <a:gridCol w="4233574">
                  <a:extLst>
                    <a:ext uri="{9D8B030D-6E8A-4147-A177-3AD203B41FA5}">
                      <a16:colId xmlns:a16="http://schemas.microsoft.com/office/drawing/2014/main" xmlns="" val="3167374973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1528265465"/>
                    </a:ext>
                  </a:extLst>
                </a:gridCol>
              </a:tblGrid>
              <a:tr h="560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Исполнители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+mn-lt"/>
                        </a:rPr>
                        <a:t>Заказчики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Объем,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777520"/>
                  </a:ext>
                </a:extLst>
              </a:tr>
              <a:tr h="182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УНЦППиЧ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МИХЕЕВСКИЙ ГОК АО, ВАРНЕНСКИЙ ИЗВЕСТНЯК ЗАО, СТРОЙМЕХАНИЗАЦИЯ ООО, ООО "ВОСТОЧНЫЙ БАЗИС", ВАРНЕНСКИЙ ДСК ООО, ООО  "ФОРМАТ-ЕК", "УРАЛЬСКАЯ ИНВЕСТИЦИОННАЯ ПРОМЫШЛЕННАЯ КОМПАНИЯ" ООО, ПОЛИМЕТ ИНЖИНИРИНГ ООО, АО "ГАЗПРОМ ГАЗОРАСПРЕДЕЛЕНИЕ ЧЕЛЯБИНСК", МАУКСКИЙ РУДНИК ЗАО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4 234,95 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463272"/>
                  </a:ext>
                </a:extLst>
              </a:tr>
              <a:tr h="484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Физический факультет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ПАО "ЧЕЛЯБИНСКИЙ ЦИНКОВЫЙ ЗАВОД", ООО "СИЛКАМ"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954,00 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979164"/>
                  </a:ext>
                </a:extLst>
              </a:tr>
              <a:tr h="484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Химический факультет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ПАО "ЧЕЛЯБИНСКИЙ ЦИНКОВЫЙ ЗАВОД"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150,00 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177905"/>
                  </a:ext>
                </a:extLst>
              </a:tr>
              <a:tr h="484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Факультет экологии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МИНИСТЕРСТВО ЭКОЛОГИИ ЧЕЛЯБИНСКОЙ ОБЛАСТИ, ООО "УРАЛ-ГИПРОЦЕНТР", Бойко С.С.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2 283,45 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180558"/>
                  </a:ext>
                </a:extLst>
              </a:tr>
              <a:tr h="484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УНИЦБТ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ТОМИНСКИЙ ГОК АО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420,00 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693847"/>
                  </a:ext>
                </a:extLst>
              </a:tr>
            </a:tbl>
          </a:graphicData>
        </a:graphic>
      </p:graphicFrame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F6DC8C75-31C4-489F-898E-27265605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332656"/>
            <a:ext cx="8075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Хоздоговоры</a:t>
            </a:r>
          </a:p>
        </p:txBody>
      </p:sp>
    </p:spTree>
    <p:extLst>
      <p:ext uri="{BB962C8B-B14F-4D97-AF65-F5344CB8AC3E}">
        <p14:creationId xmlns:p14="http://schemas.microsoft.com/office/powerpoint/2010/main" val="128846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68D7C082-7A3A-4944-89FE-E94259EC1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60379"/>
              </p:ext>
            </p:extLst>
          </p:nvPr>
        </p:nvGraphicFramePr>
        <p:xfrm>
          <a:off x="611560" y="1772818"/>
          <a:ext cx="7992888" cy="302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416">
                  <a:extLst>
                    <a:ext uri="{9D8B030D-6E8A-4147-A177-3AD203B41FA5}">
                      <a16:colId xmlns:a16="http://schemas.microsoft.com/office/drawing/2014/main" xmlns="" val="3073161336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830974618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2873425361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1007855694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759273975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1985553920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2277813245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2691229991"/>
                    </a:ext>
                  </a:extLst>
                </a:gridCol>
                <a:gridCol w="724559">
                  <a:extLst>
                    <a:ext uri="{9D8B030D-6E8A-4147-A177-3AD203B41FA5}">
                      <a16:colId xmlns:a16="http://schemas.microsoft.com/office/drawing/2014/main" xmlns="" val="378842265"/>
                    </a:ext>
                  </a:extLst>
                </a:gridCol>
              </a:tblGrid>
              <a:tr h="470614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260421"/>
                  </a:ext>
                </a:extLst>
              </a:tr>
              <a:tr h="658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0047708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​​Фонд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поддер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жки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молодых ученых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1 100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15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1 200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      17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1 050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4256576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перспективных 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научных исследований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1 500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1 800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1 500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14**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8814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развития​ научных журналов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660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880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1 000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6131002"/>
                  </a:ext>
                </a:extLst>
              </a:tr>
            </a:tbl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7D51078-5226-4D7F-9597-64A42E1EF5D8}"/>
              </a:ext>
            </a:extLst>
          </p:cNvPr>
          <p:cNvSpPr txBox="1">
            <a:spLocks/>
          </p:cNvSpPr>
          <p:nvPr/>
        </p:nvSpPr>
        <p:spPr>
          <a:xfrm>
            <a:off x="539552" y="5157193"/>
            <a:ext cx="772795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* из них 4 заявки на организацию и проведение конференций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** из них 7 заявок на организацию и проведение конференций</a:t>
            </a:r>
          </a:p>
          <a:p>
            <a:pPr marL="0" indent="0">
              <a:buNone/>
            </a:pP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xmlns="" id="{3C8A7E99-B5E7-44F9-B04D-601787A5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332656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err="1"/>
              <a:t>Внутривузовские</a:t>
            </a:r>
            <a:r>
              <a:rPr lang="ru-RU" sz="2800" b="1" dirty="0"/>
              <a:t> </a:t>
            </a:r>
            <a:r>
              <a:rPr lang="ru-RU" sz="2800" b="1" dirty="0" smtClean="0"/>
              <a:t>инструменты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поддержки научных </a:t>
            </a:r>
            <a:r>
              <a:rPr lang="ru-RU" sz="2800" b="1" dirty="0"/>
              <a:t>исследований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214786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F5210FDB-33FF-4A6A-9867-EFA590FC8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28151"/>
              </p:ext>
            </p:extLst>
          </p:nvPr>
        </p:nvGraphicFramePr>
        <p:xfrm>
          <a:off x="539551" y="1700808"/>
          <a:ext cx="8189933" cy="354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596">
                  <a:extLst>
                    <a:ext uri="{9D8B030D-6E8A-4147-A177-3AD203B41FA5}">
                      <a16:colId xmlns:a16="http://schemas.microsoft.com/office/drawing/2014/main" xmlns="" val="1473225515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3619430746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3230031964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2531751100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1265990897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3745442373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4084226993"/>
                    </a:ext>
                  </a:extLst>
                </a:gridCol>
                <a:gridCol w="478669">
                  <a:extLst>
                    <a:ext uri="{9D8B030D-6E8A-4147-A177-3AD203B41FA5}">
                      <a16:colId xmlns:a16="http://schemas.microsoft.com/office/drawing/2014/main" xmlns="" val="446940743"/>
                    </a:ext>
                  </a:extLst>
                </a:gridCol>
                <a:gridCol w="1024327">
                  <a:extLst>
                    <a:ext uri="{9D8B030D-6E8A-4147-A177-3AD203B41FA5}">
                      <a16:colId xmlns:a16="http://schemas.microsoft.com/office/drawing/2014/main" xmlns="" val="332292624"/>
                    </a:ext>
                  </a:extLst>
                </a:gridCol>
                <a:gridCol w="1024327">
                  <a:extLst>
                    <a:ext uri="{9D8B030D-6E8A-4147-A177-3AD203B41FA5}">
                      <a16:colId xmlns:a16="http://schemas.microsoft.com/office/drawing/2014/main" xmlns="" val="607794028"/>
                    </a:ext>
                  </a:extLst>
                </a:gridCol>
              </a:tblGrid>
              <a:tr h="4254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Совет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защит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Работают в вузе из числа защитившихся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членов советов, работающих в вузе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5607976"/>
                  </a:ext>
                </a:extLst>
              </a:tr>
              <a:tr h="47238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554129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ДМ 212.296.07 – философские науки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6126080"/>
                  </a:ext>
                </a:extLst>
              </a:tr>
              <a:tr h="44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212.296.03 – физико-математические науки (физика)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450149"/>
                  </a:ext>
                </a:extLst>
              </a:tr>
              <a:tr h="44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212.296.02 – физико-математические науки (математика)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3328967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212.296.05 – филологические науки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2332621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999.233.02 – филологические науки*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277658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813395"/>
                  </a:ext>
                </a:extLst>
              </a:tr>
            </a:tbl>
          </a:graphicData>
        </a:graphic>
      </p:graphicFrame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457200" y="5445224"/>
            <a:ext cx="8229600" cy="67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solidFill>
                  <a:srgbClr val="7030A0"/>
                </a:solidFill>
              </a:rPr>
              <a:t>* Совет создан в декабре 2019 г.</a:t>
            </a:r>
          </a:p>
        </p:txBody>
      </p:sp>
      <p:sp>
        <p:nvSpPr>
          <p:cNvPr id="11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332656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Подготовка научно-педагогических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кадров </a:t>
            </a:r>
            <a:r>
              <a:rPr lang="ru-RU" sz="2800" b="1" dirty="0"/>
              <a:t>высшей квалификации</a:t>
            </a:r>
            <a:br>
              <a:rPr lang="ru-RU" sz="2800" b="1" dirty="0"/>
            </a:br>
            <a:r>
              <a:rPr lang="ru-RU" sz="2800" b="1" dirty="0"/>
              <a:t>Диссертационные советы</a:t>
            </a:r>
          </a:p>
        </p:txBody>
      </p:sp>
    </p:spTree>
    <p:extLst>
      <p:ext uri="{BB962C8B-B14F-4D97-AF65-F5344CB8AC3E}">
        <p14:creationId xmlns:p14="http://schemas.microsoft.com/office/powerpoint/2010/main" val="120975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2A0BBB37-50D3-41CD-96E9-F4A7B65AC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0512"/>
              </p:ext>
            </p:extLst>
          </p:nvPr>
        </p:nvGraphicFramePr>
        <p:xfrm>
          <a:off x="539551" y="1378293"/>
          <a:ext cx="7992890" cy="4565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9330">
                  <a:extLst>
                    <a:ext uri="{9D8B030D-6E8A-4147-A177-3AD203B41FA5}">
                      <a16:colId xmlns:a16="http://schemas.microsoft.com/office/drawing/2014/main" xmlns="" val="962148294"/>
                    </a:ext>
                  </a:extLst>
                </a:gridCol>
                <a:gridCol w="1143390">
                  <a:extLst>
                    <a:ext uri="{9D8B030D-6E8A-4147-A177-3AD203B41FA5}">
                      <a16:colId xmlns:a16="http://schemas.microsoft.com/office/drawing/2014/main" xmlns="" val="87592726"/>
                    </a:ext>
                  </a:extLst>
                </a:gridCol>
                <a:gridCol w="1143390">
                  <a:extLst>
                    <a:ext uri="{9D8B030D-6E8A-4147-A177-3AD203B41FA5}">
                      <a16:colId xmlns:a16="http://schemas.microsoft.com/office/drawing/2014/main" xmlns="" val="1941952420"/>
                    </a:ext>
                  </a:extLst>
                </a:gridCol>
                <a:gridCol w="1143390">
                  <a:extLst>
                    <a:ext uri="{9D8B030D-6E8A-4147-A177-3AD203B41FA5}">
                      <a16:colId xmlns:a16="http://schemas.microsoft.com/office/drawing/2014/main" xmlns="" val="14654627"/>
                    </a:ext>
                  </a:extLst>
                </a:gridCol>
                <a:gridCol w="1143390">
                  <a:extLst>
                    <a:ext uri="{9D8B030D-6E8A-4147-A177-3AD203B41FA5}">
                      <a16:colId xmlns:a16="http://schemas.microsoft.com/office/drawing/2014/main" xmlns="" val="1313536649"/>
                    </a:ext>
                  </a:extLst>
                </a:gridCol>
              </a:tblGrid>
              <a:tr h="44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Отрасль наук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УрФО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Челябинская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Челябинск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ЧелГУ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309562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Биологические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8384739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Ветеринарные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5787267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Искусствоведение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4619370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Исторические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4430179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Культурология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6745271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Медицинские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2372374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Педагогические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2001766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Политические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680663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Психологические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643883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Сельскохозяйственные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1105577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Социологические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1672882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Технические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4432745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Физико-математические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698498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Филологические науки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87597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Философские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0237639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Химические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9797711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Экономические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2968189"/>
                  </a:ext>
                </a:extLst>
              </a:tr>
              <a:tr h="228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Юридические науки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685" marR="8409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09" marR="75685" marT="840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881547"/>
                  </a:ext>
                </a:extLst>
              </a:tr>
            </a:tbl>
          </a:graphicData>
        </a:graphic>
      </p:graphicFrame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332656"/>
            <a:ext cx="80752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Диссертационные советы</a:t>
            </a:r>
            <a:br>
              <a:rPr lang="ru-RU" sz="2800" b="1" dirty="0"/>
            </a:br>
            <a:r>
              <a:rPr lang="ru-RU" sz="2800" b="1" dirty="0"/>
              <a:t>Поиск места под солнцем</a:t>
            </a:r>
          </a:p>
        </p:txBody>
      </p:sp>
    </p:spTree>
    <p:extLst>
      <p:ext uri="{BB962C8B-B14F-4D97-AF65-F5344CB8AC3E}">
        <p14:creationId xmlns:p14="http://schemas.microsoft.com/office/powerpoint/2010/main" val="364743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539552" y="4221089"/>
            <a:ext cx="5472608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Аспирантура. Прием 2015-2020 гг.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161BBA13-DEE7-44D0-8C8E-70499E41E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896394"/>
              </p:ext>
            </p:extLst>
          </p:nvPr>
        </p:nvGraphicFramePr>
        <p:xfrm>
          <a:off x="539552" y="1340768"/>
          <a:ext cx="6624735" cy="273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756">
                  <a:extLst>
                    <a:ext uri="{9D8B030D-6E8A-4147-A177-3AD203B41FA5}">
                      <a16:colId xmlns:a16="http://schemas.microsoft.com/office/drawing/2014/main" xmlns="" val="3631391569"/>
                    </a:ext>
                  </a:extLst>
                </a:gridCol>
                <a:gridCol w="3946482">
                  <a:extLst>
                    <a:ext uri="{9D8B030D-6E8A-4147-A177-3AD203B41FA5}">
                      <a16:colId xmlns:a16="http://schemas.microsoft.com/office/drawing/2014/main" xmlns="" val="1700607955"/>
                    </a:ext>
                  </a:extLst>
                </a:gridCol>
                <a:gridCol w="1270497">
                  <a:extLst>
                    <a:ext uri="{9D8B030D-6E8A-4147-A177-3AD203B41FA5}">
                      <a16:colId xmlns:a16="http://schemas.microsoft.com/office/drawing/2014/main" xmlns="" val="519099381"/>
                    </a:ext>
                  </a:extLst>
                </a:gridCol>
              </a:tblGrid>
              <a:tr h="605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Контрольные цифры приема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5586777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Математика и механика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275770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Физика и астрономия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450507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Химические науки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197362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Биологические науки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131779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Информатика и вычислительная техника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4098018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Техносферная безопасность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60711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Фундаментальная медицина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708691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Психологические науки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047824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Языкознание и литературоведение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056921"/>
                  </a:ext>
                </a:extLst>
              </a:tr>
              <a:tr h="21311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17745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BFD6FB8A-C6CC-447A-BD2A-7185D5508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18948"/>
              </p:ext>
            </p:extLst>
          </p:nvPr>
        </p:nvGraphicFramePr>
        <p:xfrm>
          <a:off x="374851" y="4653136"/>
          <a:ext cx="8229597" cy="131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709">
                  <a:extLst>
                    <a:ext uri="{9D8B030D-6E8A-4147-A177-3AD203B41FA5}">
                      <a16:colId xmlns:a16="http://schemas.microsoft.com/office/drawing/2014/main" xmlns="" val="4064071319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2195487366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3300458311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1396321127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1734499356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3325160262"/>
                    </a:ext>
                  </a:extLst>
                </a:gridCol>
                <a:gridCol w="456709">
                  <a:extLst>
                    <a:ext uri="{9D8B030D-6E8A-4147-A177-3AD203B41FA5}">
                      <a16:colId xmlns:a16="http://schemas.microsoft.com/office/drawing/2014/main" xmlns="" val="1703016209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4288400235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1478149436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1533352894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648772878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2021704233"/>
                    </a:ext>
                  </a:extLst>
                </a:gridCol>
                <a:gridCol w="456709">
                  <a:extLst>
                    <a:ext uri="{9D8B030D-6E8A-4147-A177-3AD203B41FA5}">
                      <a16:colId xmlns:a16="http://schemas.microsoft.com/office/drawing/2014/main" xmlns="" val="242937500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516957303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4274453537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2869198641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2938013591"/>
                    </a:ext>
                  </a:extLst>
                </a:gridCol>
                <a:gridCol w="457298">
                  <a:extLst>
                    <a:ext uri="{9D8B030D-6E8A-4147-A177-3AD203B41FA5}">
                      <a16:colId xmlns:a16="http://schemas.microsoft.com/office/drawing/2014/main" xmlns="" val="203795301"/>
                    </a:ext>
                  </a:extLst>
                </a:gridCol>
              </a:tblGrid>
              <a:tr h="2629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062099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531167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888143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840751"/>
                  </a:ext>
                </a:extLst>
              </a:tr>
              <a:tr h="26290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65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46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54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4071483"/>
                  </a:ext>
                </a:extLst>
              </a:tr>
            </a:tbl>
          </a:graphicData>
        </a:graphic>
      </p:graphicFrame>
      <p:sp>
        <p:nvSpPr>
          <p:cNvPr id="11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116632"/>
            <a:ext cx="807524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100" b="1" dirty="0"/>
              <a:t>Подготовка научно-педагогических </a:t>
            </a:r>
            <a:r>
              <a:rPr lang="ru-RU" sz="2100" b="1" dirty="0" smtClean="0"/>
              <a:t>кадров </a:t>
            </a:r>
            <a:r>
              <a:rPr lang="ru-RU" sz="2100" b="1" dirty="0"/>
              <a:t>высшей </a:t>
            </a:r>
            <a:r>
              <a:rPr lang="ru-RU" sz="2100" b="1" dirty="0" smtClean="0"/>
              <a:t>квалификации</a:t>
            </a:r>
            <a:endParaRPr lang="ru-RU" sz="2100" dirty="0"/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1800" b="1" dirty="0" smtClean="0"/>
              <a:t>Аспирантура</a:t>
            </a:r>
            <a:r>
              <a:rPr lang="ru-RU" sz="1800" b="1" dirty="0"/>
              <a:t>. Контрольные цифры приема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 </a:t>
            </a:r>
            <a:r>
              <a:rPr lang="ru-RU" sz="1800" b="1" dirty="0"/>
              <a:t>2021/2022 учебный год по очной форме обучения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5270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9EB9707-74B0-40A1-9F72-C29AE7BA69B3}"/>
              </a:ext>
            </a:extLst>
          </p:cNvPr>
          <p:cNvSpPr txBox="1">
            <a:spLocks/>
          </p:cNvSpPr>
          <p:nvPr/>
        </p:nvSpPr>
        <p:spPr>
          <a:xfrm>
            <a:off x="467544" y="4221088"/>
            <a:ext cx="6995120" cy="46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Аспирантура. Численность обучающихся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B12CFE80-47B2-4653-BDA1-8E77CF737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141550"/>
              </p:ext>
            </p:extLst>
          </p:nvPr>
        </p:nvGraphicFramePr>
        <p:xfrm>
          <a:off x="539552" y="1268760"/>
          <a:ext cx="8069877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855">
                  <a:extLst>
                    <a:ext uri="{9D8B030D-6E8A-4147-A177-3AD203B41FA5}">
                      <a16:colId xmlns:a16="http://schemas.microsoft.com/office/drawing/2014/main" xmlns="" val="633826546"/>
                    </a:ext>
                  </a:extLst>
                </a:gridCol>
                <a:gridCol w="86355">
                  <a:extLst>
                    <a:ext uri="{9D8B030D-6E8A-4147-A177-3AD203B41FA5}">
                      <a16:colId xmlns:a16="http://schemas.microsoft.com/office/drawing/2014/main" xmlns="" val="111230808"/>
                    </a:ext>
                  </a:extLst>
                </a:gridCol>
                <a:gridCol w="580737">
                  <a:extLst>
                    <a:ext uri="{9D8B030D-6E8A-4147-A177-3AD203B41FA5}">
                      <a16:colId xmlns:a16="http://schemas.microsoft.com/office/drawing/2014/main" xmlns="" val="26170084"/>
                    </a:ext>
                  </a:extLst>
                </a:gridCol>
                <a:gridCol w="676268">
                  <a:extLst>
                    <a:ext uri="{9D8B030D-6E8A-4147-A177-3AD203B41FA5}">
                      <a16:colId xmlns:a16="http://schemas.microsoft.com/office/drawing/2014/main" xmlns="" val="3313104062"/>
                    </a:ext>
                  </a:extLst>
                </a:gridCol>
                <a:gridCol w="86355">
                  <a:extLst>
                    <a:ext uri="{9D8B030D-6E8A-4147-A177-3AD203B41FA5}">
                      <a16:colId xmlns:a16="http://schemas.microsoft.com/office/drawing/2014/main" xmlns="" val="3964897879"/>
                    </a:ext>
                  </a:extLst>
                </a:gridCol>
                <a:gridCol w="632550">
                  <a:extLst>
                    <a:ext uri="{9D8B030D-6E8A-4147-A177-3AD203B41FA5}">
                      <a16:colId xmlns:a16="http://schemas.microsoft.com/office/drawing/2014/main" xmlns="" val="4187651249"/>
                    </a:ext>
                  </a:extLst>
                </a:gridCol>
                <a:gridCol w="701095">
                  <a:extLst>
                    <a:ext uri="{9D8B030D-6E8A-4147-A177-3AD203B41FA5}">
                      <a16:colId xmlns:a16="http://schemas.microsoft.com/office/drawing/2014/main" xmlns="" val="1819683797"/>
                    </a:ext>
                  </a:extLst>
                </a:gridCol>
                <a:gridCol w="86355">
                  <a:extLst>
                    <a:ext uri="{9D8B030D-6E8A-4147-A177-3AD203B41FA5}">
                      <a16:colId xmlns:a16="http://schemas.microsoft.com/office/drawing/2014/main" xmlns="" val="472329756"/>
                    </a:ext>
                  </a:extLst>
                </a:gridCol>
                <a:gridCol w="657917">
                  <a:extLst>
                    <a:ext uri="{9D8B030D-6E8A-4147-A177-3AD203B41FA5}">
                      <a16:colId xmlns:a16="http://schemas.microsoft.com/office/drawing/2014/main" xmlns="" val="28814814"/>
                    </a:ext>
                  </a:extLst>
                </a:gridCol>
                <a:gridCol w="660615">
                  <a:extLst>
                    <a:ext uri="{9D8B030D-6E8A-4147-A177-3AD203B41FA5}">
                      <a16:colId xmlns:a16="http://schemas.microsoft.com/office/drawing/2014/main" xmlns="" val="196860732"/>
                    </a:ext>
                  </a:extLst>
                </a:gridCol>
                <a:gridCol w="86355">
                  <a:extLst>
                    <a:ext uri="{9D8B030D-6E8A-4147-A177-3AD203B41FA5}">
                      <a16:colId xmlns:a16="http://schemas.microsoft.com/office/drawing/2014/main" xmlns="" val="1766399756"/>
                    </a:ext>
                  </a:extLst>
                </a:gridCol>
                <a:gridCol w="602326">
                  <a:extLst>
                    <a:ext uri="{9D8B030D-6E8A-4147-A177-3AD203B41FA5}">
                      <a16:colId xmlns:a16="http://schemas.microsoft.com/office/drawing/2014/main" xmlns="" val="11564604"/>
                    </a:ext>
                  </a:extLst>
                </a:gridCol>
                <a:gridCol w="616899">
                  <a:extLst>
                    <a:ext uri="{9D8B030D-6E8A-4147-A177-3AD203B41FA5}">
                      <a16:colId xmlns:a16="http://schemas.microsoft.com/office/drawing/2014/main" xmlns="" val="2293778505"/>
                    </a:ext>
                  </a:extLst>
                </a:gridCol>
                <a:gridCol w="86355">
                  <a:extLst>
                    <a:ext uri="{9D8B030D-6E8A-4147-A177-3AD203B41FA5}">
                      <a16:colId xmlns:a16="http://schemas.microsoft.com/office/drawing/2014/main" xmlns="" val="3501555010"/>
                    </a:ext>
                  </a:extLst>
                </a:gridCol>
                <a:gridCol w="615280">
                  <a:extLst>
                    <a:ext uri="{9D8B030D-6E8A-4147-A177-3AD203B41FA5}">
                      <a16:colId xmlns:a16="http://schemas.microsoft.com/office/drawing/2014/main" xmlns="" val="2858611885"/>
                    </a:ext>
                  </a:extLst>
                </a:gridCol>
                <a:gridCol w="615280">
                  <a:extLst>
                    <a:ext uri="{9D8B030D-6E8A-4147-A177-3AD203B41FA5}">
                      <a16:colId xmlns:a16="http://schemas.microsoft.com/office/drawing/2014/main" xmlns="" val="360537378"/>
                    </a:ext>
                  </a:extLst>
                </a:gridCol>
                <a:gridCol w="615280">
                  <a:extLst>
                    <a:ext uri="{9D8B030D-6E8A-4147-A177-3AD203B41FA5}">
                      <a16:colId xmlns:a16="http://schemas.microsoft.com/office/drawing/2014/main" xmlns="" val="1415242595"/>
                    </a:ext>
                  </a:extLst>
                </a:gridCol>
              </a:tblGrid>
              <a:tr h="47680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9460697"/>
                  </a:ext>
                </a:extLst>
              </a:tr>
              <a:tr h="3300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674680"/>
                  </a:ext>
                </a:extLst>
              </a:tr>
              <a:tr h="2934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042808"/>
                  </a:ext>
                </a:extLst>
              </a:tr>
              <a:tr h="366776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25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4755"/>
                  </a:ext>
                </a:extLst>
              </a:tr>
              <a:tr h="576369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8A1411"/>
                          </a:solidFill>
                          <a:effectLst/>
                        </a:rPr>
                        <a:t>в том числе с защитой диссертации в срок обучения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8A1411"/>
                          </a:solidFill>
                          <a:effectLst/>
                        </a:rPr>
                        <a:t> и через год после окончания</a:t>
                      </a:r>
                      <a:endParaRPr lang="ru-RU" sz="1800" b="0" dirty="0">
                        <a:solidFill>
                          <a:srgbClr val="8A14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138625"/>
                  </a:ext>
                </a:extLst>
              </a:tr>
              <a:tr h="47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18,5%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15,0%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25,0%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9,7%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3,8%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8,0%</a:t>
                      </a:r>
                    </a:p>
                  </a:txBody>
                  <a:tcPr marL="60955" marR="609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55476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D11A4A0-6C8D-439A-BB80-CE31EF2B8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98873"/>
              </p:ext>
            </p:extLst>
          </p:nvPr>
        </p:nvGraphicFramePr>
        <p:xfrm>
          <a:off x="518864" y="4689396"/>
          <a:ext cx="8229600" cy="1115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924">
                  <a:extLst>
                    <a:ext uri="{9D8B030D-6E8A-4147-A177-3AD203B41FA5}">
                      <a16:colId xmlns:a16="http://schemas.microsoft.com/office/drawing/2014/main" xmlns="" val="3755015069"/>
                    </a:ext>
                  </a:extLst>
                </a:gridCol>
                <a:gridCol w="607134">
                  <a:extLst>
                    <a:ext uri="{9D8B030D-6E8A-4147-A177-3AD203B41FA5}">
                      <a16:colId xmlns:a16="http://schemas.microsoft.com/office/drawing/2014/main" xmlns="" val="3612153766"/>
                    </a:ext>
                  </a:extLst>
                </a:gridCol>
                <a:gridCol w="752711">
                  <a:extLst>
                    <a:ext uri="{9D8B030D-6E8A-4147-A177-3AD203B41FA5}">
                      <a16:colId xmlns:a16="http://schemas.microsoft.com/office/drawing/2014/main" xmlns="" val="3769893918"/>
                    </a:ext>
                  </a:extLst>
                </a:gridCol>
                <a:gridCol w="661302">
                  <a:extLst>
                    <a:ext uri="{9D8B030D-6E8A-4147-A177-3AD203B41FA5}">
                      <a16:colId xmlns:a16="http://schemas.microsoft.com/office/drawing/2014/main" xmlns="" val="334116980"/>
                    </a:ext>
                  </a:extLst>
                </a:gridCol>
                <a:gridCol w="778102">
                  <a:extLst>
                    <a:ext uri="{9D8B030D-6E8A-4147-A177-3AD203B41FA5}">
                      <a16:colId xmlns:a16="http://schemas.microsoft.com/office/drawing/2014/main" xmlns="" val="510154646"/>
                    </a:ext>
                  </a:extLst>
                </a:gridCol>
                <a:gridCol w="687822">
                  <a:extLst>
                    <a:ext uri="{9D8B030D-6E8A-4147-A177-3AD203B41FA5}">
                      <a16:colId xmlns:a16="http://schemas.microsoft.com/office/drawing/2014/main" xmlns="" val="3840063684"/>
                    </a:ext>
                  </a:extLst>
                </a:gridCol>
                <a:gridCol w="752146">
                  <a:extLst>
                    <a:ext uri="{9D8B030D-6E8A-4147-A177-3AD203B41FA5}">
                      <a16:colId xmlns:a16="http://schemas.microsoft.com/office/drawing/2014/main" xmlns="" val="2950352078"/>
                    </a:ext>
                  </a:extLst>
                </a:gridCol>
                <a:gridCol w="629704">
                  <a:extLst>
                    <a:ext uri="{9D8B030D-6E8A-4147-A177-3AD203B41FA5}">
                      <a16:colId xmlns:a16="http://schemas.microsoft.com/office/drawing/2014/main" xmlns="" val="1439507758"/>
                    </a:ext>
                  </a:extLst>
                </a:gridCol>
                <a:gridCol w="650017">
                  <a:extLst>
                    <a:ext uri="{9D8B030D-6E8A-4147-A177-3AD203B41FA5}">
                      <a16:colId xmlns:a16="http://schemas.microsoft.com/office/drawing/2014/main" xmlns="" val="189351368"/>
                    </a:ext>
                  </a:extLst>
                </a:gridCol>
                <a:gridCol w="643246">
                  <a:extLst>
                    <a:ext uri="{9D8B030D-6E8A-4147-A177-3AD203B41FA5}">
                      <a16:colId xmlns:a16="http://schemas.microsoft.com/office/drawing/2014/main" xmlns="" val="2244013994"/>
                    </a:ext>
                  </a:extLst>
                </a:gridCol>
                <a:gridCol w="643246">
                  <a:extLst>
                    <a:ext uri="{9D8B030D-6E8A-4147-A177-3AD203B41FA5}">
                      <a16:colId xmlns:a16="http://schemas.microsoft.com/office/drawing/2014/main" xmlns="" val="992571202"/>
                    </a:ext>
                  </a:extLst>
                </a:gridCol>
                <a:gridCol w="643246">
                  <a:extLst>
                    <a:ext uri="{9D8B030D-6E8A-4147-A177-3AD203B41FA5}">
                      <a16:colId xmlns:a16="http://schemas.microsoft.com/office/drawing/2014/main" xmlns="" val="835890542"/>
                    </a:ext>
                  </a:extLst>
                </a:gridCol>
              </a:tblGrid>
              <a:tr h="2789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5754099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04947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1194125"/>
                  </a:ext>
                </a:extLst>
              </a:tr>
              <a:tr h="278967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213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174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185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174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144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208761"/>
                  </a:ext>
                </a:extLst>
              </a:tr>
            </a:tbl>
          </a:graphicData>
        </a:graphic>
      </p:graphicFrame>
      <p:sp>
        <p:nvSpPr>
          <p:cNvPr id="12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57200" y="188640"/>
            <a:ext cx="8075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100" b="1" dirty="0"/>
              <a:t>Подготовка научно-педагогических </a:t>
            </a:r>
            <a:r>
              <a:rPr lang="ru-RU" sz="2100" b="1" dirty="0" smtClean="0"/>
              <a:t>кадров </a:t>
            </a:r>
            <a:r>
              <a:rPr lang="ru-RU" sz="2100" b="1" dirty="0"/>
              <a:t>высшей </a:t>
            </a:r>
            <a:r>
              <a:rPr lang="ru-RU" sz="2100" b="1" dirty="0" smtClean="0"/>
              <a:t>квалификации</a:t>
            </a:r>
            <a:endParaRPr lang="ru-RU" sz="2100" dirty="0"/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1800" b="1" dirty="0"/>
              <a:t>Аспирантура. Эффективность выпуска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5549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A08F3E-6D19-439D-AF50-DD0167D1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7992888" cy="3888432"/>
          </a:xfrm>
        </p:spPr>
        <p:txBody>
          <a:bodyPr>
            <a:normAutofit lnSpcReduction="10000"/>
          </a:bodyPr>
          <a:lstStyle/>
          <a:p>
            <a:pPr marL="180975" indent="-180975">
              <a:buClr>
                <a:srgbClr val="EE4612"/>
              </a:buClr>
            </a:pPr>
            <a:r>
              <a:rPr lang="ru-RU" sz="2400" dirty="0"/>
              <a:t>Включение ученых со степенью </a:t>
            </a:r>
            <a:r>
              <a:rPr lang="en-US" sz="2400" dirty="0"/>
              <a:t>Ph</a:t>
            </a:r>
            <a:r>
              <a:rPr lang="ru-RU" sz="2400" dirty="0"/>
              <a:t>.</a:t>
            </a:r>
            <a:r>
              <a:rPr lang="en-US" sz="2400" dirty="0"/>
              <a:t>D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также </a:t>
            </a:r>
            <a:r>
              <a:rPr lang="ru-RU" sz="2400" dirty="0" smtClean="0"/>
              <a:t>со </a:t>
            </a:r>
            <a:r>
              <a:rPr lang="ru-RU" sz="2400" dirty="0"/>
              <a:t>степенью кандидата наук</a:t>
            </a:r>
            <a:r>
              <a:rPr lang="ru-RU" sz="2400" dirty="0" smtClean="0"/>
              <a:t>;</a:t>
            </a:r>
          </a:p>
          <a:p>
            <a:pPr marL="180975" indent="-180975">
              <a:buClr>
                <a:srgbClr val="EE4612"/>
              </a:buClr>
              <a:buNone/>
            </a:pPr>
            <a:endParaRPr lang="ru-RU" sz="2400" dirty="0"/>
          </a:p>
          <a:p>
            <a:pPr marL="180975" indent="-180975">
              <a:buClr>
                <a:srgbClr val="EE4612"/>
              </a:buClr>
            </a:pPr>
            <a:r>
              <a:rPr lang="ru-RU" sz="2400" dirty="0"/>
              <a:t>Критерии для включения: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400" dirty="0"/>
              <a:t>не менее 10 публикаций в изданиях </a:t>
            </a:r>
            <a:r>
              <a:rPr lang="en-US" sz="2400" dirty="0"/>
              <a:t>Q1 – Q2</a:t>
            </a:r>
            <a:r>
              <a:rPr lang="ru-RU" sz="2400" dirty="0"/>
              <a:t>;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400" dirty="0"/>
              <a:t>научно-педагогический стаж – не менее 5 лет;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400" dirty="0"/>
              <a:t>оценка цитируемости научных работ в изданиях, включенные международные базы цитирования;</a:t>
            </a:r>
          </a:p>
          <a:p>
            <a:pPr lvl="1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400" dirty="0"/>
              <a:t>доля членов диссоветов ученых со степенью </a:t>
            </a:r>
            <a:r>
              <a:rPr lang="en-US" sz="2400" dirty="0"/>
              <a:t>Ph</a:t>
            </a:r>
            <a:r>
              <a:rPr lang="ru-RU" sz="2400" dirty="0"/>
              <a:t>.</a:t>
            </a:r>
            <a:r>
              <a:rPr lang="en-US" sz="2400" dirty="0"/>
              <a:t>D</a:t>
            </a:r>
            <a:r>
              <a:rPr lang="ru-RU" sz="2400" dirty="0"/>
              <a:t> и кандидата наук не более ⅓. </a:t>
            </a:r>
          </a:p>
          <a:p>
            <a:pPr lvl="1">
              <a:buClr>
                <a:srgbClr val="8A1411"/>
              </a:buCl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57200" y="1052736"/>
            <a:ext cx="8075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Рекомендация ВАК от 26.06.2019 № 1-пл/2</a:t>
            </a:r>
            <a:br>
              <a:rPr lang="ru-RU" sz="2800" b="1" dirty="0"/>
            </a:br>
            <a:r>
              <a:rPr lang="ru-RU" sz="2800" b="1" dirty="0"/>
              <a:t>Диссертационные советы</a:t>
            </a:r>
          </a:p>
        </p:txBody>
      </p:sp>
    </p:spTree>
    <p:extLst>
      <p:ext uri="{BB962C8B-B14F-4D97-AF65-F5344CB8AC3E}">
        <p14:creationId xmlns:p14="http://schemas.microsoft.com/office/powerpoint/2010/main" val="268223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9001000" cy="11521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/>
              <a:t>Программа фундаментальных научных </a:t>
            </a:r>
            <a:r>
              <a:rPr lang="ru-RU" sz="2800" b="1" dirty="0" smtClean="0"/>
              <a:t>исследований</a:t>
            </a:r>
            <a:br>
              <a:rPr lang="ru-RU" sz="2800" b="1" dirty="0" smtClean="0"/>
            </a:br>
            <a:r>
              <a:rPr lang="ru-RU" sz="2800" b="1" dirty="0" smtClean="0"/>
              <a:t>в РФ на </a:t>
            </a:r>
            <a:r>
              <a:rPr lang="ru-RU" sz="2800" b="1" dirty="0"/>
              <a:t>долгосрочный период (2021-2030 годы)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48251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29A4D5C-85C9-432E-90BD-2F4FA5AF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ЦЕЛЬ ПРОГРАММЫ </a:t>
            </a:r>
          </a:p>
          <a:p>
            <a:pPr marL="0" lvl="1" indent="0">
              <a:buNone/>
            </a:pPr>
            <a:r>
              <a:rPr lang="ru-RU" sz="1600" dirty="0" smtClean="0"/>
              <a:t>получение </a:t>
            </a:r>
            <a:r>
              <a:rPr lang="ru-RU" sz="1600" dirty="0"/>
              <a:t>новых фундаментальных знаний об основах мироздания, закономерностях развития природы, человека и общества для создания научного задела в интересах социально-экономического и научно-технологического развития, а также обеспечения национальной безопасности Российской Федерации.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ЗАДАЧИ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научного задела для развития науки и </a:t>
            </a:r>
            <a:r>
              <a:rPr lang="ru-RU" sz="1600" dirty="0" smtClean="0"/>
              <a:t>технологий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междисциплинарного научного задела в сфере общественно-гуманитарных </a:t>
            </a:r>
            <a:r>
              <a:rPr lang="ru-RU" sz="1600" dirty="0" smtClean="0"/>
              <a:t>наук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ресурсное </a:t>
            </a:r>
            <a:r>
              <a:rPr lang="ru-RU" sz="1600" dirty="0"/>
              <a:t>обеспечение фундаментальных научных </a:t>
            </a:r>
            <a:r>
              <a:rPr lang="ru-RU" sz="1600" dirty="0" smtClean="0"/>
              <a:t>исследований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модернизация </a:t>
            </a:r>
            <a:r>
              <a:rPr lang="ru-RU" sz="1600" dirty="0"/>
              <a:t>приборной и экспериментальной базы научных </a:t>
            </a:r>
            <a:r>
              <a:rPr lang="ru-RU" sz="1600" dirty="0" smtClean="0"/>
              <a:t>учреждений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развитие </a:t>
            </a:r>
            <a:r>
              <a:rPr lang="ru-RU" sz="1600" dirty="0"/>
              <a:t>кадрового потенциала российской </a:t>
            </a:r>
            <a:r>
              <a:rPr lang="ru-RU" sz="1600" dirty="0" smtClean="0"/>
              <a:t>науки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повышение </a:t>
            </a:r>
            <a:r>
              <a:rPr lang="ru-RU" sz="1600" dirty="0"/>
              <a:t>престижа науки в обществе, популяризации науки, развития международного сотрудничества и обеспечения единства всего научного </a:t>
            </a:r>
            <a:r>
              <a:rPr lang="ru-RU" sz="1600" dirty="0" smtClean="0"/>
              <a:t>комплекса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783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69D80D4D-1A03-442A-821F-4259BF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1ED64446-7D2B-40CE-A15F-7FCD903D2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224964"/>
              </p:ext>
            </p:extLst>
          </p:nvPr>
        </p:nvGraphicFramePr>
        <p:xfrm>
          <a:off x="539552" y="1124744"/>
          <a:ext cx="8136904" cy="184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35359593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675439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136685916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460189410"/>
                    </a:ext>
                  </a:extLst>
                </a:gridCol>
              </a:tblGrid>
              <a:tr h="4458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Соискатель ученой степени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Научные работы,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индексируемые в международных базах данных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335362"/>
                  </a:ext>
                </a:extLst>
              </a:tr>
              <a:tr h="593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Физико-математические, химические и биологические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Медицинские, технические и аграрные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Социально-экономические, гуманитарные и общественные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425834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 Доктор наук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30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Q1 – Q2)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последние 10 лет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25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Q1 – Q2)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за последние 10 лет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30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 последние 10 лет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1424932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 Кандидат наук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5  за последние 5 лет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5964738"/>
                  </a:ext>
                </a:extLst>
              </a:tr>
            </a:tbl>
          </a:graphicData>
        </a:graphic>
      </p:graphicFrame>
      <p:sp>
        <p:nvSpPr>
          <p:cNvPr id="13" name="Заголовок 3">
            <a:extLst>
              <a:ext uri="{FF2B5EF4-FFF2-40B4-BE49-F238E27FC236}">
                <a16:creationId xmlns:a16="http://schemas.microsoft.com/office/drawing/2014/main" xmlns="" id="{726ACDB2-F104-4C6D-9EBC-6793AF14B823}"/>
              </a:ext>
            </a:extLst>
          </p:cNvPr>
          <p:cNvSpPr txBox="1">
            <a:spLocks/>
          </p:cNvSpPr>
          <p:nvPr/>
        </p:nvSpPr>
        <p:spPr>
          <a:xfrm>
            <a:off x="457200" y="306896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Публикация основных научных результатов диссертаций</a:t>
            </a:r>
            <a:endParaRPr lang="ru-RU" sz="2000" i="1" dirty="0"/>
          </a:p>
        </p:txBody>
      </p:sp>
      <p:graphicFrame>
        <p:nvGraphicFramePr>
          <p:cNvPr id="14" name="Таблица 12">
            <a:extLst>
              <a:ext uri="{FF2B5EF4-FFF2-40B4-BE49-F238E27FC236}">
                <a16:creationId xmlns:a16="http://schemas.microsoft.com/office/drawing/2014/main" xmlns="" id="{68D8E323-5831-487B-907E-4DF845821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11626"/>
              </p:ext>
            </p:extLst>
          </p:nvPr>
        </p:nvGraphicFramePr>
        <p:xfrm>
          <a:off x="539552" y="3573016"/>
          <a:ext cx="8136904" cy="251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35359593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675439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1002881618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460189410"/>
                    </a:ext>
                  </a:extLst>
                </a:gridCol>
              </a:tblGrid>
              <a:tr h="4303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Соискатель ученой степени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Научные работы,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индексируемые в международных базах данных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335362"/>
                  </a:ext>
                </a:extLst>
              </a:tr>
              <a:tr h="7745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Физико-математические, химические и биологические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Медицинские, технические и аграрные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Социально-экономические, гуманитарные и общественные науки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425834"/>
                  </a:ext>
                </a:extLst>
              </a:tr>
              <a:tr h="60243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 Доктор наук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5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Q1 – Q2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) для диссертаций, защищаемых после 01.09.2020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3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Q1 – Q3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) для диссертаций, защищаемых после 01.01.2021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2 для диссертаций, защищаемых после 01.01.2021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1424932"/>
                  </a:ext>
                </a:extLst>
              </a:tr>
              <a:tr h="60243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 Кандидат наук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менее 1 для диссертаций, защищаемых после 01.01.2021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5964738"/>
                  </a:ext>
                </a:extLst>
              </a:tr>
            </a:tbl>
          </a:graphicData>
        </a:graphic>
      </p:graphicFrame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57200" y="260648"/>
            <a:ext cx="80752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400" b="1" dirty="0"/>
              <a:t>Рекомендация ВАК от 26.06.2019 № 1-пл/2</a:t>
            </a:r>
            <a:br>
              <a:rPr lang="ru-RU" sz="2400" b="1" dirty="0"/>
            </a:br>
            <a:r>
              <a:rPr lang="ru-RU" sz="2400" b="1" dirty="0"/>
              <a:t>Защита диссертаций по научному докладу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550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3466037F-18C9-486F-A590-6B0DF0769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55873"/>
              </p:ext>
            </p:extLst>
          </p:nvPr>
        </p:nvGraphicFramePr>
        <p:xfrm>
          <a:off x="539552" y="980731"/>
          <a:ext cx="8136903" cy="4320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513">
                  <a:extLst>
                    <a:ext uri="{9D8B030D-6E8A-4147-A177-3AD203B41FA5}">
                      <a16:colId xmlns:a16="http://schemas.microsoft.com/office/drawing/2014/main" xmlns="" val="2212817078"/>
                    </a:ext>
                  </a:extLst>
                </a:gridCol>
                <a:gridCol w="912478">
                  <a:extLst>
                    <a:ext uri="{9D8B030D-6E8A-4147-A177-3AD203B41FA5}">
                      <a16:colId xmlns:a16="http://schemas.microsoft.com/office/drawing/2014/main" xmlns="" val="3328660377"/>
                    </a:ext>
                  </a:extLst>
                </a:gridCol>
                <a:gridCol w="912478">
                  <a:extLst>
                    <a:ext uri="{9D8B030D-6E8A-4147-A177-3AD203B41FA5}">
                      <a16:colId xmlns:a16="http://schemas.microsoft.com/office/drawing/2014/main" xmlns="" val="4124508487"/>
                    </a:ext>
                  </a:extLst>
                </a:gridCol>
                <a:gridCol w="912478">
                  <a:extLst>
                    <a:ext uri="{9D8B030D-6E8A-4147-A177-3AD203B41FA5}">
                      <a16:colId xmlns:a16="http://schemas.microsoft.com/office/drawing/2014/main" xmlns="" val="2957141915"/>
                    </a:ext>
                  </a:extLst>
                </a:gridCol>
                <a:gridCol w="912478">
                  <a:extLst>
                    <a:ext uri="{9D8B030D-6E8A-4147-A177-3AD203B41FA5}">
                      <a16:colId xmlns:a16="http://schemas.microsoft.com/office/drawing/2014/main" xmlns="" val="918114585"/>
                    </a:ext>
                  </a:extLst>
                </a:gridCol>
                <a:gridCol w="912478">
                  <a:extLst>
                    <a:ext uri="{9D8B030D-6E8A-4147-A177-3AD203B41FA5}">
                      <a16:colId xmlns:a16="http://schemas.microsoft.com/office/drawing/2014/main" xmlns="" val="3298299807"/>
                    </a:ext>
                  </a:extLst>
                </a:gridCol>
              </a:tblGrid>
              <a:tr h="291941">
                <a:tc rowSpan="2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КБПР</a:t>
                      </a:r>
                      <a:r>
                        <a:rPr lang="ru-RU" sz="120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ru-RU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 за 5 лет***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9084144"/>
                  </a:ext>
                </a:extLst>
              </a:tr>
              <a:tr h="1094778">
                <a:tc v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КБПР</a:t>
                      </a:r>
                      <a:r>
                        <a:rPr lang="ru-RU" sz="120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ru-RU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авторов</a:t>
                      </a:r>
                      <a:endParaRPr lang="ru-RU" sz="12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Средневзвешенный </a:t>
                      </a:r>
                      <a:r>
                        <a:rPr lang="ru-RU" sz="9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импакт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-фактор журналов, в которых были опубликованы статьи</a:t>
                      </a:r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число публикаций в расчете на одного автора</a:t>
                      </a:r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число цитирований в расчете на одну публикацию</a:t>
                      </a:r>
                      <a:endParaRPr lang="ru-RU" sz="9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3539621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Уральский федеральный университет*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4601,45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6309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8255429"/>
                  </a:ext>
                </a:extLst>
              </a:tr>
              <a:tr h="444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Южно-Уральские государственный университет*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1203,13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3411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2846160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Тюменский государственный университет*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778,12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2281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149320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Челябинский государственный университет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484,15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1467402"/>
                  </a:ext>
                </a:extLst>
              </a:tr>
              <a:tr h="444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Магнитогорский государственный технический университет им. Г.И. Носова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455,92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2065</a:t>
                      </a: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1984850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Сургутский государственный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290,87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926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5884856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Югорский государственный университет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150,24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5150407"/>
                  </a:ext>
                </a:extLst>
              </a:tr>
              <a:tr h="4446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Нижневартовский государственный университет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+mn-lt"/>
                        </a:rPr>
                        <a:t>122,07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2608849"/>
                  </a:ext>
                </a:extLst>
              </a:tr>
              <a:tr h="266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+mn-lt"/>
                        </a:rPr>
                        <a:t>Курганский государственный университет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70,9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6429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9000706"/>
                  </a:ext>
                </a:extLst>
              </a:tr>
            </a:tbl>
          </a:graphicData>
        </a:graphic>
      </p:graphicFrame>
      <p:sp>
        <p:nvSpPr>
          <p:cNvPr id="14" name="Объект 8">
            <a:extLst>
              <a:ext uri="{FF2B5EF4-FFF2-40B4-BE49-F238E27FC236}">
                <a16:creationId xmlns:a16="http://schemas.microsoft.com/office/drawing/2014/main" xmlns="" id="{CFE9D5B2-A674-479E-9E32-787EB75C0F7E}"/>
              </a:ext>
            </a:extLst>
          </p:cNvPr>
          <p:cNvSpPr txBox="1">
            <a:spLocks/>
          </p:cNvSpPr>
          <p:nvPr/>
        </p:nvSpPr>
        <p:spPr>
          <a:xfrm>
            <a:off x="539552" y="5482688"/>
            <a:ext cx="7344815" cy="7546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* вузы 5-100</a:t>
            </a:r>
            <a:endParaRPr lang="en-US" sz="1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7030A0"/>
                </a:solidFill>
              </a:rPr>
              <a:t>**</a:t>
            </a:r>
            <a:r>
              <a:rPr lang="ru-RU" sz="1200" dirty="0">
                <a:solidFill>
                  <a:srgbClr val="7030A0"/>
                </a:solidFill>
              </a:rPr>
              <a:t> КБПР –комплексный балл публикационной результативности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*** по данным Российского индекса научного цитирования</a:t>
            </a:r>
          </a:p>
          <a:p>
            <a:pPr marL="0" indent="0">
              <a:buNone/>
            </a:pP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6" name="Нижний колонтитул 5">
            <a:extLst>
              <a:ext uri="{FF2B5EF4-FFF2-40B4-BE49-F238E27FC236}">
                <a16:creationId xmlns:a16="http://schemas.microsoft.com/office/drawing/2014/main" xmlns="" id="{C17A7E4D-5A03-4EED-9463-DB7ABE60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18864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Положение </a:t>
            </a:r>
            <a:r>
              <a:rPr lang="ru-RU" sz="2800" b="1" dirty="0" err="1"/>
              <a:t>ЧелГУ</a:t>
            </a:r>
            <a:r>
              <a:rPr lang="ru-RU" sz="2800" b="1" dirty="0"/>
              <a:t> в </a:t>
            </a:r>
            <a:r>
              <a:rPr lang="ru-RU" sz="2800" b="1" dirty="0" err="1"/>
              <a:t>УрФО</a:t>
            </a:r>
            <a:r>
              <a:rPr lang="ru-RU" sz="2800" b="1" dirty="0"/>
              <a:t> в 2020 году</a:t>
            </a:r>
            <a:r>
              <a:rPr lang="ru-RU" sz="2400" b="1" dirty="0"/>
              <a:t>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617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2221162"/>
                <a:ext cx="6264696" cy="1423862"/>
              </a:xfrm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⋅ 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𝑛𝑢𝑚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2221162"/>
                <a:ext cx="6264696" cy="1423862"/>
              </a:xfrm>
              <a:blipFill rotWithShape="1">
                <a:blip r:embed="rId3" cstate="print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="" xmlns:a16="http://schemas.microsoft.com/office/drawing/2014/main" id="{3D29DC90-1744-438D-9FA1-EC38E57083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5064"/>
                <a:ext cx="7632848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2000" i="1" dirty="0"/>
                  <a:t> </a:t>
                </a:r>
                <a:r>
                  <a:rPr lang="ru-RU" sz="2000" dirty="0"/>
                  <a:t>– балл строки публикационного отчета университета</a:t>
                </a:r>
                <a:r>
                  <a:rPr lang="ru-RU" sz="2000" i="1" dirty="0"/>
                  <a:t>   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уникальная статья;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N</a:t>
                </a:r>
                <a:r>
                  <a:rPr lang="en-US" sz="2000" i="1" baseline="30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число авторов в статье </a:t>
                </a:r>
                <a:r>
                  <a:rPr lang="en-US" sz="2000" i="1" dirty="0"/>
                  <a:t>m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30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количество аффилиаций автора в статье </a:t>
                </a:r>
                <a:r>
                  <a:rPr lang="en-US" sz="2000" i="1" dirty="0"/>
                  <a:t>m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-25000" dirty="0"/>
                  <a:t>num</a:t>
                </a:r>
                <a:r>
                  <a:rPr lang="en-US" sz="2000" dirty="0"/>
                  <a:t> =</a:t>
                </a:r>
                <a:r>
                  <a:rPr lang="ru-RU" sz="2000" dirty="0"/>
                  <a:t> 1 если автора статьи </a:t>
                </a:r>
                <a:r>
                  <a:rPr lang="en-US" sz="2000" i="1" dirty="0"/>
                  <a:t>m</a:t>
                </a:r>
                <a:r>
                  <a:rPr lang="en-US" sz="2000" dirty="0"/>
                  <a:t> </a:t>
                </a:r>
                <a:r>
                  <a:rPr lang="ru-RU" sz="2000" dirty="0"/>
                  <a:t>указал аффилиацию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EE4612"/>
                    </a:solidFill>
                  </a:rPr>
                  <a:t>ЧелГУ</a:t>
                </a:r>
                <a:r>
                  <a:rPr lang="ru-RU" sz="2000" dirty="0"/>
                  <a:t>;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i="1" dirty="0"/>
                  <a:t>A</a:t>
                </a:r>
                <a:r>
                  <a:rPr lang="en-US" sz="2000" i="1" baseline="-25000" dirty="0"/>
                  <a:t>num</a:t>
                </a:r>
                <a:r>
                  <a:rPr lang="en-US" sz="2000" dirty="0"/>
                  <a:t> = </a:t>
                </a:r>
                <a:r>
                  <a:rPr lang="ru-RU" sz="2000" dirty="0"/>
                  <a:t>0 если автора статьи </a:t>
                </a:r>
                <a:r>
                  <a:rPr lang="en-US" sz="2000" i="1" dirty="0"/>
                  <a:t>m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EE4612"/>
                    </a:solidFill>
                  </a:rPr>
                  <a:t>не указал</a:t>
                </a:r>
                <a:r>
                  <a:rPr lang="ru-RU" sz="2000" dirty="0">
                    <a:solidFill>
                      <a:srgbClr val="EE4612"/>
                    </a:solidFill>
                  </a:rPr>
                  <a:t> </a:t>
                </a:r>
                <a:r>
                  <a:rPr lang="ru-RU" sz="2000" dirty="0"/>
                  <a:t>аффилиацию</a:t>
                </a:r>
                <a:r>
                  <a:rPr lang="en-US" sz="2000" dirty="0"/>
                  <a:t> </a:t>
                </a:r>
                <a:r>
                  <a:rPr lang="ru-RU" sz="2000" i="1" dirty="0">
                    <a:solidFill>
                      <a:srgbClr val="EE4612"/>
                    </a:solidFill>
                  </a:rPr>
                  <a:t>ЧелГУ</a:t>
                </a:r>
                <a:r>
                  <a:rPr lang="ru-RU" sz="2000" dirty="0"/>
                  <a:t>;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K</a:t>
                </a:r>
                <a:r>
                  <a:rPr lang="en-US" sz="2000" i="1" baseline="-25000" dirty="0"/>
                  <a:t>m</a:t>
                </a:r>
                <a:r>
                  <a:rPr lang="en-US" sz="2000" dirty="0"/>
                  <a:t> – </a:t>
                </a:r>
                <a:r>
                  <a:rPr lang="ru-RU" sz="2000" dirty="0"/>
                  <a:t>коэффициент качества статьи/журнала</a:t>
                </a:r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D29DC90-1744-438D-9FA1-EC38E570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5064"/>
                <a:ext cx="7632848" cy="20162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79" t="-3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xmlns="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Об итогах НИР в 201</a:t>
            </a:r>
            <a:r>
              <a:rPr lang="en-US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9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году</a:t>
            </a:r>
            <a:r>
              <a:rPr lang="en-US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и о задачах</a:t>
            </a:r>
            <a:r>
              <a:rPr lang="en-US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университета в сфере научной</a:t>
            </a:r>
            <a:r>
              <a:rPr lang="en-US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деятельности в 20</a:t>
            </a:r>
            <a:r>
              <a:rPr lang="en-US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20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году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57200" y="1124744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Комплексный балл публикационной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результативности </a:t>
            </a:r>
            <a:r>
              <a:rPr lang="ru-RU" sz="2800" b="1" dirty="0"/>
              <a:t>(КБПР) </a:t>
            </a:r>
            <a:r>
              <a:rPr lang="ru-RU" sz="2800" b="1" dirty="0" err="1"/>
              <a:t>Минобрнауки</a:t>
            </a:r>
            <a:r>
              <a:rPr lang="ru-RU" sz="2800" b="1" dirty="0"/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4023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QS Quacquarelli Symonds&quot;">
            <a:extLst>
              <a:ext uri="{FF2B5EF4-FFF2-40B4-BE49-F238E27FC236}">
                <a16:creationId xmlns:a16="http://schemas.microsoft.com/office/drawing/2014/main" xmlns="" id="{C25C4953-A57F-489E-AA46-A69D90A6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6" y="908720"/>
            <a:ext cx="3592551" cy="23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xmlns="" id="{3C8A7E99-B5E7-44F9-B04D-601787A5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085AADE-813A-4A66-BBC6-B651F123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924944"/>
            <a:ext cx="7992888" cy="3168352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buClr>
                <a:srgbClr val="EE4612"/>
              </a:buClr>
            </a:pPr>
            <a:r>
              <a:rPr lang="ru-RU" sz="2600" dirty="0"/>
              <a:t>Университет принял участие в международном рейтинге вузов QS рейтингового агентства QS </a:t>
            </a:r>
            <a:r>
              <a:rPr lang="ru-RU" sz="2600" dirty="0" err="1"/>
              <a:t>Quacquarelli</a:t>
            </a:r>
            <a:r>
              <a:rPr lang="ru-RU" sz="2600" dirty="0"/>
              <a:t> </a:t>
            </a:r>
            <a:r>
              <a:rPr lang="ru-RU" sz="2600" dirty="0" err="1"/>
              <a:t>Symonds</a:t>
            </a:r>
            <a:r>
              <a:rPr lang="ru-RU" sz="2600" dirty="0"/>
              <a:t>, в категории Региональный рейтинг вузов восточно-европейских и азиатских стран QS EECA (</a:t>
            </a:r>
            <a:r>
              <a:rPr lang="ru-RU" sz="2600" dirty="0" err="1"/>
              <a:t>Emerging</a:t>
            </a:r>
            <a:r>
              <a:rPr lang="ru-RU" sz="2600" dirty="0"/>
              <a:t> </a:t>
            </a:r>
            <a:r>
              <a:rPr lang="ru-RU" sz="2600" dirty="0" err="1"/>
              <a:t>Europe</a:t>
            </a:r>
            <a:r>
              <a:rPr lang="ru-RU" sz="2600" dirty="0"/>
              <a:t> </a:t>
            </a:r>
            <a:r>
              <a:rPr lang="ru-RU" sz="2600" dirty="0" err="1"/>
              <a:t>and</a:t>
            </a:r>
            <a:r>
              <a:rPr lang="ru-RU" sz="2600" dirty="0"/>
              <a:t> </a:t>
            </a:r>
            <a:r>
              <a:rPr lang="ru-RU" sz="2600" dirty="0" err="1"/>
              <a:t>Central</a:t>
            </a:r>
            <a:r>
              <a:rPr lang="ru-RU" sz="2600" dirty="0"/>
              <a:t> </a:t>
            </a:r>
            <a:r>
              <a:rPr lang="ru-RU" sz="2600" dirty="0" err="1"/>
              <a:t>Asia</a:t>
            </a:r>
            <a:r>
              <a:rPr lang="ru-RU" sz="2600" dirty="0" smtClean="0"/>
              <a:t>).</a:t>
            </a:r>
          </a:p>
          <a:p>
            <a:pPr marL="180975" indent="-180975">
              <a:buClr>
                <a:srgbClr val="EE4612"/>
              </a:buClr>
            </a:pPr>
            <a:endParaRPr lang="ru-RU" sz="2600" dirty="0" smtClean="0"/>
          </a:p>
          <a:p>
            <a:pPr marL="180975" indent="-180975">
              <a:buClr>
                <a:srgbClr val="EE4612"/>
              </a:buClr>
            </a:pPr>
            <a:r>
              <a:rPr lang="en-US" sz="2600" dirty="0" err="1"/>
              <a:t>Мировой</a:t>
            </a:r>
            <a:r>
              <a:rPr lang="en-US" sz="2600" dirty="0"/>
              <a:t> </a:t>
            </a:r>
            <a:r>
              <a:rPr lang="en-US" sz="2600" dirty="0" err="1"/>
              <a:t>рейтинг</a:t>
            </a:r>
            <a:r>
              <a:rPr lang="en-US" sz="2600" dirty="0"/>
              <a:t> </a:t>
            </a:r>
            <a:r>
              <a:rPr lang="en-US" sz="2600" dirty="0" err="1"/>
              <a:t>университетов</a:t>
            </a:r>
            <a:r>
              <a:rPr lang="en-US" sz="2600" dirty="0"/>
              <a:t> Times Higher Education (Times Higher Education World University Rankings</a:t>
            </a:r>
            <a:r>
              <a:rPr lang="en-US" sz="2600" dirty="0" smtClean="0"/>
              <a:t>)</a:t>
            </a:r>
            <a:r>
              <a:rPr lang="ru-RU" sz="2600" dirty="0"/>
              <a:t> Требования вхождения &gt; 150 публикаций Q1,Q2 в год от университета</a:t>
            </a:r>
          </a:p>
          <a:p>
            <a:endParaRPr lang="ru-RU" sz="2000" dirty="0"/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90872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Международная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5715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18856" y="1149894"/>
            <a:ext cx="3785592" cy="4655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38A249DA-D791-4503-9C77-43EA1323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58CB897-8957-4CE2-957F-0859AB4FA898}"/>
              </a:ext>
            </a:extLst>
          </p:cNvPr>
          <p:cNvSpPr txBox="1">
            <a:spLocks/>
          </p:cNvSpPr>
          <p:nvPr/>
        </p:nvSpPr>
        <p:spPr>
          <a:xfrm>
            <a:off x="457200" y="1149894"/>
            <a:ext cx="4114800" cy="4794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Magistra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Vitae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электронный журнал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историческим наукам и археологии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университета. Образование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здравоохранение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университета. Серия: Право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Горизонты цивилизации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Евразийский журнал региональных 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политических исследований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Знак: проблемное поле медиаобразования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Медиасреда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Общество, экономика, управление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Физическая культура. Спорт. Туризм. Двигательная рекреация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Челябинский гуманитарий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Челябинский физико-математический журнал</a:t>
            </a:r>
            <a:endParaRPr lang="ru-RU" sz="14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8311B630-1FED-4D23-ADB6-08AFEE376B8C}"/>
              </a:ext>
            </a:extLst>
          </p:cNvPr>
          <p:cNvSpPr txBox="1">
            <a:spLocks/>
          </p:cNvSpPr>
          <p:nvPr/>
        </p:nvSpPr>
        <p:spPr>
          <a:xfrm>
            <a:off x="5004048" y="1412776"/>
            <a:ext cx="3456384" cy="1296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ФРНЖ – 2020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57 % редакций журналов не выполнили взятые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 </a:t>
            </a:r>
            <a:r>
              <a:rPr lang="ru-RU" sz="2400" dirty="0">
                <a:solidFill>
                  <a:srgbClr val="7030A0"/>
                </a:solidFill>
              </a:rPr>
              <a:t>себя обязательства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2780928"/>
            <a:ext cx="3240360" cy="2880320"/>
          </a:xfrm>
          <a:noFill/>
        </p:spPr>
        <p:txBody>
          <a:bodyPr>
            <a:normAutofit/>
          </a:bodyPr>
          <a:lstStyle/>
          <a:p>
            <a:pPr marL="180975" indent="-180975">
              <a:buClr>
                <a:srgbClr val="7030A0"/>
              </a:buClr>
            </a:pPr>
            <a:r>
              <a:rPr lang="ru-RU" sz="1800" dirty="0"/>
              <a:t>Перечень ВАК</a:t>
            </a:r>
            <a:endParaRPr lang="en-US" sz="1800" dirty="0"/>
          </a:p>
          <a:p>
            <a:pPr marL="180975" indent="-180975">
              <a:buClr>
                <a:srgbClr val="7030A0"/>
              </a:buClr>
            </a:pPr>
            <a:r>
              <a:rPr lang="ru-RU" sz="1800" dirty="0"/>
              <a:t>Индексы цитирования:</a:t>
            </a:r>
          </a:p>
          <a:p>
            <a:pPr marL="361950" lvl="1" indent="-180975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800" dirty="0"/>
              <a:t>Web of Science</a:t>
            </a:r>
            <a:r>
              <a:rPr lang="ru-RU" sz="1800" dirty="0"/>
              <a:t>;</a:t>
            </a:r>
          </a:p>
          <a:p>
            <a:pPr marL="361950" lvl="1" indent="-180975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800" dirty="0"/>
              <a:t>Scopus</a:t>
            </a:r>
            <a:r>
              <a:rPr lang="ru-RU" sz="1800" dirty="0"/>
              <a:t>;</a:t>
            </a:r>
          </a:p>
          <a:p>
            <a:pPr marL="361950" lvl="1" indent="-180975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800" dirty="0"/>
              <a:t>ERIH</a:t>
            </a:r>
            <a:r>
              <a:rPr lang="ru-RU" sz="1800" dirty="0"/>
              <a:t>.</a:t>
            </a:r>
          </a:p>
          <a:p>
            <a:pPr marL="180975" indent="-180975">
              <a:buClr>
                <a:srgbClr val="7030A0"/>
              </a:buClr>
            </a:pPr>
            <a:r>
              <a:rPr lang="ru-RU" sz="1800" dirty="0"/>
              <a:t>Полнотекстовые БД:</a:t>
            </a:r>
          </a:p>
          <a:p>
            <a:pPr marL="361950" lvl="1" indent="-180975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800" dirty="0"/>
              <a:t>EBSCO</a:t>
            </a:r>
            <a:r>
              <a:rPr lang="ru-RU" sz="1800" dirty="0"/>
              <a:t>;</a:t>
            </a:r>
            <a:endParaRPr lang="en-US" sz="1800" dirty="0"/>
          </a:p>
          <a:p>
            <a:pPr marL="361950" lvl="1" indent="-180975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800" dirty="0"/>
              <a:t>DOAJ</a:t>
            </a:r>
            <a:r>
              <a:rPr lang="ru-RU" sz="1800" dirty="0"/>
              <a:t>.</a:t>
            </a:r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18864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Научные периодические издания</a:t>
            </a:r>
          </a:p>
        </p:txBody>
      </p:sp>
    </p:spTree>
    <p:extLst>
      <p:ext uri="{BB962C8B-B14F-4D97-AF65-F5344CB8AC3E}">
        <p14:creationId xmlns:p14="http://schemas.microsoft.com/office/powerpoint/2010/main" val="313293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D29DC90-1744-438D-9FA1-EC38E5708351}"/>
              </a:ext>
            </a:extLst>
          </p:cNvPr>
          <p:cNvSpPr txBox="1">
            <a:spLocks/>
          </p:cNvSpPr>
          <p:nvPr/>
        </p:nvSpPr>
        <p:spPr>
          <a:xfrm>
            <a:off x="251520" y="1772816"/>
            <a:ext cx="8712968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Развитие внутренней системы поддержки научных исследований в решении приоритетных для ЧелГУ задач, активизация междисциплинарных исследований, а также разработок, выполняемых в рамках реализации Национальной технологической инициативы, активное участие в реализации Национальных проектов (в первую очередь – «Наука» и «Образование») и Программы фундаментальных научных исследований в РФ на долгосрочный период (2021-2030 годы).</a:t>
            </a:r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Закупка оборудования для лабораторий университета на сумму более 30 </a:t>
            </a:r>
            <a:r>
              <a:rPr lang="ru-RU" sz="2300" dirty="0" err="1" smtClean="0"/>
              <a:t>млн</a:t>
            </a:r>
            <a:r>
              <a:rPr lang="ru-RU" sz="2300" dirty="0" smtClean="0"/>
              <a:t> руб.</a:t>
            </a:r>
            <a:endParaRPr lang="en-US" sz="2300" dirty="0" smtClean="0"/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Открытие международных лабораторий.</a:t>
            </a:r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Участие в программе «ПРИОРИТЕТ 2030».</a:t>
            </a:r>
            <a:endParaRPr lang="en-US" sz="2300" dirty="0" smtClean="0"/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Совместные НИОКР в рамках Консорциума </a:t>
            </a:r>
            <a:r>
              <a:rPr lang="ru-RU" sz="2300" dirty="0" err="1" smtClean="0"/>
              <a:t>ЧелГУ-ЮУрГУ-МГТУ-ФНЦ</a:t>
            </a:r>
            <a:r>
              <a:rPr lang="ru-RU" sz="2300" dirty="0" smtClean="0"/>
              <a:t> МиГ </a:t>
            </a:r>
            <a:r>
              <a:rPr lang="ru-RU" sz="2300" dirty="0" err="1" smtClean="0"/>
              <a:t>УрО</a:t>
            </a:r>
            <a:r>
              <a:rPr lang="ru-RU" sz="2300" dirty="0" smtClean="0"/>
              <a:t> РАН.</a:t>
            </a:r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НИОКР в рамках Уральского межрегионального НОЦ мирового уровня «Передовые производственные технологии и материалы».</a:t>
            </a:r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r>
              <a:rPr lang="ru-RU" sz="2300" dirty="0" smtClean="0"/>
              <a:t>Объявление конкурса грантов Фонда поддержки научно-исследовательских работ студентов.</a:t>
            </a:r>
          </a:p>
          <a:p>
            <a:pPr marL="180975" indent="-180975">
              <a:spcBef>
                <a:spcPts val="1200"/>
              </a:spcBef>
              <a:buClr>
                <a:srgbClr val="EE4612"/>
              </a:buClr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xmlns="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23528" y="90872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/>
              <a:t>Планы на 2021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6366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D29DC90-1744-438D-9FA1-EC38E5708351}"/>
              </a:ext>
            </a:extLst>
          </p:cNvPr>
          <p:cNvSpPr txBox="1">
            <a:spLocks/>
          </p:cNvSpPr>
          <p:nvPr/>
        </p:nvSpPr>
        <p:spPr>
          <a:xfrm>
            <a:off x="176953" y="1407690"/>
            <a:ext cx="8832903" cy="446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 smtClean="0"/>
              <a:t>Повышение </a:t>
            </a:r>
            <a:r>
              <a:rPr lang="ru-RU" sz="1800" dirty="0"/>
              <a:t>публикационной </a:t>
            </a:r>
            <a:r>
              <a:rPr lang="ru-RU" sz="1800" dirty="0" smtClean="0"/>
              <a:t>активности.</a:t>
            </a:r>
            <a:endParaRPr lang="ru-RU" sz="1800" dirty="0"/>
          </a:p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/>
              <a:t>Развитие фундаментальных, практико-ориентированных, в том числе хоздоговорных,  научных </a:t>
            </a:r>
            <a:r>
              <a:rPr lang="ru-RU" sz="1800" dirty="0" smtClean="0"/>
              <a:t>исследований.</a:t>
            </a:r>
            <a:endParaRPr lang="ru-RU" sz="1800" dirty="0"/>
          </a:p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/>
              <a:t>Разработка положения о конкурсе на проведение </a:t>
            </a:r>
            <a:r>
              <a:rPr lang="ru-RU" sz="1800" dirty="0" smtClean="0"/>
              <a:t>конференций.</a:t>
            </a:r>
            <a:endParaRPr lang="ru-RU" sz="1800" dirty="0"/>
          </a:p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/>
              <a:t>Подготовка кадров:</a:t>
            </a:r>
          </a:p>
          <a:p>
            <a:pPr marL="361950" lvl="1" indent="-180975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800" dirty="0"/>
              <a:t>создание фонда поддержки соискателей научных степеней доктора и кандидата </a:t>
            </a:r>
            <a:r>
              <a:rPr lang="ru-RU" sz="1800" dirty="0" smtClean="0"/>
              <a:t>наук</a:t>
            </a:r>
            <a:r>
              <a:rPr lang="ru-RU" sz="1800" dirty="0" smtClean="0"/>
              <a:t>,</a:t>
            </a:r>
            <a:endParaRPr lang="ru-RU" sz="1800" dirty="0"/>
          </a:p>
          <a:p>
            <a:pPr marL="361950" lvl="1" indent="-180975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800" dirty="0"/>
              <a:t>работа по открытию диссертационных советов </a:t>
            </a:r>
            <a:r>
              <a:rPr lang="ru-RU" sz="1800" dirty="0" smtClean="0"/>
              <a:t>и </a:t>
            </a:r>
            <a:r>
              <a:rPr lang="ru-RU" sz="1800" dirty="0"/>
              <a:t>увеличению набора </a:t>
            </a:r>
            <a:r>
              <a:rPr lang="ru-RU" sz="1800" dirty="0" smtClean="0"/>
              <a:t> в аспирантуру</a:t>
            </a:r>
            <a:r>
              <a:rPr lang="ru-RU" sz="1800" dirty="0" smtClean="0"/>
              <a:t>,</a:t>
            </a:r>
            <a:endParaRPr lang="en-US" sz="1800" dirty="0" smtClean="0"/>
          </a:p>
          <a:p>
            <a:pPr marL="361950" lvl="1" indent="-180975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800" dirty="0" smtClean="0"/>
              <a:t>расширение научной кооперации с диссертационными советами НИИ РАН и ВУЗов РФ</a:t>
            </a:r>
            <a:endParaRPr lang="ru-RU" sz="1800" dirty="0"/>
          </a:p>
          <a:p>
            <a:pPr marL="361950" lvl="1" indent="-180975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800" dirty="0"/>
              <a:t>участие студентов и молодых ученых в программах Фонда содействия развитию малых форм предприятий в научно-технической сфере (Фонд содействия инновациям или фонд Бортника), программах «УМНИК» и «Старт</a:t>
            </a:r>
            <a:r>
              <a:rPr lang="ru-RU" sz="1800" dirty="0" smtClean="0"/>
              <a:t>».</a:t>
            </a:r>
            <a:endParaRPr lang="ru-RU" sz="1800" dirty="0"/>
          </a:p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/>
              <a:t>Усовершенствование показателей эффективного контракта для </a:t>
            </a:r>
            <a:r>
              <a:rPr lang="ru-RU" sz="1800" dirty="0" smtClean="0"/>
              <a:t>НПР.</a:t>
            </a:r>
            <a:endParaRPr lang="ru-RU" sz="1800" dirty="0"/>
          </a:p>
          <a:p>
            <a:pPr marL="180975" indent="-180975">
              <a:spcBef>
                <a:spcPts val="600"/>
              </a:spcBef>
              <a:buClr>
                <a:srgbClr val="EE4612"/>
              </a:buClr>
            </a:pPr>
            <a:r>
              <a:rPr lang="ru-RU" sz="1800" dirty="0"/>
              <a:t>Укрепление позиций научных журналов, издаваемых </a:t>
            </a:r>
            <a:r>
              <a:rPr lang="ru-RU" sz="1800" dirty="0" smtClean="0"/>
              <a:t>университетом.</a:t>
            </a:r>
            <a:endParaRPr lang="ru-RU" sz="1800" dirty="0"/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xmlns="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6"/>
          <p:cNvSpPr txBox="1">
            <a:spLocks/>
          </p:cNvSpPr>
          <p:nvPr/>
        </p:nvSpPr>
        <p:spPr>
          <a:xfrm>
            <a:off x="6876256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436F12-454A-4930-A224-8454E653E36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90872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/>
              <a:t>Планы на 2021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307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594718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xmlns="" id="{E72E5876-ACD2-4DDA-B8EE-EAB32655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02818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38734"/>
            <a:ext cx="6995120" cy="70609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 smtClean="0"/>
              <a:t>ПРОГРАММА</a:t>
            </a:r>
            <a:br>
              <a:rPr lang="ru-RU" sz="2800" b="1" dirty="0" smtClean="0"/>
            </a:br>
            <a:r>
              <a:rPr lang="ru-RU" sz="2800" b="1" dirty="0" smtClean="0"/>
              <a:t>Целевые </a:t>
            </a:r>
            <a:r>
              <a:rPr lang="ru-RU" sz="2800" b="1" dirty="0"/>
              <a:t>показатели (индикаторы)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29A4D5C-85C9-432E-90BD-2F4FA5AF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248472"/>
          </a:xfrm>
        </p:spPr>
        <p:txBody>
          <a:bodyPr>
            <a:noAutofit/>
          </a:bodyPr>
          <a:lstStyle/>
          <a:p>
            <a:pPr marL="176213" marR="1400" indent="-176213"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Ч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исленность исследователей </a:t>
            </a:r>
            <a:r>
              <a:rPr lang="ru-RU" sz="1400" b="0" i="0" strike="noStrike" baseline="0" dirty="0"/>
              <a:t>в эквиваленте полной занятости среди ведущих стран мира </a:t>
            </a:r>
            <a:r>
              <a:rPr lang="ru-RU" sz="1400" b="0" i="0" strike="noStrike" baseline="0" dirty="0" smtClean="0"/>
              <a:t/>
            </a:r>
            <a:br>
              <a:rPr lang="ru-RU" sz="1400" b="0" i="0" strike="noStrike" baseline="0" dirty="0" smtClean="0"/>
            </a:br>
            <a:r>
              <a:rPr lang="ru-RU" sz="1400" b="0" i="0" strike="noStrike" baseline="0" dirty="0" smtClean="0"/>
              <a:t>(</a:t>
            </a:r>
            <a:r>
              <a:rPr lang="ru-RU" sz="1400" b="0" i="0" strike="noStrike" baseline="0" dirty="0"/>
              <a:t>по данным </a:t>
            </a:r>
            <a:r>
              <a:rPr lang="en-US" sz="1400" b="0" i="0" strike="noStrike" baseline="0" dirty="0"/>
              <a:t>OESD</a:t>
            </a:r>
            <a:r>
              <a:rPr lang="ru-RU" sz="1400" b="0" i="0" strike="noStrike" baseline="0" dirty="0"/>
              <a:t>) – не менее </a:t>
            </a:r>
            <a:r>
              <a:rPr lang="ru-RU" sz="1400" b="1" i="0" strike="noStrike" baseline="0" dirty="0"/>
              <a:t>17</a:t>
            </a:r>
            <a:r>
              <a:rPr lang="ru-RU" sz="1400" b="1" i="0" strike="noStrike" baseline="0" dirty="0" smtClean="0"/>
              <a:t>%</a:t>
            </a:r>
            <a:endParaRPr lang="ru-RU" sz="1400" b="1" i="0" strike="noStrike" baseline="0" dirty="0"/>
          </a:p>
          <a:p>
            <a:pPr marL="176213" marR="32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У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дельный вес в общем числе статей в изданиях</a:t>
            </a:r>
            <a:r>
              <a:rPr lang="ru-RU" sz="1400" b="0" i="0" strike="noStrike" baseline="0" dirty="0"/>
              <a:t>, индексируемых в международных базах цитирования: </a:t>
            </a:r>
            <a:endParaRPr lang="en-US" sz="1400" b="0" i="0" strike="noStrike" baseline="0" dirty="0"/>
          </a:p>
          <a:p>
            <a:pPr marL="365125" marR="32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1400" b="0" i="0" strike="noStrike" baseline="0" dirty="0"/>
              <a:t>Web of Science Core Collection</a:t>
            </a:r>
            <a:r>
              <a:rPr lang="ru-RU" sz="1400" b="0" i="0" strike="noStrike" baseline="0" dirty="0"/>
              <a:t> – 70</a:t>
            </a:r>
            <a:r>
              <a:rPr lang="ru-RU" sz="1400" b="0" i="0" strike="noStrike" baseline="0" dirty="0" smtClean="0"/>
              <a:t>%</a:t>
            </a:r>
            <a:r>
              <a:rPr lang="ru-RU" sz="1400" dirty="0" smtClean="0"/>
              <a:t> </a:t>
            </a:r>
            <a:endParaRPr lang="ru-RU" sz="1400" dirty="0"/>
          </a:p>
          <a:p>
            <a:pPr marL="365125" marR="32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1400" b="0" i="0" strike="noStrike" baseline="0" dirty="0"/>
              <a:t>Scopus</a:t>
            </a:r>
            <a:r>
              <a:rPr lang="ru-RU" sz="1400" b="0" i="0" strike="noStrike" baseline="0" dirty="0"/>
              <a:t> – 67</a:t>
            </a:r>
            <a:r>
              <a:rPr lang="ru-RU" sz="1400" b="0" i="0" strike="noStrike" baseline="0" dirty="0" smtClean="0"/>
              <a:t>%</a:t>
            </a:r>
            <a:endParaRPr lang="ru-RU" sz="1400" b="0" i="0" strike="noStrike" baseline="0" dirty="0"/>
          </a:p>
          <a:p>
            <a:pPr marL="176213" marR="1800" indent="-176213"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исследователей в возрасте до 39 лет</a:t>
            </a:r>
            <a:endParaRPr lang="en-US" sz="1400" b="1" i="0" strike="noStrike" baseline="0" dirty="0">
              <a:solidFill>
                <a:srgbClr val="EE4612"/>
              </a:solidFill>
            </a:endParaRPr>
          </a:p>
          <a:p>
            <a:pPr marL="365125" marR="18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400" b="0" i="0" strike="noStrike" baseline="0" dirty="0"/>
              <a:t>в общей численности исследователей – 44,2% в 2021 и  50,5%  к </a:t>
            </a:r>
            <a:r>
              <a:rPr lang="ru-RU" sz="1400" b="0" i="0" strike="noStrike" baseline="0" dirty="0" smtClean="0"/>
              <a:t>2030</a:t>
            </a:r>
            <a:endParaRPr lang="ru-RU" sz="1400" b="0" i="0" strike="noStrike" baseline="0" dirty="0"/>
          </a:p>
          <a:p>
            <a:pPr marL="365125" marR="18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400" b="0" i="0" strike="noStrike" baseline="0" dirty="0"/>
              <a:t>имеющих ученую степень кандидата наук, в общей численности исследователей – 61</a:t>
            </a:r>
            <a:r>
              <a:rPr lang="ru-RU" sz="1400" b="0" i="0" strike="noStrike" baseline="0" dirty="0" smtClean="0"/>
              <a:t>%</a:t>
            </a:r>
            <a:endParaRPr lang="ru-RU" sz="1400" b="0" i="0" strike="noStrike" baseline="0" dirty="0"/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dirty="0"/>
              <a:t>Д</a:t>
            </a:r>
            <a:r>
              <a:rPr lang="ru-RU" sz="1400" b="0" i="0" strike="noStrike" baseline="0" dirty="0"/>
              <a:t>оля ученых, работающих в российских организациях и имеющих 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статьи в научных изданиях </a:t>
            </a:r>
            <a:r>
              <a:rPr lang="en-US" sz="1400" b="1" i="0" strike="noStrike" baseline="0" dirty="0">
                <a:solidFill>
                  <a:srgbClr val="EE4612"/>
                </a:solidFill>
              </a:rPr>
              <a:t>I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 и </a:t>
            </a:r>
            <a:r>
              <a:rPr lang="en-US" sz="1400" b="1" i="0" strike="noStrike" baseline="0" dirty="0">
                <a:solidFill>
                  <a:srgbClr val="EE4612"/>
                </a:solidFill>
              </a:rPr>
              <a:t>II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 квартилей</a:t>
            </a:r>
            <a:r>
              <a:rPr lang="ru-RU" sz="1400" b="0" i="0" strike="noStrike" baseline="0" dirty="0"/>
              <a:t>, индексируемых в международных базах цитирования – </a:t>
            </a:r>
            <a:r>
              <a:rPr lang="ru-RU" sz="1400" b="1" i="0" strike="noStrike" baseline="0" dirty="0"/>
              <a:t>86</a:t>
            </a:r>
            <a:r>
              <a:rPr lang="ru-RU" sz="1400" b="1" i="0" strike="noStrike" baseline="0" dirty="0" smtClean="0"/>
              <a:t>% </a:t>
            </a:r>
            <a:endParaRPr lang="ru-RU" sz="1400" b="1" i="0" strike="noStrike" baseline="0" dirty="0"/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У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дельный вес бюджетных расходов на фундаментальные исследования </a:t>
            </a:r>
            <a:r>
              <a:rPr lang="ru-RU" sz="1400" b="0" i="0" strike="noStrike" baseline="0" dirty="0" smtClean="0"/>
              <a:t>в </a:t>
            </a:r>
            <a:r>
              <a:rPr lang="ru-RU" sz="1400" b="0" i="0" strike="noStrike" baseline="0" dirty="0"/>
              <a:t>валовом внутреннем продукте </a:t>
            </a:r>
            <a:r>
              <a:rPr lang="ru-RU" sz="1400" b="0" i="0" strike="noStrike" baseline="0" dirty="0" smtClean="0"/>
              <a:t>– </a:t>
            </a:r>
            <a:r>
              <a:rPr lang="ru-RU" sz="1400" b="1" i="0" strike="noStrike" baseline="0" dirty="0"/>
              <a:t>78,8</a:t>
            </a:r>
            <a:r>
              <a:rPr lang="ru-RU" sz="1400" b="1" i="0" strike="noStrike" baseline="0" dirty="0" smtClean="0"/>
              <a:t>%</a:t>
            </a:r>
            <a:endParaRPr lang="ru-RU" sz="1400" b="1" i="0" strike="noStrike" baseline="0" dirty="0"/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статей в соавторстве с иностранными учеными </a:t>
            </a:r>
            <a:r>
              <a:rPr lang="ru-RU" sz="1400" b="0" i="0" strike="noStrike" baseline="0" dirty="0"/>
              <a:t>в общем числе публикаций российских авторов, индексируемых в международных системах научного цитирования </a:t>
            </a:r>
            <a:r>
              <a:rPr lang="ru-RU" sz="1400" dirty="0"/>
              <a:t>–</a:t>
            </a:r>
            <a:r>
              <a:rPr lang="ru-RU" sz="1400" b="1" i="0" strike="noStrike" baseline="0" dirty="0" smtClean="0"/>
              <a:t> </a:t>
            </a:r>
            <a:r>
              <a:rPr lang="ru-RU" sz="1400" b="1" i="0" strike="noStrike" baseline="0" dirty="0"/>
              <a:t>75</a:t>
            </a:r>
            <a:r>
              <a:rPr lang="ru-RU" sz="1400" b="1" i="0" strike="noStrike" baseline="0" dirty="0" smtClean="0"/>
              <a:t>%</a:t>
            </a:r>
            <a:endParaRPr lang="ru-RU" sz="1400" b="1" i="0" strike="noStrike" baseline="0" dirty="0"/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научных публикаций</a:t>
            </a:r>
            <a:r>
              <a:rPr lang="ru-RU" sz="1400" b="0" i="0" strike="noStrike" baseline="0" dirty="0"/>
              <a:t> исследователей, индексируемых в международных системах научного цитирования, размещенных через 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национальные журналы </a:t>
            </a:r>
            <a:r>
              <a:rPr lang="ru-RU" sz="1400" b="0" i="0" strike="noStrike" baseline="0" dirty="0"/>
              <a:t>(системы) – </a:t>
            </a:r>
            <a:r>
              <a:rPr lang="ru-RU" sz="1400" b="1" i="0" strike="noStrike" baseline="0" dirty="0"/>
              <a:t>73</a:t>
            </a:r>
            <a:r>
              <a:rPr lang="ru-RU" sz="1400" b="1" i="0" strike="noStrike" baseline="0" dirty="0" smtClean="0"/>
              <a:t>%</a:t>
            </a:r>
            <a:endParaRPr lang="ru-RU" sz="1400" b="1" i="0" strike="noStrike" baseline="0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526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7"/>
            <a:ext cx="8280920" cy="3753719"/>
          </a:xfrm>
        </p:spPr>
        <p:txBody>
          <a:bodyPr>
            <a:normAutofit fontScale="92500" lnSpcReduction="10000"/>
          </a:bodyPr>
          <a:lstStyle/>
          <a:p>
            <a:pPr marL="25400" indent="-50800">
              <a:buNone/>
            </a:pPr>
            <a:r>
              <a:rPr lang="ru-RU" sz="1700" b="1" dirty="0" smtClean="0"/>
              <a:t>ПОКАЗАТЕЛИ ПРОГРАММЫ:</a:t>
            </a:r>
          </a:p>
          <a:p>
            <a:pPr marL="25400" indent="-50800">
              <a:buNone/>
            </a:pPr>
            <a:r>
              <a:rPr lang="ru-RU" sz="1600" dirty="0"/>
              <a:t>	2.1. Численность ученых, работающих в университете и имеющих статьи в научных изданиях первого и второго квартилей, индексируемых в международных базах данных</a:t>
            </a:r>
          </a:p>
          <a:p>
            <a:pPr marL="25400" indent="-50800">
              <a:buNone/>
            </a:pPr>
            <a:r>
              <a:rPr lang="ru-RU" sz="1600" dirty="0"/>
              <a:t> </a:t>
            </a:r>
            <a:r>
              <a:rPr lang="ru-RU" sz="1600" i="1" dirty="0" smtClean="0">
                <a:solidFill>
                  <a:srgbClr val="7030A0"/>
                </a:solidFill>
              </a:rPr>
              <a:t>базовое </a:t>
            </a:r>
            <a:r>
              <a:rPr lang="ru-RU" sz="1600" i="1" dirty="0">
                <a:solidFill>
                  <a:srgbClr val="7030A0"/>
                </a:solidFill>
              </a:rPr>
              <a:t>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600" i="1" dirty="0">
                <a:solidFill>
                  <a:srgbClr val="7030A0"/>
                </a:solidFill>
              </a:rPr>
              <a:t> – 29</a:t>
            </a:r>
          </a:p>
          <a:p>
            <a:pPr marL="25400" indent="-50800">
              <a:buNone/>
            </a:pPr>
            <a:r>
              <a:rPr lang="ru-RU" sz="1600" dirty="0"/>
              <a:t>	</a:t>
            </a:r>
            <a:r>
              <a:rPr lang="ru-RU" sz="1600" dirty="0" smtClean="0"/>
              <a:t>	2019 </a:t>
            </a:r>
            <a:r>
              <a:rPr lang="ru-RU" sz="1600" dirty="0"/>
              <a:t>– 45 (29,3</a:t>
            </a:r>
            <a:r>
              <a:rPr lang="ru-RU" sz="1600" baseline="30000" dirty="0"/>
              <a:t> *</a:t>
            </a:r>
            <a:r>
              <a:rPr lang="ru-RU" sz="1600" dirty="0"/>
              <a:t>) </a:t>
            </a:r>
            <a:endParaRPr lang="ru-RU" sz="1600" dirty="0" smtClean="0"/>
          </a:p>
          <a:p>
            <a:pPr marL="25400" indent="-50800">
              <a:buNone/>
            </a:pPr>
            <a:r>
              <a:rPr lang="ru-RU" sz="1600" dirty="0"/>
              <a:t>	</a:t>
            </a:r>
            <a:r>
              <a:rPr lang="ru-RU" sz="1600" dirty="0" smtClean="0"/>
              <a:t>	2020 </a:t>
            </a:r>
            <a:r>
              <a:rPr lang="ru-RU" sz="1600" dirty="0"/>
              <a:t>– </a:t>
            </a:r>
            <a:r>
              <a:rPr lang="en-US" sz="1600" dirty="0"/>
              <a:t>46</a:t>
            </a:r>
            <a:r>
              <a:rPr lang="ru-RU" sz="1600" dirty="0"/>
              <a:t> (29,4</a:t>
            </a:r>
            <a:r>
              <a:rPr lang="ru-RU" sz="1600" baseline="30000" dirty="0"/>
              <a:t> *</a:t>
            </a:r>
            <a:r>
              <a:rPr lang="ru-RU" sz="1600" dirty="0"/>
              <a:t>)</a:t>
            </a:r>
          </a:p>
          <a:p>
            <a:pPr marL="25400" indent="-50800">
              <a:buNone/>
            </a:pPr>
            <a:r>
              <a:rPr lang="ru-RU" sz="1600" dirty="0"/>
              <a:t>	2.2. Доля исследователей в возрасте до 39 лет в общей численности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исследователей </a:t>
            </a:r>
            <a:r>
              <a:rPr lang="ru-RU" sz="1600" dirty="0"/>
              <a:t>университета (%)</a:t>
            </a:r>
          </a:p>
          <a:p>
            <a:pPr marL="25400" indent="-50800"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базовое </a:t>
            </a:r>
            <a:r>
              <a:rPr lang="ru-RU" sz="1600" i="1" dirty="0">
                <a:solidFill>
                  <a:srgbClr val="7030A0"/>
                </a:solidFill>
              </a:rPr>
              <a:t>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600" i="1" dirty="0">
                <a:solidFill>
                  <a:srgbClr val="7030A0"/>
                </a:solidFill>
              </a:rPr>
              <a:t> – 42,5 (43,3</a:t>
            </a:r>
            <a:r>
              <a:rPr lang="ru-RU" sz="1600" i="1" baseline="30000" dirty="0">
                <a:solidFill>
                  <a:srgbClr val="7030A0"/>
                </a:solidFill>
              </a:rPr>
              <a:t>**</a:t>
            </a:r>
            <a:r>
              <a:rPr lang="ru-RU" sz="1600" i="1" dirty="0">
                <a:solidFill>
                  <a:srgbClr val="7030A0"/>
                </a:solidFill>
              </a:rPr>
              <a:t>)</a:t>
            </a:r>
          </a:p>
          <a:p>
            <a:pPr marL="25400" indent="-50800">
              <a:buNone/>
            </a:pPr>
            <a:r>
              <a:rPr lang="ru-RU" sz="1600" dirty="0" smtClean="0"/>
              <a:t>		2019 </a:t>
            </a:r>
            <a:r>
              <a:rPr lang="ru-RU" sz="1600" dirty="0"/>
              <a:t>– 39,3 (44,2</a:t>
            </a:r>
            <a:r>
              <a:rPr lang="ru-RU" sz="1600" baseline="30000" dirty="0"/>
              <a:t>**</a:t>
            </a:r>
            <a:r>
              <a:rPr lang="ru-RU" sz="1600" dirty="0"/>
              <a:t>)  </a:t>
            </a:r>
          </a:p>
          <a:p>
            <a:pPr marL="25400" indent="-50800">
              <a:buNone/>
            </a:pPr>
            <a:r>
              <a:rPr lang="ru-RU" sz="1600" dirty="0" smtClean="0"/>
              <a:t>		2020 </a:t>
            </a:r>
            <a:r>
              <a:rPr lang="ru-RU" sz="1600" dirty="0"/>
              <a:t>– 38,2 (45,6</a:t>
            </a:r>
            <a:r>
              <a:rPr lang="ru-RU" sz="1600" baseline="30000" dirty="0"/>
              <a:t>**</a:t>
            </a:r>
            <a:r>
              <a:rPr lang="ru-RU" sz="1600" dirty="0"/>
              <a:t>)</a:t>
            </a:r>
          </a:p>
          <a:p>
            <a:pPr marL="25400" indent="-50800">
              <a:buNone/>
            </a:pPr>
            <a:r>
              <a:rPr lang="ru-RU" sz="1600" dirty="0"/>
              <a:t>	3.2. Затраты на исследования и разработки за счет всех источников в текущих ценах (тыс. руб.)</a:t>
            </a:r>
          </a:p>
          <a:p>
            <a:pPr marL="25400" indent="-50800"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базовое </a:t>
            </a:r>
            <a:r>
              <a:rPr lang="ru-RU" sz="1600" i="1" dirty="0">
                <a:solidFill>
                  <a:srgbClr val="7030A0"/>
                </a:solidFill>
              </a:rPr>
              <a:t>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600" i="1" dirty="0">
                <a:solidFill>
                  <a:srgbClr val="7030A0"/>
                </a:solidFill>
              </a:rPr>
              <a:t> – 95</a:t>
            </a:r>
            <a:r>
              <a:rPr lang="en-US" sz="1600" i="1" dirty="0">
                <a:solidFill>
                  <a:srgbClr val="7030A0"/>
                </a:solidFill>
              </a:rPr>
              <a:t>’</a:t>
            </a:r>
            <a:r>
              <a:rPr lang="ru-RU" sz="1600" i="1" dirty="0">
                <a:solidFill>
                  <a:srgbClr val="7030A0"/>
                </a:solidFill>
              </a:rPr>
              <a:t>198,60</a:t>
            </a:r>
          </a:p>
          <a:p>
            <a:pPr marL="25400" indent="-50800">
              <a:buNone/>
            </a:pPr>
            <a:r>
              <a:rPr lang="ru-RU" sz="1600" dirty="0" smtClean="0"/>
              <a:t>		2019 </a:t>
            </a:r>
            <a:r>
              <a:rPr lang="ru-RU" sz="1600" dirty="0"/>
              <a:t>– 91</a:t>
            </a:r>
            <a:r>
              <a:rPr lang="en-US" sz="1600" dirty="0"/>
              <a:t>’</a:t>
            </a:r>
            <a:r>
              <a:rPr lang="ru-RU" sz="1600" dirty="0"/>
              <a:t>819,93 (102909,68</a:t>
            </a:r>
            <a:r>
              <a:rPr lang="ru-RU" sz="1600" baseline="30000" dirty="0"/>
              <a:t>**</a:t>
            </a:r>
            <a:r>
              <a:rPr lang="ru-RU" sz="1600" dirty="0"/>
              <a:t>)  </a:t>
            </a:r>
          </a:p>
          <a:p>
            <a:pPr marL="25400" indent="-50800">
              <a:buNone/>
            </a:pPr>
            <a:r>
              <a:rPr lang="ru-RU" sz="1600" dirty="0" smtClean="0"/>
              <a:t>		2020 </a:t>
            </a:r>
            <a:r>
              <a:rPr lang="ru-RU" sz="1600" dirty="0"/>
              <a:t>– 91</a:t>
            </a:r>
            <a:r>
              <a:rPr lang="en-US" sz="1600" dirty="0"/>
              <a:t>’</a:t>
            </a:r>
            <a:r>
              <a:rPr lang="ru-RU" sz="1600" dirty="0"/>
              <a:t>452,20 (110620,77</a:t>
            </a:r>
            <a:r>
              <a:rPr lang="ru-RU" sz="1600" baseline="30000" dirty="0"/>
              <a:t>**</a:t>
            </a:r>
            <a:r>
              <a:rPr lang="ru-RU" sz="1600" dirty="0"/>
              <a:t>) 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3FF02E3-4801-4504-9E2F-03B080857979}"/>
              </a:ext>
            </a:extLst>
          </p:cNvPr>
          <p:cNvSpPr txBox="1">
            <a:spLocks/>
          </p:cNvSpPr>
          <p:nvPr/>
        </p:nvSpPr>
        <p:spPr>
          <a:xfrm>
            <a:off x="5237584" y="5517232"/>
            <a:ext cx="3654896" cy="60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5720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7030A0"/>
                </a:solidFill>
              </a:rPr>
              <a:t>* Базовым значение определен 2018 год</a:t>
            </a:r>
          </a:p>
          <a:p>
            <a:pPr marL="432000" indent="-45720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7030A0"/>
                </a:solidFill>
              </a:rPr>
              <a:t>** Значение определено Проектом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1138734"/>
            <a:ext cx="69951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Национальный проект</a:t>
            </a:r>
            <a:br>
              <a:rPr lang="ru-RU" sz="2800" b="1" dirty="0"/>
            </a:br>
            <a:r>
              <a:rPr lang="ru-RU" sz="2800" b="1" dirty="0"/>
              <a:t>НАУКА (сроки реализации 2018-2024)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48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2A24D3E3-77BD-495D-A99A-5303CFFA1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14063"/>
              </p:ext>
            </p:extLst>
          </p:nvPr>
        </p:nvGraphicFramePr>
        <p:xfrm>
          <a:off x="99249" y="1052736"/>
          <a:ext cx="8945504" cy="527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5C8ED4F0-C05C-4B67-B54C-125E9DB4A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09670"/>
              </p:ext>
            </p:extLst>
          </p:nvPr>
        </p:nvGraphicFramePr>
        <p:xfrm>
          <a:off x="4472752" y="1221727"/>
          <a:ext cx="4572000" cy="417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457200" y="274638"/>
            <a:ext cx="69951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Публикационная активность</a:t>
            </a:r>
            <a:br>
              <a:rPr lang="ru-RU" sz="2800" b="1" dirty="0"/>
            </a:br>
            <a:r>
              <a:rPr lang="ru-RU" sz="2800" b="1" dirty="0"/>
              <a:t>Публикации по типам документов</a:t>
            </a: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8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DB7F53AF-12A1-4E08-A833-D2B8DFCB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F6364D7-466B-4C5D-8810-6998464DC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175167"/>
              </p:ext>
            </p:extLst>
          </p:nvPr>
        </p:nvGraphicFramePr>
        <p:xfrm>
          <a:off x="359532" y="908720"/>
          <a:ext cx="8424936" cy="51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3"/>
          <p:cNvSpPr txBox="1">
            <a:spLocks/>
          </p:cNvSpPr>
          <p:nvPr/>
        </p:nvSpPr>
        <p:spPr>
          <a:xfrm>
            <a:off x="457200" y="274638"/>
            <a:ext cx="6995120" cy="431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Публикационная </a:t>
            </a:r>
            <a:r>
              <a:rPr lang="ru-RU" sz="2800" b="1" dirty="0" smtClean="0"/>
              <a:t>активность</a:t>
            </a:r>
            <a:endParaRPr lang="ru-RU" sz="2800" b="1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3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713B8295-96B6-4239-B1F8-5787C623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692FE4A6-2EA1-4B09-BB03-6D9182608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89879"/>
              </p:ext>
            </p:extLst>
          </p:nvPr>
        </p:nvGraphicFramePr>
        <p:xfrm>
          <a:off x="539552" y="1484784"/>
          <a:ext cx="8351323" cy="48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274638"/>
            <a:ext cx="7931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400" b="1" dirty="0"/>
              <a:t>Результаты научной деятельности</a:t>
            </a:r>
            <a:br>
              <a:rPr lang="ru-RU" sz="2400" b="1" dirty="0"/>
            </a:br>
            <a:r>
              <a:rPr lang="ru-RU" sz="1800" dirty="0"/>
              <a:t>В</a:t>
            </a:r>
            <a:r>
              <a:rPr lang="ru-RU" sz="1800" dirty="0" smtClean="0"/>
              <a:t>клад </a:t>
            </a:r>
            <a:r>
              <a:rPr lang="ru-RU" sz="1800" dirty="0"/>
              <a:t>учебных подразделений в выполнение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условий </a:t>
            </a:r>
            <a:r>
              <a:rPr lang="ru-RU" sz="1800" dirty="0"/>
              <a:t>эффективного </a:t>
            </a:r>
            <a:r>
              <a:rPr lang="ru-RU" sz="1800" dirty="0" smtClean="0"/>
              <a:t>контракта</a:t>
            </a:r>
            <a:endParaRPr lang="ru-RU" sz="2000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90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713B8295-96B6-4239-B1F8-5787C623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692FE4A6-2EA1-4B09-BB03-6D91826083F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8192"/>
          <a:ext cx="8229600" cy="48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867AB28-D760-4E33-8474-AAA0E640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97723"/>
              </p:ext>
            </p:extLst>
          </p:nvPr>
        </p:nvGraphicFramePr>
        <p:xfrm>
          <a:off x="611560" y="1196752"/>
          <a:ext cx="7920880" cy="490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3898">
                  <a:extLst>
                    <a:ext uri="{9D8B030D-6E8A-4147-A177-3AD203B41FA5}">
                      <a16:colId xmlns="" xmlns:a16="http://schemas.microsoft.com/office/drawing/2014/main" val="3727997109"/>
                    </a:ext>
                  </a:extLst>
                </a:gridCol>
                <a:gridCol w="1568491">
                  <a:extLst>
                    <a:ext uri="{9D8B030D-6E8A-4147-A177-3AD203B41FA5}">
                      <a16:colId xmlns="" xmlns:a16="http://schemas.microsoft.com/office/drawing/2014/main" val="662855117"/>
                    </a:ext>
                  </a:extLst>
                </a:gridCol>
                <a:gridCol w="1568491">
                  <a:extLst>
                    <a:ext uri="{9D8B030D-6E8A-4147-A177-3AD203B41FA5}">
                      <a16:colId xmlns="" xmlns:a16="http://schemas.microsoft.com/office/drawing/2014/main" val="614319484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Структурное подразделение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Число ППС с &gt;100 баллов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Доля ППС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от общего числа ППС подразделения с &gt; 100 баллов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7240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журналистики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79%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51609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Химический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337913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Физический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012758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экологии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880964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психологии и педагогики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87392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Математический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265463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Кафедра физического воспитания и 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01713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Институт экономики отраслей, бизнеса и администрирования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627353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Историко-филологический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446217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лингвистики и перевода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955755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Институт образования и практической психологии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995908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Институт права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232713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Биологический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59346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15%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657987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Институт информационных технологий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1860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Экономический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13%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012757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Факультет Евразии и Востока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33244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Миасский филиал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07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980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7532866"/>
                  </a:ext>
                </a:extLst>
              </a:tr>
            </a:tbl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274638"/>
            <a:ext cx="7931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Результаты научной деятельности</a:t>
            </a:r>
            <a:br>
              <a:rPr lang="ru-RU" sz="2800" b="1" dirty="0"/>
            </a:br>
            <a:r>
              <a:rPr lang="ru-RU" sz="1800" dirty="0"/>
              <a:t>В</a:t>
            </a:r>
            <a:r>
              <a:rPr lang="ru-RU" sz="1800" dirty="0" smtClean="0"/>
              <a:t>клад </a:t>
            </a:r>
            <a:r>
              <a:rPr lang="ru-RU" sz="1800" dirty="0"/>
              <a:t>учебных подразделений в выполнение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условий </a:t>
            </a:r>
            <a:r>
              <a:rPr lang="ru-RU" sz="1800" dirty="0"/>
              <a:t>эффективного </a:t>
            </a:r>
            <a:r>
              <a:rPr lang="ru-RU" sz="1800" dirty="0" smtClean="0"/>
              <a:t>контракта</a:t>
            </a:r>
            <a:endParaRPr lang="ru-RU" sz="2000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29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5FD07B28-42A6-4FE5-B2F0-48D11B1C6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798988"/>
              </p:ext>
            </p:extLst>
          </p:nvPr>
        </p:nvGraphicFramePr>
        <p:xfrm>
          <a:off x="240547" y="1268760"/>
          <a:ext cx="8651929" cy="4599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5389">
                  <a:extLst>
                    <a:ext uri="{9D8B030D-6E8A-4147-A177-3AD203B41FA5}">
                      <a16:colId xmlns:a16="http://schemas.microsoft.com/office/drawing/2014/main" xmlns="" val="2485360294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xmlns="" val="1574301955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xmlns="" val="2263165539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xmlns="" val="3676862436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xmlns="" val="1850530772"/>
                    </a:ext>
                  </a:extLst>
                </a:gridCol>
                <a:gridCol w="979308">
                  <a:extLst>
                    <a:ext uri="{9D8B030D-6E8A-4147-A177-3AD203B41FA5}">
                      <a16:colId xmlns:a16="http://schemas.microsoft.com/office/drawing/2014/main" xmlns="" val="4179840152"/>
                    </a:ext>
                  </a:extLst>
                </a:gridCol>
              </a:tblGrid>
              <a:tr h="46591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288802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МОН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59 366,9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24 272,3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23 247,8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         13 012,6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13 611,8 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156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Государственное задание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20 986,9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19 502,3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22 047,8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13 012,6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13 011,8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549988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Грант Правительства РФ (Мегагрант)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33 780,0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856613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Гранты Президента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4 600,0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4 000,0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1 200,0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900369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Федеральные целевые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-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770,0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479132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Фонды поддержки науки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48 188,0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41 356,8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55 175,2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         56 636,7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61 119,5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947615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Российский научный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37 960,0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28 985,7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37 976,2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36 694,8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30 350,0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223193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РФФИ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10 228,0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12 371,1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17 198,9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19 941,9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30 769,5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154961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Реальный сектор + региональные и местные власти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2 492,0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7 231,6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8 263,9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           9 380,7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8 042,4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544131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 Хоздоговорная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2 492,0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3 899,7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8 263,9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9 380,7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8 042,4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160295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Собственные источники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11 579,6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5 417,6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  8 494,6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         12 790,0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8 678,7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872335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-ФЦП (Наука) - научные проекты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5 150,0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3 470,0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6 848,8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5 759,7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6 240,0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252024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-Научные фонды факультетов, институтов, филиалов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1 645,8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7 030,2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2 438,6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852391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-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Софинансирование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Мегагранта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6 429,6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4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7833"/>
                  </a:ext>
                </a:extLst>
              </a:tr>
              <a:tr h="211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Иные источники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4 560,1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020963"/>
                  </a:ext>
                </a:extLst>
              </a:tr>
              <a:tr h="229991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121 626,5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82 838,4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95 178,6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         91 819,9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91 452,3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482447"/>
                  </a:ext>
                </a:extLst>
              </a:tr>
            </a:tbl>
          </a:graphicData>
        </a:graphic>
      </p:graphicFrame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4A5DAA59-6624-43EF-A8E7-F8925F76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274638"/>
            <a:ext cx="807524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Объем финансирования научных </a:t>
            </a:r>
            <a:endParaRPr lang="ru-RU" sz="2800" b="1" dirty="0" smtClean="0"/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исследований </a:t>
            </a:r>
            <a:r>
              <a:rPr lang="ru-RU" sz="2800" b="1" dirty="0"/>
              <a:t>(тыс. руб.)</a:t>
            </a: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5944195"/>
            <a:ext cx="2133600" cy="365125"/>
          </a:xfrm>
        </p:spPr>
        <p:txBody>
          <a:bodyPr/>
          <a:lstStyle/>
          <a:p>
            <a:fld id="{77436F12-454A-4930-A224-8454E653E36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61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3116</Words>
  <Application>Microsoft Office PowerPoint</Application>
  <PresentationFormat>Экран (4:3)</PresentationFormat>
  <Paragraphs>1090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Courier New</vt:lpstr>
      <vt:lpstr>Helvetica</vt:lpstr>
      <vt:lpstr>Times New Roman</vt:lpstr>
      <vt:lpstr>Тема Office</vt:lpstr>
      <vt:lpstr>О ЗАДАЧАХ УНИВЕРСИТЕТА  ПО РАЗВИТИЮ НАУЧНОЙ  И ИННОВАЦИОННОЙ  ДЕЯТЕЛЬНОСТИ</vt:lpstr>
      <vt:lpstr>Программа фундаментальных научных исследований в РФ на долгосрочный период (2021-2030 годы)</vt:lpstr>
      <vt:lpstr>ПРОГРАММА Целевые показатели (индикаторы)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536</cp:revision>
  <cp:lastPrinted>2021-02-16T05:34:45Z</cp:lastPrinted>
  <dcterms:created xsi:type="dcterms:W3CDTF">2015-07-09T06:55:17Z</dcterms:created>
  <dcterms:modified xsi:type="dcterms:W3CDTF">2021-02-26T06:15:31Z</dcterms:modified>
</cp:coreProperties>
</file>