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2.xml" ContentType="application/vnd.openxmlformats-officedocument.drawingml.chartshapes+xml"/>
  <Override PartName="/ppt/charts/chart9.xml" ContentType="application/vnd.openxmlformats-officedocument.drawingml.chart+xml"/>
  <Override PartName="/ppt/theme/themeOverride2.xml" ContentType="application/vnd.openxmlformats-officedocument.themeOverr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81" r:id="rId14"/>
    <p:sldId id="271" r:id="rId15"/>
    <p:sldId id="272" r:id="rId16"/>
    <p:sldId id="273" r:id="rId17"/>
    <p:sldId id="279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DEB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10.100.95.244\&#1086;&#1073;&#1097;_308\&#1057;&#1072;&#1084;&#1086;&#1081;&#1083;&#1086;&#1074;&#1072;%20&#1048;.&#1043;\&#1058;&#1072;&#1073;&#1083;&#1080;&#1094;&#1099;%20&#1087;&#1086;%20&#1085;&#1072;&#1095;&#1080;&#1089;&#1083;&#1077;&#1085;&#1080;&#1102;%202015%20&#1075;&#1086;&#1076;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\&#1086;&#1073;&#1097;_308\&#1042;&#1040;&#1056;&#1048;&#1062;&#1050;&#1040;&#1071;\&#1058;&#1072;&#1073;&#1083;&#1080;&#1094;&#1099;%20&#1087;&#1086;%20&#1085;&#1072;&#1095;&#1080;&#1089;&#1083;&#1077;&#1085;&#1080;&#1102;%202015%20&#1075;&#1086;&#1076;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oksana\&#1056;&#1072;&#1073;&#1086;&#1095;&#1080;&#1081;%20&#1089;&#1090;&#1086;&#1083;\&#1044;&#1086;&#1082;&#1083;&#1072;&#1076;%20&#1088;&#1077;&#1082;&#1090;&#1086;&#1088;&#1072;%202015\&#1050;&#1086;&#1087;&#1080;&#1103;%20&#1058;&#1072;&#1073;&#1083;&#1080;&#1094;&#1099;%20&#1082;%20&#1076;&#1086;&#1082;&#1083;&#1072;&#1076;&#1091;%20&#1055;&#1060;&#1061;&#1044;-14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2;&#1073;&#1086;&#1090;&#1072;\&#1058;&#1072;&#1073;&#1083;&#1080;&#1094;&#1099;%20&#1087;&#1086;%20&#1085;&#1072;&#1095;&#1080;&#1089;&#1083;&#1077;&#1085;&#1080;&#1102;%202015%20&#1075;&#1086;&#1076;%20&#1089;%20&#1089;&#1086;%20&#1089;&#1090;&#1088;&#1091;&#1082;&#1090;&#1091;&#1088;&#1086;&#1081;%20&#1076;&#1086;&#1093;&#1086;&#1076;&#1086;&#1074;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2;&#1073;&#1086;&#1090;&#1072;\&#1058;&#1072;&#1073;&#1083;&#1080;&#1094;&#1099;%20&#1087;&#1086;%20&#1085;&#1072;&#1095;&#1080;&#1089;&#1083;&#1077;&#1085;&#1080;&#1102;%202015%20&#1075;&#1086;&#1076;%20&#1089;%20&#1089;&#1086;%20&#1089;&#1090;&#1088;&#1091;&#1082;&#1090;&#1091;&#1088;&#1086;&#1081;%20&#1076;&#1086;&#1093;&#1086;&#1076;&#1086;&#1074;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2;&#1073;&#1086;&#1090;&#1072;\&#1058;&#1072;&#1073;&#1083;&#1080;&#1094;&#1099;%20&#1087;&#1086;%20&#1085;&#1072;&#1095;&#1080;&#1089;&#1083;&#1077;&#1085;&#1080;&#1102;%202015%20&#1075;&#1086;&#1076;%20&#1089;%20&#1089;&#1086;%20&#1089;&#1090;&#1088;&#1091;&#1082;&#1090;&#1091;&#1088;&#1086;&#1081;%20&#1076;&#1086;&#1093;&#1086;&#1076;&#1086;&#1074;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2;&#1073;&#1086;&#1090;&#1072;\&#1058;&#1072;&#1073;&#1083;&#1080;&#1094;&#1099;%20&#1087;&#1086;%20&#1085;&#1072;&#1095;&#1080;&#1089;&#1083;&#1077;&#1085;&#1080;&#1102;%202015%20&#1075;&#1086;&#1076;%20&#1089;%20&#1089;&#1086;%20&#1089;&#1090;&#1088;&#1091;&#1082;&#1090;&#1091;&#1088;&#1086;&#1081;%20&#1076;&#1086;&#1093;&#1086;&#1076;&#1086;&#1074;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oksana\&#1056;&#1072;&#1073;&#1086;&#1095;&#1080;&#1081;%20&#1089;&#1090;&#1086;&#1083;\&#1044;&#1086;&#1082;&#1083;&#1072;&#1076;%20&#1088;&#1077;&#1082;&#1090;&#1086;&#1088;&#1072;%202015\&#1050;&#1086;&#1087;&#1080;&#1103;%20&#1058;&#1072;&#1073;&#1083;&#1080;&#1094;&#1099;%20&#1082;%20&#1076;&#1086;&#1082;&#1083;&#1072;&#1076;&#1091;%20&#1055;&#1060;&#1061;&#1044;-14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00.95.244\&#1086;&#1073;&#1097;_308\&#1042;&#1040;&#1056;&#1048;&#1062;&#1050;&#1040;&#1071;\&#1050;&#1086;&#1087;&#1080;&#1103;%20&#1058;&#1072;&#1073;&#1083;&#1080;&#1094;&#1099;%20&#1082;%20&#1076;&#1086;&#1082;&#1083;&#1072;&#1076;&#1091;%20&#1055;&#1060;&#1061;&#1044;-14%20&#1086;&#1090;%2021.04.15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\&#1086;&#1073;&#1097;_308\&#1042;&#1040;&#1056;&#1048;&#1062;&#1050;&#1040;&#1071;\&#1055;&#1083;&#1072;&#1085;%20&#1087;&#1092;&#1093;&#1076;%20(2)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\&#1086;&#1073;&#1097;_308\&#1042;&#1040;&#1056;&#1048;&#1062;&#1050;&#1040;&#1071;\&#1055;&#1083;&#1072;&#1085;%20&#1087;&#1092;&#1093;&#1076;%20(2)%20&#1087;&#1086;&#1089;&#1083;&#1077;&#1076;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\&#1086;&#1073;&#1097;_308\&#1042;&#1040;&#1056;&#1048;&#1062;&#1050;&#1040;&#1071;\&#1055;&#1083;&#1072;&#1085;%20&#1087;&#1092;&#1093;&#1076;%20(2)%20&#1087;&#1086;&#1089;&#1083;&#1077;&#1076;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00.95.244\&#1086;&#1073;&#1097;_308\&#1042;&#1040;&#1056;&#1048;&#1062;&#1050;&#1040;&#1071;\&#1058;&#1072;&#1073;&#1083;&#1080;&#1094;&#1099;%20&#1082;%20&#1076;&#1086;&#1082;&#1083;&#1072;&#1076;&#1091;%20&#1055;&#1060;&#1061;&#1044;-14.xls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Documents%20and%20Settings\&#1040;&#1076;&#1084;&#1080;&#1085;&#1080;&#1089;&#1090;&#1088;&#1072;&#1090;&#1086;&#1088;\&#1056;&#1072;&#1073;&#1086;&#1095;&#1080;&#1081;%20&#1089;&#1090;&#1086;&#1083;\&#1055;&#1083;&#1072;&#1085;%20&#1087;&#1092;&#1093;&#1076;%20(2)%20&#1087;&#1086;&#1089;&#1083;&#1077;&#1076;&#1087;&#1088;&#1072;&#1074;&#1080;&#1083;&#1100;&#1085;&#1099;&#1081;%20(1)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\&#1086;&#1073;&#1097;_308\&#1042;&#1040;&#1056;&#1048;&#1062;&#1050;&#1040;&#1071;\&#1050;&#1086;&#1087;&#1080;&#1103;%20&#1055;&#1083;&#1072;&#1085;%20&#1087;&#1092;&#1093;&#1076;%20(2)%20&#1087;&#1086;&#1089;&#1083;&#1077;&#1076;%2017.04%20&#1074;&#1088;%2011-5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baseline="0">
                <a:latin typeface="Times New Roman" pitchFamily="18" charset="0"/>
                <a:cs typeface="Times New Roman" pitchFamily="18" charset="0"/>
              </a:rPr>
              <a:t> доходов ФГБОУ ВПО "ЧелГУ" в 2014 году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7250475703738363"/>
          <c:y val="5.3918661505104513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427298603160386"/>
          <c:y val="0.19772280548264801"/>
          <c:w val="0.74077742134486246"/>
          <c:h val="0.67047812773403326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15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6"/>
            <c:bubble3D val="0"/>
            <c:spPr>
              <a:solidFill>
                <a:srgbClr val="00B050"/>
              </a:solidFill>
            </c:spPr>
          </c:dPt>
          <c:dPt>
            <c:idx val="7"/>
            <c:bubble3D val="0"/>
            <c:spPr>
              <a:solidFill>
                <a:srgbClr val="FFFF00"/>
              </a:solidFill>
              <a:ln>
                <a:solidFill>
                  <a:srgbClr val="002060"/>
                </a:solidFill>
              </a:ln>
            </c:spPr>
          </c:dPt>
          <c:dLbls>
            <c:dLbl>
              <c:idx val="0"/>
              <c:layout>
                <c:manualLayout>
                  <c:x val="-0.23424662676241392"/>
                  <c:y val="-7.916624970373693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9617773850875897"/>
                  <c:y val="4.380673987657900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773804677055632E-3"/>
                  <c:y val="3.887112773110721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7.9207920792079251E-2"/>
                  <c:y val="-1.52905134349845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6.3072973964063112E-2"/>
                  <c:y val="-0.1015110736575988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-9.638554216867485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0335917312661499E-2"/>
                  <c:y val="-3.21285140562249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6.8906115417743358E-2"/>
                  <c:y val="-4.497991967871486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'Пост.(бюд.+внеб.) 2015'!$A$72:$A$79</c:f>
              <c:strCache>
                <c:ptCount val="8"/>
                <c:pt idx="0">
                  <c:v>Внебюджет - образование</c:v>
                </c:pt>
                <c:pt idx="1">
                  <c:v>Внебюджет - доп.образование</c:v>
                </c:pt>
                <c:pt idx="2">
                  <c:v>Внебюджет - иная деятельность</c:v>
                </c:pt>
                <c:pt idx="3">
                  <c:v>Внебюджет - наука</c:v>
                </c:pt>
                <c:pt idx="4">
                  <c:v>Бюджет - наука</c:v>
                </c:pt>
                <c:pt idx="5">
                  <c:v>Бюджет - гос.задание </c:v>
                </c:pt>
                <c:pt idx="6">
                  <c:v>Бюджет - стипендии</c:v>
                </c:pt>
                <c:pt idx="7">
                  <c:v>Публичные обязательства</c:v>
                </c:pt>
              </c:strCache>
            </c:strRef>
          </c:cat>
          <c:val>
            <c:numRef>
              <c:f>'Пост.(бюд.+внеб.) 2015'!$I$72:$I$79</c:f>
              <c:numCache>
                <c:formatCode>0.0%</c:formatCode>
                <c:ptCount val="8"/>
                <c:pt idx="0">
                  <c:v>0.56478580708717163</c:v>
                </c:pt>
                <c:pt idx="1">
                  <c:v>1.1920788904614309E-2</c:v>
                </c:pt>
                <c:pt idx="2">
                  <c:v>2.1470142957768459E-2</c:v>
                </c:pt>
                <c:pt idx="3">
                  <c:v>2.5857460071279419E-2</c:v>
                </c:pt>
                <c:pt idx="4">
                  <c:v>4.3069192372393858E-2</c:v>
                </c:pt>
                <c:pt idx="5">
                  <c:v>0.24982035068069436</c:v>
                </c:pt>
                <c:pt idx="6">
                  <c:v>7.4602671417659139E-2</c:v>
                </c:pt>
                <c:pt idx="7">
                  <c:v>8.4735865084195547E-3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ФГБОУ ВПО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«ЧелГУ»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2014 год</a:t>
            </a:r>
          </a:p>
        </c:rich>
      </c:tx>
      <c:layout>
        <c:manualLayout>
          <c:xMode val="edge"/>
          <c:yMode val="edge"/>
          <c:x val="0.20173438339177452"/>
          <c:y val="2.5768011923011362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916657143116486"/>
          <c:y val="0.15237257981519101"/>
          <c:w val="0.84444464615536374"/>
          <c:h val="0.7935881880414376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29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0.23311162324221668"/>
                  <c:y val="-0.18504857807316821"/>
                </c:manualLayout>
              </c:layout>
              <c:tx>
                <c:rich>
                  <a:bodyPr/>
                  <a:lstStyle/>
                  <a:p>
                    <a:r>
                      <a:rPr lang="ru-RU" sz="1200">
                        <a:latin typeface="Times New Roman" pitchFamily="18" charset="0"/>
                        <a:cs typeface="Times New Roman" pitchFamily="18" charset="0"/>
                      </a:rPr>
                      <a:t>Оплата труда
68,9%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2496532445639452E-2"/>
                  <c:y val="0.2339886749538616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0938373556963915E-2"/>
                  <c:y val="-4.659402582173482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3108422422806906E-2"/>
                  <c:y val="-4.368004973891005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.12000714849668224"/>
                  <c:y val="-9.1990549639444863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Прочие расходы (стипендии, соц.обеспечение)
7,0%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.2421242771482833"/>
                  <c:y val="-4.7214340498186617E-2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Увеличение стоимости основных средств, материальных запасов, нематериальных активов 7,7%</a:t>
                    </a:r>
                    <a:r>
                      <a:rPr lang="ru-RU" baseline="0" dirty="0"/>
                      <a:t>
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'Расх. (сокращ.) (3)'!$A$108:$A$113</c:f>
              <c:strCache>
                <c:ptCount val="6"/>
                <c:pt idx="0">
                  <c:v>Оплата труда</c:v>
                </c:pt>
                <c:pt idx="1">
                  <c:v>Работы, услуги по содержанию имущества, услуги связи, транспортные расходы, аренда помещений, содержание и ремонт движимого и недвижимого имущества</c:v>
                </c:pt>
                <c:pt idx="2">
                  <c:v>Коммунальные услуги</c:v>
                </c:pt>
                <c:pt idx="3">
                  <c:v>Прочие работы, услуги (реклама, подписка на периодические издания, подключение к электронным ресурсам и др.)</c:v>
                </c:pt>
                <c:pt idx="4">
                  <c:v>Прочие расходы (в т.ч. стипендии, соц.обеспечение)</c:v>
                </c:pt>
                <c:pt idx="5">
                  <c:v>Приобретение осн.средств, мат.запасов</c:v>
                </c:pt>
              </c:strCache>
            </c:strRef>
          </c:cat>
          <c:val>
            <c:numRef>
              <c:f>'Расх. (сокращ.) (3)'!$D$108:$D$113</c:f>
              <c:numCache>
                <c:formatCode>0.0%</c:formatCode>
                <c:ptCount val="6"/>
                <c:pt idx="0">
                  <c:v>0.68881726176558999</c:v>
                </c:pt>
                <c:pt idx="1">
                  <c:v>4.8097798857677641E-2</c:v>
                </c:pt>
                <c:pt idx="2">
                  <c:v>2.677110123918635E-2</c:v>
                </c:pt>
                <c:pt idx="3">
                  <c:v>8.9264838504960919E-2</c:v>
                </c:pt>
                <c:pt idx="4">
                  <c:v>7.0393132703163094E-2</c:v>
                </c:pt>
                <c:pt idx="5">
                  <c:v>7.6655866929423153E-2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gradFill>
      <a:gsLst>
        <a:gs pos="0">
          <a:srgbClr val="4F81BD">
            <a:lumMod val="20000"/>
            <a:lumOff val="80000"/>
          </a:srgbClr>
        </a:gs>
        <a:gs pos="64999">
          <a:srgbClr val="F0EBD5"/>
        </a:gs>
        <a:gs pos="100000">
          <a:srgbClr val="D1C39F"/>
        </a:gs>
      </a:gsLst>
      <a:lin ang="2700000" scaled="1"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ru-RU" sz="1600" dirty="0" smtClean="0"/>
              <a:t>Оптимизация </a:t>
            </a:r>
            <a:r>
              <a:rPr lang="ru-RU" sz="1600" dirty="0"/>
              <a:t>штатного расписания </a:t>
            </a:r>
            <a:endParaRPr lang="ru-RU" sz="1600" dirty="0" smtClean="0"/>
          </a:p>
          <a:p>
            <a:pPr>
              <a:defRPr sz="1600"/>
            </a:pPr>
            <a:r>
              <a:rPr lang="ru-RU" sz="1600" dirty="0" smtClean="0"/>
              <a:t>ФГБОУ </a:t>
            </a:r>
            <a:r>
              <a:rPr lang="ru-RU" sz="1600" dirty="0"/>
              <a:t>ВПО "</a:t>
            </a:r>
            <a:r>
              <a:rPr lang="ru-RU" sz="1600" dirty="0" err="1"/>
              <a:t>ЧелГУ</a:t>
            </a:r>
            <a:r>
              <a:rPr lang="ru-RU" sz="1600" dirty="0"/>
              <a:t>" г.Челябинск в 2014 году </a:t>
            </a:r>
          </a:p>
        </c:rich>
      </c:tx>
      <c:layout>
        <c:manualLayout>
          <c:xMode val="edge"/>
          <c:yMode val="edge"/>
          <c:x val="0.23268397120340881"/>
          <c:y val="2.5925925925925949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2274065209324705E-2"/>
          <c:y val="0.23701691455234786"/>
          <c:w val="0.80778399035257975"/>
          <c:h val="0.7330323709536305"/>
        </c:manualLayout>
      </c:layout>
      <c:pie3DChart>
        <c:varyColors val="1"/>
        <c:ser>
          <c:idx val="0"/>
          <c:order val="0"/>
          <c:tx>
            <c:strRef>
              <c:f>Лист3!$B$1:$B$2</c:f>
              <c:strCache>
                <c:ptCount val="1"/>
                <c:pt idx="0">
                  <c:v>Информация по оптимизации штатного расписания ФГБОУ ВПО "ЧелГУ" г.Челябинск в 2014 году Ставки</c:v>
                </c:pt>
              </c:strCache>
            </c:strRef>
          </c:tx>
          <c:dLbls>
            <c:dLbl>
              <c:idx val="0"/>
              <c:layout>
                <c:manualLayout>
                  <c:x val="9.7562455988895111E-2"/>
                  <c:y val="-6.5056867891513633E-3"/>
                </c:manualLayout>
              </c:layout>
              <c:tx>
                <c:rich>
                  <a:bodyPr/>
                  <a:lstStyle/>
                  <a:p>
                    <a:r>
                      <a:rPr lang="ru-RU" sz="1400"/>
                      <a:t>П</a:t>
                    </a:r>
                    <a:r>
                      <a:rPr lang="ru-RU"/>
                      <a:t>рофессорско-преподавательский состав - 26 ставок; </a:t>
                    </a:r>
                    <a:r>
                      <a:rPr lang="ru-RU" baseline="0"/>
                      <a:t>      </a:t>
                    </a:r>
                    <a:r>
                      <a:rPr lang="ru-RU"/>
                      <a:t>7%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3074104937741122E-2"/>
                  <c:y val="3.6460390277302294E-2"/>
                </c:manualLayout>
              </c:layout>
              <c:tx>
                <c:rich>
                  <a:bodyPr/>
                  <a:lstStyle/>
                  <a:p>
                    <a:r>
                      <a:rPr lang="ru-RU" sz="1400"/>
                      <a:t>Аудминистративно-управленческий персонал - 40 ставок; 11%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9847609800422247"/>
                  <c:y val="-0.15515563163300239"/>
                </c:manualLayout>
              </c:layout>
              <c:tx>
                <c:rich>
                  <a:bodyPr/>
                  <a:lstStyle/>
                  <a:p>
                    <a:r>
                      <a:rPr lang="ru-RU" sz="1400"/>
                      <a:t>У</a:t>
                    </a:r>
                    <a:r>
                      <a:rPr lang="ru-RU"/>
                      <a:t>чебно-вспомогательный персонал - 92  ставки; 25%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sz="1400"/>
                      <a:t>О</a:t>
                    </a:r>
                    <a:r>
                      <a:rPr lang="ru-RU"/>
                      <a:t>бслуживающий персонал  - 207 ставок; 57%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Лист3!$A$3:$A$6</c:f>
              <c:strCache>
                <c:ptCount val="4"/>
                <c:pt idx="0">
                  <c:v>Профессорско-преподавательский состав</c:v>
                </c:pt>
                <c:pt idx="1">
                  <c:v>Аудминистративно-управленческий персонал</c:v>
                </c:pt>
                <c:pt idx="2">
                  <c:v>Учебно-вспомогательный персонал</c:v>
                </c:pt>
                <c:pt idx="3">
                  <c:v>Обслуживающий персонал</c:v>
                </c:pt>
              </c:strCache>
            </c:strRef>
          </c:cat>
          <c:val>
            <c:numRef>
              <c:f>Лист3!$B$3:$B$6</c:f>
              <c:numCache>
                <c:formatCode>General</c:formatCode>
                <c:ptCount val="4"/>
                <c:pt idx="0">
                  <c:v>26</c:v>
                </c:pt>
                <c:pt idx="1">
                  <c:v>40</c:v>
                </c:pt>
                <c:pt idx="2">
                  <c:v>92</c:v>
                </c:pt>
                <c:pt idx="3">
                  <c:v>207</c:v>
                </c:pt>
              </c:numCache>
            </c:numRef>
          </c:val>
        </c:ser>
        <c:ser>
          <c:idx val="1"/>
          <c:order val="1"/>
          <c:tx>
            <c:strRef>
              <c:f>Лист3!$C$1:$C$2</c:f>
              <c:strCache>
                <c:ptCount val="1"/>
                <c:pt idx="0">
                  <c:v>Информация по оптимизации штатного расписания ФГБОУ ВПО "ЧелГУ" г.Челябинск в 2014 году %</c:v>
                </c:pt>
              </c:strCache>
            </c:strRef>
          </c:tx>
          <c:cat>
            <c:strRef>
              <c:f>Лист3!$A$3:$A$6</c:f>
              <c:strCache>
                <c:ptCount val="4"/>
                <c:pt idx="0">
                  <c:v>Профессорско-преподавательский состав</c:v>
                </c:pt>
                <c:pt idx="1">
                  <c:v>Аудминистративно-управленческий персонал</c:v>
                </c:pt>
                <c:pt idx="2">
                  <c:v>Учебно-вспомогательный персонал</c:v>
                </c:pt>
                <c:pt idx="3">
                  <c:v>Обслуживающий персонал</c:v>
                </c:pt>
              </c:strCache>
            </c:strRef>
          </c:cat>
          <c:val>
            <c:numRef>
              <c:f>Лист3!$C$3:$C$6</c:f>
              <c:numCache>
                <c:formatCode>0.0%</c:formatCode>
                <c:ptCount val="4"/>
                <c:pt idx="0">
                  <c:v>7.123287671232878E-2</c:v>
                </c:pt>
                <c:pt idx="1">
                  <c:v>0.1095890410958904</c:v>
                </c:pt>
                <c:pt idx="2">
                  <c:v>0.25205479452054796</c:v>
                </c:pt>
                <c:pt idx="3">
                  <c:v>0.56712328767123288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00">
                <a:latin typeface="Times New Roman" pitchFamily="18" charset="0"/>
                <a:cs typeface="Times New Roman" pitchFamily="18" charset="0"/>
              </a:defRPr>
            </a:pPr>
            <a:r>
              <a:rPr lang="ru-RU" sz="1300">
                <a:latin typeface="Times New Roman" pitchFamily="18" charset="0"/>
                <a:cs typeface="Times New Roman" pitchFamily="18" charset="0"/>
              </a:rPr>
              <a:t>ФГБОУ ВПО "ЧелГУ" в г. Челябинск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9384123037251921"/>
          <c:w val="0.99256286512572678"/>
          <c:h val="0.75319473223742028"/>
        </c:manualLayout>
      </c:layout>
      <c:pie3DChart>
        <c:varyColors val="1"/>
        <c:ser>
          <c:idx val="0"/>
          <c:order val="0"/>
          <c:dLbls>
            <c:dLbl>
              <c:idx val="1"/>
              <c:layout>
                <c:manualLayout>
                  <c:x val="-4.1100994938241681E-2"/>
                  <c:y val="-1.642662599778476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2154274531436789E-2"/>
                  <c:y val="-0.1215967586093127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Филиалы!$A$29:$A$36</c:f>
              <c:strCache>
                <c:ptCount val="6"/>
                <c:pt idx="0">
                  <c:v>Оплата труда</c:v>
                </c:pt>
                <c:pt idx="1">
                  <c:v>Работы, услуги по содерж.имущества, услуги связи, трансп.расходы, аренда</c:v>
                </c:pt>
                <c:pt idx="2">
                  <c:v>Коммунальные услуги</c:v>
                </c:pt>
                <c:pt idx="3">
                  <c:v>Прочие работы, услуги </c:v>
                </c:pt>
                <c:pt idx="4">
                  <c:v>Прочие расходы </c:v>
                </c:pt>
                <c:pt idx="5">
                  <c:v>Приобретение основных средств и материальных запасов</c:v>
                </c:pt>
              </c:strCache>
            </c:strRef>
          </c:cat>
          <c:val>
            <c:numRef>
              <c:f>Филиалы!$E$29:$E$36</c:f>
              <c:numCache>
                <c:formatCode>0.0%</c:formatCode>
                <c:ptCount val="6"/>
                <c:pt idx="0">
                  <c:v>0.67756095432486063</c:v>
                </c:pt>
                <c:pt idx="1">
                  <c:v>4.7708485850451912E-2</c:v>
                </c:pt>
                <c:pt idx="2">
                  <c:v>2.6318111518900816E-2</c:v>
                </c:pt>
                <c:pt idx="3">
                  <c:v>9.2780506251787784E-2</c:v>
                </c:pt>
                <c:pt idx="4">
                  <c:v>7.9897799390093407E-2</c:v>
                </c:pt>
                <c:pt idx="5">
                  <c:v>7.5734142663906406E-2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00">
                <a:latin typeface="Times New Roman" pitchFamily="18" charset="0"/>
                <a:cs typeface="Times New Roman" pitchFamily="18" charset="0"/>
              </a:defRPr>
            </a:pPr>
            <a:r>
              <a:rPr lang="ru-RU" sz="1300">
                <a:latin typeface="Times New Roman" pitchFamily="18" charset="0"/>
                <a:cs typeface="Times New Roman" pitchFamily="18" charset="0"/>
              </a:rPr>
              <a:t>Костанайский филиал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2129483814523169E-2"/>
          <c:y val="0.18186364385611273"/>
          <c:w val="0.90787051618547998"/>
          <c:h val="0.7786237589866486"/>
        </c:manualLayout>
      </c:layout>
      <c:pie3DChart>
        <c:varyColors val="1"/>
        <c:ser>
          <c:idx val="0"/>
          <c:order val="0"/>
          <c:dLbls>
            <c:dLbl>
              <c:idx val="4"/>
              <c:layout>
                <c:manualLayout>
                  <c:x val="-8.8488151674839088E-2"/>
                  <c:y val="-7.783446641940400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val>
            <c:numRef>
              <c:f>Филиалы!$D$29:$D$36</c:f>
              <c:numCache>
                <c:formatCode>0.0%</c:formatCode>
                <c:ptCount val="6"/>
                <c:pt idx="0">
                  <c:v>0.72756410256711168</c:v>
                </c:pt>
                <c:pt idx="1">
                  <c:v>6.3355334795248824E-2</c:v>
                </c:pt>
                <c:pt idx="2">
                  <c:v>1.9072616231360161E-2</c:v>
                </c:pt>
                <c:pt idx="3">
                  <c:v>5.5675532518160285E-2</c:v>
                </c:pt>
                <c:pt idx="4">
                  <c:v>1.5735226426631596E-2</c:v>
                </c:pt>
                <c:pt idx="5">
                  <c:v>0.11859718746148776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00">
                <a:latin typeface="Times New Roman" pitchFamily="18" charset="0"/>
                <a:cs typeface="Times New Roman" pitchFamily="18" charset="0"/>
              </a:defRPr>
            </a:pPr>
            <a:r>
              <a:rPr lang="ru-RU" sz="1300">
                <a:latin typeface="Times New Roman" pitchFamily="18" charset="0"/>
                <a:cs typeface="Times New Roman" pitchFamily="18" charset="0"/>
              </a:rPr>
              <a:t>Миасский филиал</a:t>
            </a:r>
          </a:p>
        </c:rich>
      </c:tx>
      <c:layout>
        <c:manualLayout>
          <c:xMode val="edge"/>
          <c:yMode val="edge"/>
          <c:x val="0.3355131816194471"/>
          <c:y val="0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23424294216097"/>
          <c:y val="0.17704118873243277"/>
          <c:w val="0.7792422014171686"/>
          <c:h val="0.50959693435461806"/>
        </c:manualLayout>
      </c:layout>
      <c:pie3DChart>
        <c:varyColors val="1"/>
        <c:ser>
          <c:idx val="0"/>
          <c:order val="0"/>
          <c:dLbls>
            <c:dLbl>
              <c:idx val="1"/>
              <c:layout>
                <c:manualLayout>
                  <c:x val="-3.2990747030702927E-2"/>
                  <c:y val="-8.563353760520520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9771146417873264E-2"/>
                  <c:y val="-9.0049974587295481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.14696642986966538"/>
                  <c:y val="-4.8541624218867195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Филиалы!$A$29:$A$36</c:f>
              <c:strCache>
                <c:ptCount val="6"/>
                <c:pt idx="0">
                  <c:v>Оплата труда</c:v>
                </c:pt>
                <c:pt idx="1">
                  <c:v>Работы, услуги по содерж.имущества, услуги связи, трансп.расходы, аренда</c:v>
                </c:pt>
                <c:pt idx="2">
                  <c:v>Коммунальные услуги</c:v>
                </c:pt>
                <c:pt idx="3">
                  <c:v>Прочие работы, услуги </c:v>
                </c:pt>
                <c:pt idx="4">
                  <c:v>Прочие расходы </c:v>
                </c:pt>
                <c:pt idx="5">
                  <c:v>Приобретение основных средств и материальных запасов</c:v>
                </c:pt>
              </c:strCache>
            </c:strRef>
          </c:cat>
          <c:val>
            <c:numRef>
              <c:f>Филиалы!$C$29:$C$36</c:f>
              <c:numCache>
                <c:formatCode>0.0%</c:formatCode>
                <c:ptCount val="6"/>
                <c:pt idx="0">
                  <c:v>0.71063780315592062</c:v>
                </c:pt>
                <c:pt idx="1">
                  <c:v>3.9562518455909752E-2</c:v>
                </c:pt>
                <c:pt idx="2">
                  <c:v>7.7007384206612101E-2</c:v>
                </c:pt>
                <c:pt idx="3">
                  <c:v>0.14844069104538077</c:v>
                </c:pt>
                <c:pt idx="4">
                  <c:v>1.3083672137524261E-3</c:v>
                </c:pt>
                <c:pt idx="5">
                  <c:v>2.3043235922425825E-2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b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10454315155551905"/>
          <c:y val="0.71055074287593756"/>
          <c:w val="0.72229065514472224"/>
          <c:h val="0.28944932730866385"/>
        </c:manualLayout>
      </c:layout>
      <c:overlay val="0"/>
      <c:txPr>
        <a:bodyPr/>
        <a:lstStyle/>
        <a:p>
          <a:pPr rtl="0"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00">
                <a:latin typeface="Times New Roman" pitchFamily="18" charset="0"/>
                <a:cs typeface="Times New Roman" pitchFamily="18" charset="0"/>
              </a:defRPr>
            </a:pPr>
            <a:r>
              <a:rPr lang="ru-RU" sz="1300">
                <a:latin typeface="Times New Roman" pitchFamily="18" charset="0"/>
                <a:cs typeface="Times New Roman" pitchFamily="18" charset="0"/>
              </a:rPr>
              <a:t>Троицкий филиал</a:t>
            </a:r>
          </a:p>
        </c:rich>
      </c:tx>
      <c:layout>
        <c:manualLayout>
          <c:xMode val="edge"/>
          <c:yMode val="edge"/>
          <c:x val="0.33601942826317832"/>
          <c:y val="0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404559906606928"/>
          <c:y val="0.16931298376497639"/>
          <c:w val="0.76118592472968705"/>
          <c:h val="0.53426153143450794"/>
        </c:manualLayout>
      </c:layout>
      <c:pie3DChart>
        <c:varyColors val="1"/>
        <c:ser>
          <c:idx val="0"/>
          <c:order val="0"/>
          <c:dLbls>
            <c:dLbl>
              <c:idx val="1"/>
              <c:layout>
                <c:manualLayout>
                  <c:x val="-4.1452008383274001E-2"/>
                  <c:y val="-1.126275393113269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4450211013802951E-2"/>
                  <c:y val="-6.404589288153202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7322690373769745E-2"/>
                  <c:y val="-2.209785794410101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.11358139056147393"/>
                  <c:y val="-3.709695114715411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.27960863124942276"/>
                  <c:y val="-1.932485049045400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Филиалы!$A$29:$A$36</c:f>
              <c:strCache>
                <c:ptCount val="6"/>
                <c:pt idx="0">
                  <c:v>Оплата труда</c:v>
                </c:pt>
                <c:pt idx="1">
                  <c:v>Работы, услуги по содерж.имущества, услуги связи, трансп.расходы, аренда</c:v>
                </c:pt>
                <c:pt idx="2">
                  <c:v>Коммунальные услуги</c:v>
                </c:pt>
                <c:pt idx="3">
                  <c:v>Прочие работы, услуги </c:v>
                </c:pt>
                <c:pt idx="4">
                  <c:v>Прочие расходы </c:v>
                </c:pt>
                <c:pt idx="5">
                  <c:v>Приобретение основных средств и материальных запасов</c:v>
                </c:pt>
              </c:strCache>
            </c:strRef>
          </c:cat>
          <c:val>
            <c:numRef>
              <c:f>Филиалы!$B$29:$B$36</c:f>
              <c:numCache>
                <c:formatCode>0.0%</c:formatCode>
                <c:ptCount val="6"/>
                <c:pt idx="0">
                  <c:v>0.88050822005095442</c:v>
                </c:pt>
                <c:pt idx="1">
                  <c:v>2.1117433722849476E-2</c:v>
                </c:pt>
                <c:pt idx="2">
                  <c:v>3.0588567562099812E-2</c:v>
                </c:pt>
                <c:pt idx="3">
                  <c:v>4.8547225633001338E-2</c:v>
                </c:pt>
                <c:pt idx="4">
                  <c:v>5.3161406923590924E-3</c:v>
                </c:pt>
                <c:pt idx="5">
                  <c:v>1.3922412338733961E-2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egendEntry>
        <c:idx val="0"/>
        <c:delete val="1"/>
      </c:legendEntry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"/>
          <c:y val="0.71296993912145934"/>
          <c:w val="0.81619924344695161"/>
          <c:h val="0.28430725820289432"/>
        </c:manualLayout>
      </c:layout>
      <c:overlay val="0"/>
      <c:txPr>
        <a:bodyPr/>
        <a:lstStyle/>
        <a:p>
          <a:pPr rtl="0"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>
                <a:latin typeface="Times New Roman" pitchFamily="18" charset="0"/>
                <a:cs typeface="Times New Roman" pitchFamily="18" charset="0"/>
              </a:defRPr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Доходы от основной внебюджетной образовательной деятельности ФГБОУ ВПО "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ЧелГУ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" по уровням образования за 2014 год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6340914238512002E-2"/>
          <c:y val="0.28389706119775487"/>
          <c:w val="0.81408636103228138"/>
          <c:h val="0.71382280211213689"/>
        </c:manualLayout>
      </c:layout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0.17066715879265093"/>
                  <c:y val="-0.23921963243214245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7777690288713915"/>
                  <c:y val="7.805804579440738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4125531262906857E-2"/>
                  <c:y val="-1.5235643874919821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10467935258092739"/>
                  <c:y val="-5.185929598414931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'по уров'!$A$5:$A$8</c:f>
              <c:strCache>
                <c:ptCount val="4"/>
                <c:pt idx="0">
                  <c:v>Бакалавриат</c:v>
                </c:pt>
                <c:pt idx="1">
                  <c:v>Специалитет</c:v>
                </c:pt>
                <c:pt idx="2">
                  <c:v>Магистратура</c:v>
                </c:pt>
                <c:pt idx="3">
                  <c:v>Аспирантура</c:v>
                </c:pt>
              </c:strCache>
            </c:strRef>
          </c:cat>
          <c:val>
            <c:numRef>
              <c:f>'по уров'!$B$5:$B$8</c:f>
              <c:numCache>
                <c:formatCode>0.0%</c:formatCode>
                <c:ptCount val="4"/>
                <c:pt idx="0">
                  <c:v>0.70952419759893792</c:v>
                </c:pt>
                <c:pt idx="1">
                  <c:v>0.26858092476064571</c:v>
                </c:pt>
                <c:pt idx="2">
                  <c:v>1.7143461916201405E-2</c:v>
                </c:pt>
                <c:pt idx="3">
                  <c:v>4.7514157242152079E-3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Доходы от основной внебюджетной образовательной деятельности ФГБОУ ВПО "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ЧелГУ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" в разрезе форм обучения за 2014 год</a:t>
            </a:r>
          </a:p>
        </c:rich>
      </c:tx>
      <c:layout>
        <c:manualLayout>
          <c:xMode val="edge"/>
          <c:yMode val="edge"/>
          <c:x val="0.12107634744929434"/>
          <c:y val="5.7407407407407407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749990567584269"/>
          <c:y val="0.24629629629629629"/>
          <c:w val="0.7375001900153314"/>
          <c:h val="0.65814814814814815"/>
        </c:manualLayout>
      </c:layout>
      <c:pie3DChart>
        <c:varyColors val="1"/>
        <c:ser>
          <c:idx val="0"/>
          <c:order val="0"/>
          <c:tx>
            <c:strRef>
              <c:f>'оч-заоч'!$B$1:$B$3</c:f>
              <c:strCache>
                <c:ptCount val="1"/>
                <c:pt idx="0">
                  <c:v>Доходы от основной внебюджетной образовательной деятельности в разрезе форм обучения за 2014 год, % Доходы от основной внебюджетной образовательной деятельности в разрезе форм обучения за 2014 год, 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'оч-заоч'!$A$4:$A$5</c:f>
              <c:strCache>
                <c:ptCount val="2"/>
                <c:pt idx="0">
                  <c:v>Очная форма обучения</c:v>
                </c:pt>
                <c:pt idx="1">
                  <c:v>Заочная форма обучения</c:v>
                </c:pt>
              </c:strCache>
            </c:strRef>
          </c:cat>
          <c:val>
            <c:numRef>
              <c:f>'оч-заоч'!$B$4:$B$5</c:f>
              <c:numCache>
                <c:formatCode>0.0%</c:formatCode>
                <c:ptCount val="2"/>
                <c:pt idx="0">
                  <c:v>0.46824965834711935</c:v>
                </c:pt>
                <c:pt idx="1">
                  <c:v>0.53175034165288071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ru-RU" sz="1800" dirty="0"/>
              <a:t>Исполнение плана по доходам от оказания платных образовательных услуг </a:t>
            </a:r>
            <a:r>
              <a:rPr lang="ru-RU" sz="1800" dirty="0" smtClean="0"/>
              <a:t>ФГБОУ ВПО «</a:t>
            </a:r>
            <a:r>
              <a:rPr lang="ru-RU" sz="1800" dirty="0" err="1" smtClean="0"/>
              <a:t>ЧелГУ</a:t>
            </a:r>
            <a:r>
              <a:rPr lang="ru-RU" sz="1800" dirty="0" smtClean="0"/>
              <a:t>» за </a:t>
            </a:r>
            <a:r>
              <a:rPr lang="ru-RU" sz="1800" dirty="0"/>
              <a:t>2014 год</a:t>
            </a:r>
          </a:p>
          <a:p>
            <a:pPr>
              <a:defRPr sz="1800"/>
            </a:pPr>
            <a:endParaRPr lang="ru-RU" sz="1800" dirty="0"/>
          </a:p>
        </c:rich>
      </c:tx>
      <c:layout>
        <c:manualLayout>
          <c:xMode val="edge"/>
          <c:yMode val="edge"/>
          <c:x val="0.16172780727990388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3764555993000868"/>
          <c:y val="0.15467033459759921"/>
          <c:w val="0.77249181061670114"/>
          <c:h val="0.7636114709321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таблицы!$B$17</c:f>
              <c:strCache>
                <c:ptCount val="1"/>
                <c:pt idx="0">
                  <c:v>План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(таблицы!$B$16,таблицы!$D$16,таблицы!$F$16,таблицы!$H$16)</c:f>
              <c:strCache>
                <c:ptCount val="4"/>
                <c:pt idx="0">
                  <c:v>Челябинск</c:v>
                </c:pt>
                <c:pt idx="1">
                  <c:v>Миасс</c:v>
                </c:pt>
                <c:pt idx="2">
                  <c:v>Троицк</c:v>
                </c:pt>
                <c:pt idx="3">
                  <c:v>Костанай</c:v>
                </c:pt>
              </c:strCache>
            </c:strRef>
          </c:cat>
          <c:val>
            <c:numRef>
              <c:f>(таблицы!$B$18,таблицы!$D$18,таблицы!$F$18,таблицы!$H$18)</c:f>
              <c:numCache>
                <c:formatCode>#,##0.0</c:formatCode>
                <c:ptCount val="4"/>
                <c:pt idx="0">
                  <c:v>593.73800000000051</c:v>
                </c:pt>
                <c:pt idx="1">
                  <c:v>25</c:v>
                </c:pt>
                <c:pt idx="2">
                  <c:v>49.7714</c:v>
                </c:pt>
                <c:pt idx="3">
                  <c:v>121.03400000000002</c:v>
                </c:pt>
              </c:numCache>
            </c:numRef>
          </c:val>
        </c:ser>
        <c:ser>
          <c:idx val="1"/>
          <c:order val="1"/>
          <c:tx>
            <c:strRef>
              <c:f>таблицы!$C$17</c:f>
              <c:strCache>
                <c:ptCount val="1"/>
                <c:pt idx="0">
                  <c:v>Факт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2777777777777792E-2"/>
                  <c:y val="1.851851851851858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3171109635391945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(таблицы!$B$16,таблицы!$D$16,таблицы!$F$16,таблицы!$H$16)</c:f>
              <c:strCache>
                <c:ptCount val="4"/>
                <c:pt idx="0">
                  <c:v>Челябинск</c:v>
                </c:pt>
                <c:pt idx="1">
                  <c:v>Миасс</c:v>
                </c:pt>
                <c:pt idx="2">
                  <c:v>Троицк</c:v>
                </c:pt>
                <c:pt idx="3">
                  <c:v>Костанай</c:v>
                </c:pt>
              </c:strCache>
            </c:strRef>
          </c:cat>
          <c:val>
            <c:numRef>
              <c:f>(таблицы!$C$18,таблицы!$E$18,таблицы!$G$18,таблицы!$I$18)</c:f>
              <c:numCache>
                <c:formatCode>#,##0.0</c:formatCode>
                <c:ptCount val="4"/>
                <c:pt idx="0">
                  <c:v>559.57550000000003</c:v>
                </c:pt>
                <c:pt idx="1">
                  <c:v>25.642287</c:v>
                </c:pt>
                <c:pt idx="2">
                  <c:v>38.43</c:v>
                </c:pt>
                <c:pt idx="3" formatCode="0.0">
                  <c:v>171.84800000000001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2376416"/>
        <c:axId val="152375632"/>
      </c:barChart>
      <c:catAx>
        <c:axId val="1523764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2375632"/>
        <c:crosses val="autoZero"/>
        <c:auto val="1"/>
        <c:lblAlgn val="ctr"/>
        <c:lblOffset val="100"/>
        <c:noMultiLvlLbl val="0"/>
      </c:catAx>
      <c:valAx>
        <c:axId val="152375632"/>
        <c:scaling>
          <c:orientation val="minMax"/>
          <c:max val="6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ru-RU" b="0"/>
                  <a:t>млн.руб.</a:t>
                </a:r>
              </a:p>
            </c:rich>
          </c:tx>
          <c:layout>
            <c:manualLayout>
              <c:xMode val="edge"/>
              <c:yMode val="edge"/>
              <c:x val="6.666666666666668E-2"/>
              <c:y val="9.0029030333775198E-2"/>
            </c:manualLayout>
          </c:layout>
          <c:overlay val="0"/>
        </c:title>
        <c:numFmt formatCode="#,##0.0" sourceLinked="1"/>
        <c:majorTickMark val="out"/>
        <c:minorTickMark val="none"/>
        <c:tickLblPos val="nextTo"/>
        <c:crossAx val="1523764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0725699912510913"/>
          <c:y val="0.25862893826610361"/>
          <c:w val="0.32043711723534574"/>
          <c:h val="0.24484911706752951"/>
        </c:manualLayout>
      </c:layout>
      <c:overlay val="1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400" b="1" i="0" baseline="0" dirty="0">
                <a:effectLst/>
              </a:rPr>
              <a:t>Численность студентов первого курса, поступивших на </a:t>
            </a:r>
            <a:r>
              <a:rPr lang="ru-RU" sz="1400" b="1" i="0" baseline="0" dirty="0" smtClean="0">
                <a:effectLst/>
              </a:rPr>
              <a:t>обучение</a:t>
            </a:r>
          </a:p>
          <a:p>
            <a:pPr>
              <a:defRPr/>
            </a:pPr>
            <a:r>
              <a:rPr lang="ru-RU" sz="1400" b="1" i="0" baseline="0" dirty="0" smtClean="0">
                <a:effectLst/>
              </a:rPr>
              <a:t> </a:t>
            </a:r>
            <a:r>
              <a:rPr lang="ru-RU" sz="1400" b="1" i="0" baseline="0" dirty="0">
                <a:effectLst/>
              </a:rPr>
              <a:t>в ФГБОУ ВПО </a:t>
            </a:r>
            <a:r>
              <a:rPr lang="ru-RU" sz="1400" b="1" i="0" baseline="0" dirty="0" smtClean="0">
                <a:effectLst/>
              </a:rPr>
              <a:t>«ЧелГУ» </a:t>
            </a:r>
            <a:r>
              <a:rPr lang="ru-RU" sz="1400" b="1" i="0" baseline="0" dirty="0">
                <a:effectLst/>
              </a:rPr>
              <a:t>на платной основе,</a:t>
            </a:r>
            <a:endParaRPr lang="ru-RU" sz="1400" dirty="0">
              <a:effectLst/>
            </a:endParaRPr>
          </a:p>
          <a:p>
            <a:pPr>
              <a:defRPr/>
            </a:pPr>
            <a:r>
              <a:rPr lang="ru-RU" sz="1400" b="1" i="0" baseline="0" dirty="0">
                <a:effectLst/>
              </a:rPr>
              <a:t> в 2014 году</a:t>
            </a:r>
            <a:endParaRPr lang="ru-RU" sz="1400" dirty="0">
              <a:effectLst/>
            </a:endParaRPr>
          </a:p>
        </c:rich>
      </c:tx>
      <c:layout>
        <c:manualLayout>
          <c:xMode val="edge"/>
          <c:yMode val="edge"/>
          <c:x val="0.18380716055818341"/>
          <c:y val="1.4587892049598835E-2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'таблицы (2)'!$A$18</c:f>
              <c:strCache>
                <c:ptCount val="1"/>
                <c:pt idx="0">
                  <c:v>Численность студентов первого курса, поступивших на обучение в ФГБОУ ВПО "ЧелГУ" на платной основе в 2014 году, чел.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7"/>
            <c:invertIfNegative val="0"/>
            <c:bubble3D val="0"/>
            <c:spPr>
              <a:solidFill>
                <a:schemeClr val="accent2"/>
              </a:solidFill>
            </c:spPr>
          </c:dPt>
          <c:dLbls>
            <c:numFmt formatCode="#,##0" sourceLinked="0"/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'таблицы (2)'!$B$16:$I$17</c:f>
              <c:multiLvlStrCache>
                <c:ptCount val="8"/>
                <c:lvl>
                  <c:pt idx="0">
                    <c:v>План</c:v>
                  </c:pt>
                  <c:pt idx="1">
                    <c:v>Факт</c:v>
                  </c:pt>
                  <c:pt idx="2">
                    <c:v>План</c:v>
                  </c:pt>
                  <c:pt idx="3">
                    <c:v>Факт</c:v>
                  </c:pt>
                  <c:pt idx="4">
                    <c:v>План</c:v>
                  </c:pt>
                  <c:pt idx="5">
                    <c:v>Факт</c:v>
                  </c:pt>
                  <c:pt idx="6">
                    <c:v>План</c:v>
                  </c:pt>
                  <c:pt idx="7">
                    <c:v>Факт</c:v>
                  </c:pt>
                </c:lvl>
                <c:lvl>
                  <c:pt idx="0">
                    <c:v>Челябинск</c:v>
                  </c:pt>
                  <c:pt idx="2">
                    <c:v>Миасс</c:v>
                  </c:pt>
                  <c:pt idx="4">
                    <c:v>Троицк</c:v>
                  </c:pt>
                  <c:pt idx="6">
                    <c:v>Костанай</c:v>
                  </c:pt>
                </c:lvl>
              </c:multiLvlStrCache>
            </c:multiLvlStrRef>
          </c:cat>
          <c:val>
            <c:numRef>
              <c:f>'таблицы (2)'!$B$18:$I$18</c:f>
              <c:numCache>
                <c:formatCode>0</c:formatCode>
                <c:ptCount val="8"/>
                <c:pt idx="0">
                  <c:v>3429</c:v>
                </c:pt>
                <c:pt idx="1">
                  <c:v>3101</c:v>
                </c:pt>
                <c:pt idx="2">
                  <c:v>150</c:v>
                </c:pt>
                <c:pt idx="3">
                  <c:v>105</c:v>
                </c:pt>
                <c:pt idx="4">
                  <c:v>251</c:v>
                </c:pt>
                <c:pt idx="5">
                  <c:v>209</c:v>
                </c:pt>
                <c:pt idx="6">
                  <c:v>1398</c:v>
                </c:pt>
                <c:pt idx="7">
                  <c:v>1254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2373672"/>
        <c:axId val="152378376"/>
        <c:axId val="0"/>
      </c:bar3DChart>
      <c:catAx>
        <c:axId val="152373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2378376"/>
        <c:crosses val="autoZero"/>
        <c:auto val="1"/>
        <c:lblAlgn val="ctr"/>
        <c:lblOffset val="100"/>
        <c:noMultiLvlLbl val="0"/>
      </c:catAx>
      <c:valAx>
        <c:axId val="152378376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b="0"/>
                </a:pPr>
                <a:r>
                  <a:rPr lang="ru-RU" b="0"/>
                  <a:t>чел.</a:t>
                </a:r>
              </a:p>
            </c:rich>
          </c:tx>
          <c:layout>
            <c:manualLayout>
              <c:xMode val="edge"/>
              <c:yMode val="edge"/>
              <c:x val="0.11161035346870959"/>
              <c:y val="0.16266441530694878"/>
            </c:manualLayout>
          </c:layout>
          <c:overlay val="0"/>
        </c:title>
        <c:numFmt formatCode="0" sourceLinked="1"/>
        <c:majorTickMark val="out"/>
        <c:minorTickMark val="none"/>
        <c:tickLblPos val="nextTo"/>
        <c:crossAx val="1523736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Общая численность обучающихся по образовательным программам на платной основе в ФГБОУ ВПО </a:t>
            </a:r>
            <a:r>
              <a:rPr lang="ru-RU" dirty="0" smtClean="0"/>
              <a:t>«ЧелГУ» </a:t>
            </a:r>
            <a:r>
              <a:rPr lang="ru-RU" dirty="0"/>
              <a:t>за 2014 год</a:t>
            </a:r>
          </a:p>
        </c:rich>
      </c:tx>
      <c:layout>
        <c:manualLayout>
          <c:xMode val="edge"/>
          <c:yMode val="edge"/>
          <c:x val="0.17096083908884641"/>
          <c:y val="1.8561484918793541E-2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'таблицы (2)'!$A$19</c:f>
              <c:strCache>
                <c:ptCount val="1"/>
                <c:pt idx="0">
                  <c:v>Численность студентов, обучающихся по образовательным программам в ФГБОУ ВПО "ЧелГУ", в 2014 году, чел.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7"/>
            <c:invertIfNegative val="0"/>
            <c:bubble3D val="0"/>
            <c:spPr>
              <a:solidFill>
                <a:schemeClr val="accent2"/>
              </a:solidFill>
            </c:spPr>
          </c:dPt>
          <c:dLbls>
            <c:numFmt formatCode="#,##0" sourceLinked="0"/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'таблицы (2)'!$B$16:$I$17</c:f>
              <c:multiLvlStrCache>
                <c:ptCount val="8"/>
                <c:lvl>
                  <c:pt idx="0">
                    <c:v>План</c:v>
                  </c:pt>
                  <c:pt idx="1">
                    <c:v>Факт</c:v>
                  </c:pt>
                  <c:pt idx="2">
                    <c:v>План</c:v>
                  </c:pt>
                  <c:pt idx="3">
                    <c:v>Факт</c:v>
                  </c:pt>
                  <c:pt idx="4">
                    <c:v>План</c:v>
                  </c:pt>
                  <c:pt idx="5">
                    <c:v>Факт</c:v>
                  </c:pt>
                  <c:pt idx="6">
                    <c:v>План</c:v>
                  </c:pt>
                  <c:pt idx="7">
                    <c:v>Факт</c:v>
                  </c:pt>
                </c:lvl>
                <c:lvl>
                  <c:pt idx="0">
                    <c:v>Челябинск</c:v>
                  </c:pt>
                  <c:pt idx="2">
                    <c:v>Миасс</c:v>
                  </c:pt>
                  <c:pt idx="4">
                    <c:v>Троицк</c:v>
                  </c:pt>
                  <c:pt idx="6">
                    <c:v>Костанай</c:v>
                  </c:pt>
                </c:lvl>
              </c:multiLvlStrCache>
            </c:multiLvlStrRef>
          </c:cat>
          <c:val>
            <c:numRef>
              <c:f>'таблицы (2)'!$B$19:$I$19</c:f>
              <c:numCache>
                <c:formatCode>0</c:formatCode>
                <c:ptCount val="8"/>
                <c:pt idx="0">
                  <c:v>13107.8</c:v>
                </c:pt>
                <c:pt idx="1">
                  <c:v>12207</c:v>
                </c:pt>
                <c:pt idx="2">
                  <c:v>841</c:v>
                </c:pt>
                <c:pt idx="3">
                  <c:v>834</c:v>
                </c:pt>
                <c:pt idx="4">
                  <c:v>1065.4000000000001</c:v>
                </c:pt>
                <c:pt idx="5">
                  <c:v>914</c:v>
                </c:pt>
                <c:pt idx="6">
                  <c:v>4885.2</c:v>
                </c:pt>
                <c:pt idx="7">
                  <c:v>4036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2379552"/>
        <c:axId val="152380728"/>
        <c:axId val="0"/>
      </c:bar3DChart>
      <c:catAx>
        <c:axId val="152379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2380728"/>
        <c:crosses val="autoZero"/>
        <c:auto val="1"/>
        <c:lblAlgn val="ctr"/>
        <c:lblOffset val="100"/>
        <c:noMultiLvlLbl val="0"/>
      </c:catAx>
      <c:valAx>
        <c:axId val="152380728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b="0"/>
                </a:pPr>
                <a:r>
                  <a:rPr lang="ru-RU" b="0"/>
                  <a:t>чел.</a:t>
                </a:r>
              </a:p>
            </c:rich>
          </c:tx>
          <c:layout>
            <c:manualLayout>
              <c:xMode val="edge"/>
              <c:yMode val="edge"/>
              <c:x val="0.11489391951006121"/>
              <c:y val="0.12668237261954263"/>
            </c:manualLayout>
          </c:layout>
          <c:overlay val="0"/>
        </c:title>
        <c:numFmt formatCode="0" sourceLinked="1"/>
        <c:majorTickMark val="out"/>
        <c:minorTickMark val="none"/>
        <c:tickLblPos val="nextTo"/>
        <c:crossAx val="15237955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бюдж.конт.!$A$4</c:f>
              <c:strCache>
                <c:ptCount val="1"/>
                <c:pt idx="0">
                  <c:v>Численность бюджетного контингента ФГБОУ ВПО "ЧелГУ" в 2014 году, чел.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2"/>
              </a:solidFill>
            </c:spPr>
          </c:dPt>
          <c:dLbls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бюдж.конт.!$B$2:$G$3</c:f>
              <c:multiLvlStrCache>
                <c:ptCount val="6"/>
                <c:lvl>
                  <c:pt idx="0">
                    <c:v>План</c:v>
                  </c:pt>
                  <c:pt idx="1">
                    <c:v>Факт</c:v>
                  </c:pt>
                  <c:pt idx="2">
                    <c:v>План</c:v>
                  </c:pt>
                  <c:pt idx="3">
                    <c:v>Факт</c:v>
                  </c:pt>
                  <c:pt idx="4">
                    <c:v>План</c:v>
                  </c:pt>
                  <c:pt idx="5">
                    <c:v>Факт</c:v>
                  </c:pt>
                </c:lvl>
                <c:lvl>
                  <c:pt idx="0">
                    <c:v>Основные профессиональные образовательные программы</c:v>
                  </c:pt>
                  <c:pt idx="2">
                    <c:v>Дополнительные общеобразовательные программы</c:v>
                  </c:pt>
                  <c:pt idx="4">
                    <c:v>Основные образовательные программы подготовки научно-педагогических кадров в аспирантуре</c:v>
                  </c:pt>
                </c:lvl>
              </c:multiLvlStrCache>
            </c:multiLvlStrRef>
          </c:cat>
          <c:val>
            <c:numRef>
              <c:f>бюдж.конт.!$B$4:$G$4</c:f>
              <c:numCache>
                <c:formatCode>General</c:formatCode>
                <c:ptCount val="6"/>
                <c:pt idx="0">
                  <c:v>3089</c:v>
                </c:pt>
                <c:pt idx="1">
                  <c:v>3026</c:v>
                </c:pt>
                <c:pt idx="2">
                  <c:v>8</c:v>
                </c:pt>
                <c:pt idx="3">
                  <c:v>8</c:v>
                </c:pt>
                <c:pt idx="4">
                  <c:v>217</c:v>
                </c:pt>
                <c:pt idx="5">
                  <c:v>202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2938336"/>
        <c:axId val="152943040"/>
        <c:axId val="0"/>
      </c:bar3DChart>
      <c:catAx>
        <c:axId val="152938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52943040"/>
        <c:crosses val="autoZero"/>
        <c:auto val="1"/>
        <c:lblAlgn val="ctr"/>
        <c:lblOffset val="100"/>
        <c:noMultiLvlLbl val="0"/>
      </c:catAx>
      <c:valAx>
        <c:axId val="152943040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ru-RU"/>
                  <a:t>чел.</a:t>
                </a:r>
              </a:p>
            </c:rich>
          </c:tx>
          <c:layout>
            <c:manualLayout>
              <c:xMode val="edge"/>
              <c:yMode val="edge"/>
              <c:x val="8.045089232581025E-2"/>
              <c:y val="6.3987192216808694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5293833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>
                <a:latin typeface="Times New Roman" pitchFamily="18" charset="0"/>
                <a:cs typeface="Times New Roman" pitchFamily="18" charset="0"/>
              </a:defRPr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Доходы </a:t>
            </a:r>
            <a:r>
              <a:rPr lang="ru-RU" sz="1800" baseline="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 научной деятельности по </a:t>
            </a:r>
            <a:r>
              <a:rPr lang="ru-RU" sz="1800" b="1" i="0" u="none" strike="noStrike" baseline="0" dirty="0"/>
              <a:t>ФГБОУ ВПО </a:t>
            </a:r>
            <a:r>
              <a:rPr lang="ru-RU" sz="1800" b="1" i="0" u="none" strike="noStrike" baseline="0" dirty="0" smtClean="0"/>
              <a:t>«ЧелГУ» </a:t>
            </a:r>
          </a:p>
          <a:p>
            <a:pPr>
              <a:defRPr sz="1800">
                <a:latin typeface="Times New Roman" pitchFamily="18" charset="0"/>
                <a:cs typeface="Times New Roman" pitchFamily="18" charset="0"/>
              </a:defRPr>
            </a:pPr>
            <a:r>
              <a:rPr lang="ru-RU" sz="1800" b="1" i="0" u="none" strike="noStrike" baseline="0" dirty="0" smtClean="0"/>
              <a:t>за </a:t>
            </a:r>
            <a:r>
              <a:rPr lang="ru-RU" sz="1800" b="1" i="0" u="none" strike="noStrike" baseline="0" dirty="0"/>
              <a:t>2014 год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535048386127373"/>
          <c:y val="0.10811485642946317"/>
          <c:w val="0.58406427440844699"/>
          <c:h val="0.79447973497694757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'ПФХД Челябинск'!$A$34</c:f>
              <c:strCache>
                <c:ptCount val="1"/>
                <c:pt idx="0">
                  <c:v>Государственное задание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.11827956989247286"/>
                  <c:y val="2.3148148148148147E-2"/>
                </c:manualLayout>
              </c:layout>
              <c:tx>
                <c:rich>
                  <a:bodyPr/>
                  <a:lstStyle/>
                  <a:p>
                    <a:r>
                      <a:rPr lang="en-US" sz="1400">
                        <a:latin typeface="Times New Roman" pitchFamily="18" charset="0"/>
                        <a:cs typeface="Times New Roman" pitchFamily="18" charset="0"/>
                      </a:rPr>
                      <a:t>71,6%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1388888888888885"/>
                  <c:y val="2.3148148148148147E-2"/>
                </c:manualLayout>
              </c:layout>
              <c:tx>
                <c:rich>
                  <a:bodyPr/>
                  <a:lstStyle/>
                  <a:p>
                    <a:r>
                      <a:rPr lang="en-US" sz="1400">
                        <a:latin typeface="Times New Roman" pitchFamily="18" charset="0"/>
                        <a:cs typeface="Times New Roman" pitchFamily="18" charset="0"/>
                      </a:rPr>
                      <a:t>62,4%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'ПФХД Челябинск'!$F$33:$H$33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'ПФХД Челябинск'!$F$34:$H$34</c:f>
              <c:numCache>
                <c:formatCode>#,##0</c:formatCode>
                <c:ptCount val="2"/>
                <c:pt idx="0">
                  <c:v>59372</c:v>
                </c:pt>
                <c:pt idx="1">
                  <c:v>59372</c:v>
                </c:pt>
              </c:numCache>
            </c:numRef>
          </c:val>
        </c:ser>
        <c:ser>
          <c:idx val="1"/>
          <c:order val="1"/>
          <c:tx>
            <c:strRef>
              <c:f>'ПФХД Челябинск'!$A$35</c:f>
              <c:strCache>
                <c:ptCount val="1"/>
                <c:pt idx="0">
                  <c:v>Российский фонд фундаментальных исследований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.11290299650043745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>
                        <a:latin typeface="Times New Roman" pitchFamily="18" charset="0"/>
                        <a:cs typeface="Times New Roman" pitchFamily="18" charset="0"/>
                      </a:rPr>
                      <a:t>5,7%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1559139784946235"/>
                  <c:y val="-3.6453776611257259E-7"/>
                </c:manualLayout>
              </c:layout>
              <c:tx>
                <c:rich>
                  <a:bodyPr/>
                  <a:lstStyle/>
                  <a:p>
                    <a:r>
                      <a:rPr lang="en-US" sz="1400">
                        <a:latin typeface="Times New Roman" pitchFamily="18" charset="0"/>
                        <a:cs typeface="Times New Roman" pitchFamily="18" charset="0"/>
                      </a:rPr>
                      <a:t>7,1%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'ПФХД Челябинск'!$F$33:$H$33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'ПФХД Челябинск'!$F$35:$H$35</c:f>
              <c:numCache>
                <c:formatCode>General</c:formatCode>
                <c:ptCount val="2"/>
                <c:pt idx="0">
                  <c:v>4738</c:v>
                </c:pt>
                <c:pt idx="1">
                  <c:v>6747.5</c:v>
                </c:pt>
              </c:numCache>
            </c:numRef>
          </c:val>
        </c:ser>
        <c:ser>
          <c:idx val="2"/>
          <c:order val="2"/>
          <c:tx>
            <c:strRef>
              <c:f>'ПФХД Челябинск'!$A$36</c:f>
              <c:strCache>
                <c:ptCount val="1"/>
                <c:pt idx="0">
                  <c:v>Российский  гуманитарный научный фонд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.11559118618237242"/>
                  <c:y val="-2.7777777777777991E-2"/>
                </c:manualLayout>
              </c:layout>
              <c:tx>
                <c:rich>
                  <a:bodyPr/>
                  <a:lstStyle/>
                  <a:p>
                    <a:r>
                      <a:rPr lang="en-US" sz="1400">
                        <a:latin typeface="Times New Roman" pitchFamily="18" charset="0"/>
                        <a:cs typeface="Times New Roman" pitchFamily="18" charset="0"/>
                      </a:rPr>
                      <a:t>1,4%</a:t>
                    </a:r>
                  </a:p>
                  <a:p>
                    <a:r>
                      <a:rPr lang="en-US" sz="1400">
                        <a:latin typeface="Times New Roman" pitchFamily="18" charset="0"/>
                        <a:cs typeface="Times New Roman" pitchFamily="18" charset="0"/>
                      </a:rPr>
                      <a:t>2,7%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2365591397849462"/>
                  <c:y val="-1.3888888888888959E-2"/>
                </c:manualLayout>
              </c:layout>
              <c:tx>
                <c:rich>
                  <a:bodyPr/>
                  <a:lstStyle/>
                  <a:p>
                    <a:r>
                      <a:rPr lang="en-US" sz="1400">
                        <a:latin typeface="Times New Roman" pitchFamily="18" charset="0"/>
                        <a:cs typeface="Times New Roman" pitchFamily="18" charset="0"/>
                      </a:rPr>
                      <a:t>5,0%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'ПФХД Челябинск'!$F$33:$H$33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'ПФХД Челябинск'!$F$36:$H$36</c:f>
              <c:numCache>
                <c:formatCode>General</c:formatCode>
                <c:ptCount val="2"/>
                <c:pt idx="0">
                  <c:v>2210</c:v>
                </c:pt>
                <c:pt idx="1">
                  <c:v>4750</c:v>
                </c:pt>
              </c:numCache>
            </c:numRef>
          </c:val>
        </c:ser>
        <c:ser>
          <c:idx val="3"/>
          <c:order val="3"/>
          <c:tx>
            <c:strRef>
              <c:f>'ПФХД Челябинск'!$A$37</c:f>
              <c:strCache>
                <c:ptCount val="1"/>
                <c:pt idx="0">
                  <c:v>Гранты Челябинской области</c:v>
                </c:pt>
              </c:strCache>
            </c:strRef>
          </c:tx>
          <c:invertIfNegative val="0"/>
          <c:dLbls>
            <c:delete val="1"/>
          </c:dLbls>
          <c:cat>
            <c:strRef>
              <c:f>'ПФХД Челябинск'!$F$33:$H$33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'ПФХД Челябинск'!$F$37:$H$37</c:f>
              <c:numCache>
                <c:formatCode>General</c:formatCode>
                <c:ptCount val="2"/>
                <c:pt idx="0">
                  <c:v>1200</c:v>
                </c:pt>
                <c:pt idx="1">
                  <c:v>0</c:v>
                </c:pt>
              </c:numCache>
            </c:numRef>
          </c:val>
        </c:ser>
        <c:ser>
          <c:idx val="4"/>
          <c:order val="4"/>
          <c:tx>
            <c:strRef>
              <c:f>'ПФХД Челябинск'!$A$38</c:f>
              <c:strCache>
                <c:ptCount val="1"/>
                <c:pt idx="0">
                  <c:v>Российский научный фонд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.13333333333333341"/>
                  <c:y val="-1.3888888888888959E-2"/>
                </c:manualLayout>
              </c:layout>
              <c:tx>
                <c:rich>
                  <a:bodyPr/>
                  <a:lstStyle/>
                  <a:p>
                    <a:r>
                      <a:rPr lang="en-US" sz="1400">
                        <a:latin typeface="Times New Roman" pitchFamily="18" charset="0"/>
                        <a:cs typeface="Times New Roman" pitchFamily="18" charset="0"/>
                      </a:rPr>
                      <a:t>12,2%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'ПФХД Челябинск'!$F$33:$H$33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'ПФХД Челябинск'!$F$38:$H$38</c:f>
              <c:numCache>
                <c:formatCode>General</c:formatCode>
                <c:ptCount val="2"/>
                <c:pt idx="1">
                  <c:v>11585.6</c:v>
                </c:pt>
              </c:numCache>
            </c:numRef>
          </c:val>
        </c:ser>
        <c:ser>
          <c:idx val="5"/>
          <c:order val="5"/>
          <c:tx>
            <c:strRef>
              <c:f>'ПФХД Челябинск'!$A$39</c:f>
              <c:strCache>
                <c:ptCount val="1"/>
                <c:pt idx="0">
                  <c:v>Хоздоговоры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.11559139784946235"/>
                  <c:y val="-4.6296296296296488E-2"/>
                </c:manualLayout>
              </c:layout>
              <c:tx>
                <c:rich>
                  <a:bodyPr/>
                  <a:lstStyle/>
                  <a:p>
                    <a:r>
                      <a:rPr lang="en-US" sz="1400">
                        <a:latin typeface="Times New Roman" pitchFamily="18" charset="0"/>
                        <a:cs typeface="Times New Roman" pitchFamily="18" charset="0"/>
                      </a:rPr>
                      <a:t>18,6%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25"/>
                  <c:y val="-2.7777777777777991E-2"/>
                </c:manualLayout>
              </c:layout>
              <c:tx>
                <c:rich>
                  <a:bodyPr/>
                  <a:lstStyle/>
                  <a:p>
                    <a:r>
                      <a:rPr lang="en-US" sz="1400">
                        <a:latin typeface="Times New Roman" pitchFamily="18" charset="0"/>
                        <a:cs typeface="Times New Roman" pitchFamily="18" charset="0"/>
                      </a:rPr>
                      <a:t>13.4%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'ПФХД Челябинск'!$F$33:$H$33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'ПФХД Челябинск'!$F$39:$H$39</c:f>
              <c:numCache>
                <c:formatCode>General</c:formatCode>
                <c:ptCount val="2"/>
                <c:pt idx="0">
                  <c:v>15445.05</c:v>
                </c:pt>
                <c:pt idx="1">
                  <c:v>12756.9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52941080"/>
        <c:axId val="152939512"/>
        <c:axId val="0"/>
      </c:bar3DChart>
      <c:catAx>
        <c:axId val="152941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2939512"/>
        <c:crosses val="autoZero"/>
        <c:auto val="1"/>
        <c:lblAlgn val="ctr"/>
        <c:lblOffset val="100"/>
        <c:noMultiLvlLbl val="0"/>
      </c:catAx>
      <c:valAx>
        <c:axId val="15293951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/>
            </a:pPr>
            <a:endParaRPr lang="ru-RU"/>
          </a:p>
        </c:txPr>
        <c:crossAx val="152941080"/>
        <c:crosses val="autoZero"/>
        <c:crossBetween val="between"/>
        <c:dispUnits>
          <c:builtInUnit val="thousands"/>
        </c:dispUnits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216284987277356"/>
          <c:y val="0.1980616748749103"/>
          <c:w val="0.26615776081425047"/>
          <c:h val="0.68121737591789611"/>
        </c:manualLayout>
      </c:layout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1"/>
            </a:pPr>
            <a:r>
              <a:rPr lang="ru-RU" sz="1400" b="1"/>
              <a:t>Структура прочих доходов </a:t>
            </a:r>
          </a:p>
          <a:p>
            <a:pPr>
              <a:defRPr sz="1400" b="1"/>
            </a:pPr>
            <a:r>
              <a:rPr lang="ru-RU" sz="1400" b="1"/>
              <a:t>ФГБОУ ВПО "ЧелГУ" г. Челябинск за 2014 год</a:t>
            </a:r>
          </a:p>
        </c:rich>
      </c:tx>
      <c:layout>
        <c:manualLayout>
          <c:xMode val="edge"/>
          <c:yMode val="edge"/>
          <c:x val="0.27981594488188982"/>
          <c:y val="2.5925925925925949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635734908136485"/>
          <c:y val="0.18398454359871691"/>
          <c:w val="0.50034733158355205"/>
          <c:h val="0.78872564458854744"/>
        </c:manualLayout>
      </c:layout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0.1813618607417769"/>
                  <c:y val="-8.2956000210441527E-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Доходы от платных услуг санатория профилактория (предоставление путевок,курсовок)
9,8%</a:t>
                    </a:r>
                  </a:p>
                </c:rich>
              </c:tx>
              <c:numFmt formatCode="0.0%" sourceLinked="0"/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8417050753371E-2"/>
                  <c:y val="4.0135267055983401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9517738854071811E-3"/>
                  <c:y val="3.9994750656167984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baseline="0"/>
                      <a:t>Плата за проживание в общежитии и возмещение стоимости электроэнергии</a:t>
                    </a:r>
                  </a:p>
                  <a:p>
                    <a:pPr>
                      <a:defRPr/>
                    </a:pPr>
                    <a:r>
                      <a:rPr lang="ru-RU"/>
                      <a:t>15,6%</a:t>
                    </a:r>
                  </a:p>
                </c:rich>
              </c:tx>
              <c:numFmt formatCode="0.0%" sourceLinked="0"/>
              <c:spPr/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8.6756798257360726E-2"/>
                  <c:y val="7.2476190476190472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/>
                      <a:t>Доходы центра оздоровительной физической </a:t>
                    </a:r>
                    <a:r>
                      <a:rPr lang="ru-RU" dirty="0" smtClean="0"/>
                      <a:t>культуры   (услуги </a:t>
                    </a:r>
                    <a:r>
                      <a:rPr lang="ru-RU" dirty="0"/>
                      <a:t>секций)
7,4%</a:t>
                    </a:r>
                  </a:p>
                </c:rich>
              </c:tx>
              <c:numFmt formatCode="0.0%" sourceLinked="0"/>
              <c:spPr/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5.6519935008124002E-2"/>
                  <c:y val="3.7224111190646632E-3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5.4824621966355215E-2"/>
                  <c:y val="6.2754794848862505E-3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0.2280926775820554"/>
                  <c:y val="-8.2145683905324521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Доходы от услуг по размещению рекламы сторонних организаций на территории Вуза, на сайте, в газете
2,1%</a:t>
                    </a:r>
                  </a:p>
                </c:rich>
              </c:tx>
              <c:numFmt formatCode="0.0%" sourceLinked="0"/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2.3741145034458226E-2"/>
                  <c:y val="-9.0696519393955705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Благотворительные взносы спонсоров</a:t>
                    </a:r>
                    <a:r>
                      <a:rPr lang="ru-RU" baseline="0"/>
                      <a:t> </a:t>
                    </a:r>
                  </a:p>
                  <a:p>
                    <a:pPr>
                      <a:defRPr/>
                    </a:pPr>
                    <a:r>
                      <a:rPr lang="ru-RU" baseline="0"/>
                      <a:t>1,5%</a:t>
                    </a:r>
                  </a:p>
                </c:rich>
              </c:tx>
              <c:numFmt formatCode="0.0%" sourceLinked="0"/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270427208627123"/>
                      <c:h val="0.10111193476649372"/>
                    </c:manualLayout>
                  </c15:layout>
                </c:ext>
              </c:extLst>
            </c:dLbl>
            <c:dLbl>
              <c:idx val="8"/>
              <c:layout>
                <c:manualLayout>
                  <c:x val="0.18870446009025307"/>
                  <c:y val="-4.8342130953007441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Доходы от продажи основных средств и материальных запасов (металлолом, макулатура, книгопечатные издания)
2,7%</a:t>
                    </a:r>
                  </a:p>
                </c:rich>
              </c:tx>
              <c:numFmt formatCode="0.0%" sourceLinked="0"/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0"/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таблицы!$A$75:$A$84</c:f>
              <c:strCache>
                <c:ptCount val="9"/>
                <c:pt idx="0">
                  <c:v>Доходы от платных услуг санатория профилактория (предоставление путевок,курсовок)</c:v>
                </c:pt>
                <c:pt idx="1">
                  <c:v>Доходы от сдачи в аренду столовых, размещение оборудования арендаторов</c:v>
                </c:pt>
                <c:pt idx="2">
                  <c:v>Плата за проживание в общежитии и дополнительные услуги за применение электроприборов</c:v>
                </c:pt>
                <c:pt idx="3">
                  <c:v>Доходы центра оздоровительной физической культуры( услуги секций)</c:v>
                </c:pt>
                <c:pt idx="4">
                  <c:v>Доход от услуг издательства сторонним отрганизациям, доходы от публикаций статей в Вестнике</c:v>
                </c:pt>
                <c:pt idx="5">
                  <c:v>Доходы от организации питания обучающихся</c:v>
                </c:pt>
                <c:pt idx="6">
                  <c:v>Доходы от кслуг по размещению рекламы сторонних организаций на территории Вуза</c:v>
                </c:pt>
                <c:pt idx="7">
                  <c:v>Благотворительные взносы от внешних спонсоров</c:v>
                </c:pt>
                <c:pt idx="8">
                  <c:v>доходы от продажи основных средств и материальных запасов (металлолома, макулатура, книгопечатные издания)</c:v>
                </c:pt>
              </c:strCache>
            </c:strRef>
          </c:cat>
          <c:val>
            <c:numRef>
              <c:f>таблицы!$C$75:$C$84</c:f>
              <c:numCache>
                <c:formatCode>0%</c:formatCode>
                <c:ptCount val="9"/>
                <c:pt idx="0">
                  <c:v>9.8476978677327007E-2</c:v>
                </c:pt>
                <c:pt idx="1">
                  <c:v>0.23900030078852941</c:v>
                </c:pt>
                <c:pt idx="2">
                  <c:v>0.15603088022753694</c:v>
                </c:pt>
                <c:pt idx="3">
                  <c:v>7.4387722148478413E-2</c:v>
                </c:pt>
                <c:pt idx="4">
                  <c:v>0.10755988728485243</c:v>
                </c:pt>
                <c:pt idx="5">
                  <c:v>0.26135172438112375</c:v>
                </c:pt>
                <c:pt idx="6">
                  <c:v>2.1454246031286293E-2</c:v>
                </c:pt>
                <c:pt idx="7">
                  <c:v>1.4822933621615991E-2</c:v>
                </c:pt>
                <c:pt idx="8">
                  <c:v>2.6915326839250082E-2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txPr>
    <a:bodyPr/>
    <a:lstStyle/>
    <a:p>
      <a:pPr>
        <a:defRPr sz="1200" b="0" i="0" u="none" strike="noStrike" baseline="0">
          <a:solidFill>
            <a:srgbClr val="000000"/>
          </a:solidFill>
          <a:latin typeface="Times New Roman" pitchFamily="18" charset="0"/>
          <a:ea typeface="Calibri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0.28342</cdr:x>
      <cdr:y>0.01064</cdr:y>
    </cdr:from>
    <cdr:to>
      <cdr:x>0.80426</cdr:x>
      <cdr:y>0.10284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14474" y="34351"/>
          <a:ext cx="2783127" cy="2977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0.13372</cdr:x>
      <cdr:y>0.02029</cdr:y>
    </cdr:from>
    <cdr:to>
      <cdr:x>0.82171</cdr:x>
      <cdr:y>0.11594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57225" y="66675"/>
          <a:ext cx="338137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0.01069</cdr:x>
      <cdr:y>0.13483</cdr:y>
    </cdr:from>
    <cdr:to>
      <cdr:x>0.13282</cdr:x>
      <cdr:y>0.18914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6675" y="685799"/>
          <a:ext cx="762000" cy="2762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100"/>
            <a:t>млн.руб.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DDCEC9-630B-4531-AD95-DD947D6C447A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B68A33-D1AA-4162-B9BA-98A4652F5A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516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B68A33-D1AA-4162-B9BA-98A4652F5A8A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722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EEFB-BE98-4F6A-9AAA-B87C673D8ABC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0303-5459-4928-8541-A258F02AB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EEFB-BE98-4F6A-9AAA-B87C673D8ABC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0303-5459-4928-8541-A258F02AB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EEFB-BE98-4F6A-9AAA-B87C673D8ABC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0303-5459-4928-8541-A258F02AB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EEFB-BE98-4F6A-9AAA-B87C673D8ABC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0303-5459-4928-8541-A258F02AB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EEFB-BE98-4F6A-9AAA-B87C673D8ABC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0303-5459-4928-8541-A258F02AB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EEFB-BE98-4F6A-9AAA-B87C673D8ABC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0303-5459-4928-8541-A258F02AB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EEFB-BE98-4F6A-9AAA-B87C673D8ABC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0303-5459-4928-8541-A258F02AB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EEFB-BE98-4F6A-9AAA-B87C673D8ABC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0303-5459-4928-8541-A258F02AB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EEFB-BE98-4F6A-9AAA-B87C673D8ABC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0303-5459-4928-8541-A258F02AB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EEFB-BE98-4F6A-9AAA-B87C673D8ABC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0303-5459-4928-8541-A258F02AB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EEFB-BE98-4F6A-9AAA-B87C673D8ABC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0303-5459-4928-8541-A258F02AB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9EEFB-BE98-4F6A-9AAA-B87C673D8ABC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60303-5459-4928-8541-A258F02ABC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130425"/>
            <a:ext cx="7774632" cy="1874639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ФИНАНСОВЫЙ</a:t>
            </a:r>
            <a:r>
              <a:rPr lang="ru-RU" b="1" dirty="0" smtClean="0"/>
              <a:t> 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ОТЧЕТ И ИСПОЛНЕНИЕ ПЛАНА ФИНАНСОВО-ХОЗЯЙСТВЕННОЙ ДЕЯТЕЛЬНОСТИ ФГБОУ ВПО «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ЧелГУ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br>
              <a:rPr lang="ru-RU" sz="33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>2014 ГОД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132138" y="620713"/>
            <a:ext cx="6011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ФГБОУ ВПО «</a:t>
            </a:r>
            <a:r>
              <a:rPr lang="ru-RU" sz="20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ЧелГУ</a:t>
            </a:r>
            <a:r>
              <a:rPr lang="ru-RU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  <p:pic>
        <p:nvPicPr>
          <p:cNvPr id="6" name="Picture 6" descr="emblem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lum bright="12000" contrast="22000"/>
          </a:blip>
          <a:srcRect/>
          <a:stretch>
            <a:fillRect/>
          </a:stretch>
        </p:blipFill>
        <p:spPr bwMode="auto">
          <a:xfrm>
            <a:off x="1043608" y="116632"/>
            <a:ext cx="1333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1" descr="build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363" y="4365625"/>
            <a:ext cx="3887787" cy="229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258888" y="4941888"/>
            <a:ext cx="33845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ru-RU" alt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Савчук Н.Г.,</a:t>
            </a:r>
          </a:p>
          <a:p>
            <a:pPr>
              <a:lnSpc>
                <a:spcPct val="90000"/>
              </a:lnSpc>
              <a:defRPr/>
            </a:pPr>
            <a:r>
              <a:rPr lang="ru-RU" alt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проректор по экономике и финансам</a:t>
            </a:r>
            <a:endParaRPr lang="ru-RU" altLang="ru-RU" sz="2000" b="1" dirty="0">
              <a:solidFill>
                <a:schemeClr val="tx2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562074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Исполнение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плана финансово-хозяйственной деятельности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ФГБОУ ВПО «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ЧелГУ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» по расходам за 2014 год, тыс.руб.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056230"/>
              </p:ext>
            </p:extLst>
          </p:nvPr>
        </p:nvGraphicFramePr>
        <p:xfrm>
          <a:off x="323528" y="980729"/>
          <a:ext cx="8496944" cy="5297042"/>
        </p:xfrm>
        <a:graphic>
          <a:graphicData uri="http://schemas.openxmlformats.org/drawingml/2006/table">
            <a:tbl>
              <a:tblPr/>
              <a:tblGrid>
                <a:gridCol w="1659247"/>
                <a:gridCol w="1061061"/>
                <a:gridCol w="1061061"/>
                <a:gridCol w="1039072"/>
                <a:gridCol w="1039072"/>
                <a:gridCol w="1039072"/>
                <a:gridCol w="878956"/>
                <a:gridCol w="719403"/>
              </a:tblGrid>
              <a:tr h="164245"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Наименование показателя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ПЛАН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ФАКТ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Процент отклонения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54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Субсидии на выполнение государственного задания и иные цели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Средства от приносящей доход деятельности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Всего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Субсидии на выполнение государственного задания и иные цели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Средства от приносящей доход деятельности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Всего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8491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Расходы, всего: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493 876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868 761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1 362 637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491 224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806 671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1 297 895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95,3%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637117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 т.ч.: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заработная плата с начислениями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266 630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591 564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858 194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266 630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558 313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824 943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96,1%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91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услуги связи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7 730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7 730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5 313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5 313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68,7%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91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транспортные услуги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3 596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10 167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13 763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3 596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9 249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12 845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93,3%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91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коммунальные услуги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19 404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17 528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36 932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19 404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12 710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32 114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87,0%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91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арендная плата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5 167,81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5 168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12 055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12 055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233,3%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2515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работы, услуги по содержанию имущества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894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32 916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33 810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894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26 548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27 442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81,2%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увеличение стоимости основных средств, материальных запасов, нематериальных активов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16 491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102 622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119 113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16 491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75 298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91 789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77,1%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91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прочие расходы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186 861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101 066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287 927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184 209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107 185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291 394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101,2%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08" marR="303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021829141"/>
              </p:ext>
            </p:extLst>
          </p:nvPr>
        </p:nvGraphicFramePr>
        <p:xfrm>
          <a:off x="1" y="0"/>
          <a:ext cx="9143999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908516045"/>
              </p:ext>
            </p:extLst>
          </p:nvPr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19256" cy="778098"/>
          </a:xfrm>
        </p:spPr>
        <p:txBody>
          <a:bodyPr>
            <a:normAutofit/>
          </a:bodyPr>
          <a:lstStyle/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Анализ исполнения ФГБОУ ВПО «ЧелГУ»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«Дорожной карты» за период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2013-2015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годы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1628800"/>
          <a:ext cx="8064897" cy="3384376"/>
        </p:xfrm>
        <a:graphic>
          <a:graphicData uri="http://schemas.openxmlformats.org/drawingml/2006/table">
            <a:tbl>
              <a:tblPr/>
              <a:tblGrid>
                <a:gridCol w="1771851"/>
                <a:gridCol w="1011581"/>
                <a:gridCol w="1123361"/>
                <a:gridCol w="1123361"/>
                <a:gridCol w="1011581"/>
                <a:gridCol w="1011581"/>
                <a:gridCol w="1011581"/>
              </a:tblGrid>
              <a:tr h="744083"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Категории основного персонала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indent="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Соотношение средней заработной платы по ВУЗу и средней по региону за аналогичный период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80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2013 год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2014 год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2015 год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2016 год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2017 год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2018 год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012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Научно-педагогические работники (план)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110%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125%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133%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150%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175%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200%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Научно-педагогические работники (факт)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114,8%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138%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127%*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552" y="5373216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показатель приведен за 1 квартал 2015 года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39552" y="188640"/>
            <a:ext cx="8218487" cy="274637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Структура расходов по ФГБОУ ВПО «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ЧелГУ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» г. Челябинск и филиалам за 2014 год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764704"/>
          <a:ext cx="4720494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4211960" y="764704"/>
          <a:ext cx="4718304" cy="23459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/>
        </p:nvGraphicFramePr>
        <p:xfrm>
          <a:off x="1" y="3284984"/>
          <a:ext cx="4427984" cy="3573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4499991" y="3284984"/>
          <a:ext cx="4644009" cy="3573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90066"/>
          </a:xfrm>
        </p:spPr>
        <p:txBody>
          <a:bodyPr>
            <a:normAutofit fontScale="90000"/>
          </a:bodyPr>
          <a:lstStyle/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Перечень основных средств, приобретенных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ФГБОУ ВПО «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ЧелГУ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» г. Челябинск в 2014 году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827584" y="1052736"/>
          <a:ext cx="7488832" cy="5198080"/>
        </p:xfrm>
        <a:graphic>
          <a:graphicData uri="http://schemas.openxmlformats.org/drawingml/2006/table">
            <a:tbl>
              <a:tblPr/>
              <a:tblGrid>
                <a:gridCol w="643000"/>
                <a:gridCol w="5241352"/>
                <a:gridCol w="1604480"/>
              </a:tblGrid>
              <a:tr h="657073"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Наименование основных средств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Стоимость, тыс. руб.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7103"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Вычислительная техника и оргтехника (компьютеры, принтеры, многофункциональные устройства, серверы, ноутбуки, система хранения данных)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18 632,5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7073"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Оборудование для института гуманитарного образования (фото и видео оборудование)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1 358,8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7073"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Оборудование для физического факультета (прибор синхронного термического анализа, муфельная печь)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3 303,9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Оборудование для издательства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2 360,0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7073"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Здание мобильной лыжной базы (изготовление доставка, установка)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1 600,0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Оборудование для факультета экологии (микроскопы)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280,4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Вагончик диспетчерской гаража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375,0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Гусеничный подъемник для инклюзивного образования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185,0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Библиотечный фонд (учебная, книжная продукция)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2 530, 1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Основные ожидаемые риски в 2015-2016 гг.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107504" y="1412776"/>
            <a:ext cx="2771799" cy="1800200"/>
            <a:chOff x="0" y="19053"/>
            <a:chExt cx="3012427" cy="1844482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7" name="Прямоугольник 6"/>
            <p:cNvSpPr/>
            <p:nvPr/>
          </p:nvSpPr>
          <p:spPr>
            <a:xfrm>
              <a:off x="0" y="19053"/>
              <a:ext cx="3012427" cy="1844482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Прямоугольник 7"/>
            <p:cNvSpPr/>
            <p:nvPr/>
          </p:nvSpPr>
          <p:spPr>
            <a:xfrm>
              <a:off x="0" y="19053"/>
              <a:ext cx="3012427" cy="184448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i="0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Низкие демографические показатели по количеству выпускников школ и возникающие в связи с этим проблемы выполнения плана приема </a:t>
              </a:r>
              <a:r>
                <a:rPr lang="ru-RU" i="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студентов</a:t>
              </a:r>
              <a:endParaRPr lang="ru-RU" i="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2987824" y="1412776"/>
            <a:ext cx="2827263" cy="1800200"/>
            <a:chOff x="3198518" y="0"/>
            <a:chExt cx="2827263" cy="1853697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0" name="Прямоугольник 9"/>
            <p:cNvSpPr/>
            <p:nvPr/>
          </p:nvSpPr>
          <p:spPr>
            <a:xfrm>
              <a:off x="3198518" y="0"/>
              <a:ext cx="2827263" cy="1853697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Прямоугольник 10"/>
            <p:cNvSpPr/>
            <p:nvPr/>
          </p:nvSpPr>
          <p:spPr>
            <a:xfrm>
              <a:off x="3198518" y="0"/>
              <a:ext cx="2827263" cy="1853697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i="0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Снижение бюджетного финансирования на выполнение государственного задания и иные цели на 10</a:t>
              </a:r>
              <a:r>
                <a:rPr lang="ru-RU" i="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%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i="0" kern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5940152" y="1412776"/>
            <a:ext cx="3059832" cy="1800200"/>
            <a:chOff x="6219810" y="0"/>
            <a:chExt cx="3105164" cy="1860841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3" name="Прямоугольник 12"/>
            <p:cNvSpPr/>
            <p:nvPr/>
          </p:nvSpPr>
          <p:spPr>
            <a:xfrm>
              <a:off x="6219810" y="0"/>
              <a:ext cx="3105164" cy="1860841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Прямоугольник 13"/>
            <p:cNvSpPr/>
            <p:nvPr/>
          </p:nvSpPr>
          <p:spPr>
            <a:xfrm>
              <a:off x="6219810" y="0"/>
              <a:ext cx="3105164" cy="1860841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i="0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Прогнозируемое снижение уровня средней заработной платы по Челябинской области на 10% и, как следствие, возникающие риски по дебиторской </a:t>
              </a:r>
              <a:r>
                <a:rPr lang="ru-RU" i="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задолженности </a:t>
              </a:r>
              <a:endParaRPr lang="ru-RU" i="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2267744" y="3645024"/>
            <a:ext cx="4636521" cy="1902071"/>
            <a:chOff x="2338324" y="2203203"/>
            <a:chExt cx="4636521" cy="1902071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6" name="Прямоугольник 15"/>
            <p:cNvSpPr/>
            <p:nvPr/>
          </p:nvSpPr>
          <p:spPr>
            <a:xfrm>
              <a:off x="2338324" y="2203203"/>
              <a:ext cx="4636521" cy="1902071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Прямоугольник 16"/>
            <p:cNvSpPr/>
            <p:nvPr/>
          </p:nvSpPr>
          <p:spPr>
            <a:xfrm>
              <a:off x="2338324" y="2203203"/>
              <a:ext cx="4636521" cy="1902071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i="0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Изменение норматива финансирования затрат на уплату налогов с 01 января 2016 года, в соответствии с Постановлением Правительства РФ от 11.10.2014г. №1042 (дополнительные </a:t>
              </a:r>
              <a:r>
                <a:rPr lang="ru-RU" i="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расходы </a:t>
              </a:r>
              <a:r>
                <a:rPr lang="ru-RU" i="0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из внебюджетных средств в </a:t>
              </a:r>
              <a:r>
                <a:rPr lang="ru-RU" i="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объеме ≈ 70</a:t>
              </a:r>
              <a:r>
                <a:rPr lang="ru-RU" i="0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% налога на </a:t>
              </a:r>
              <a:r>
                <a:rPr lang="ru-RU" i="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имущество и земельного налога)</a:t>
              </a:r>
              <a:endParaRPr lang="ru-RU" i="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40960" cy="562074"/>
          </a:xfrm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Мероприятия, направленные на повышение эффективности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исполнения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Плана финансово-хозяйственной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деятельности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ФГБОУ ВПО «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ЧелГУ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395536" y="960552"/>
            <a:ext cx="8291264" cy="5736955"/>
          </a:xfrm>
        </p:spPr>
        <p:txBody>
          <a:bodyPr>
            <a:spAutoFit/>
          </a:bodyPr>
          <a:lstStyle/>
          <a:p>
            <a:pPr marL="265113" lvl="0" indent="-265113">
              <a:spcBef>
                <a:spcPts val="1200"/>
              </a:spcBef>
              <a:buFont typeface="+mj-lt"/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 составлении плана финансово-хозяйственной деятельности на 2016 год учесть исполнение Программы оптимизации деятельности ФГБОУ ВПО «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ЧелГУ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» на 2014-2016 годы.</a:t>
            </a:r>
          </a:p>
          <a:p>
            <a:pPr marL="265113" indent="-265113">
              <a:spcBef>
                <a:spcPts val="1200"/>
              </a:spcBef>
              <a:buFont typeface="+mj-lt"/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Предусмотреть при разработке плана финансово-хозяйственной деятельности на 2016 год изменение нормативов финансирования затрат на уплату налогов, в соответствии с Постановлением Правительства РФ от 11.10.2014г. № 1042, и учесть их при установлении стоимости оказания образовательных услуг, нормативов распределения внебюджетных средств и в иных нормативных актах университета.</a:t>
            </a:r>
          </a:p>
          <a:p>
            <a:pPr marL="265113" lvl="0" indent="-265113">
              <a:spcBef>
                <a:spcPts val="1200"/>
              </a:spcBef>
              <a:buFont typeface="+mj-lt"/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Производить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регулярный мониторинг исполнения Программы оптимизации в части исполнения основных направлений оптимизации финансово-экономической деятельности:</a:t>
            </a:r>
          </a:p>
          <a:p>
            <a:pPr marL="539750" indent="-539750">
              <a:spcBef>
                <a:spcPts val="120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1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переход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 режим жесткой экономии и снижение затрат на дотационные сферы деятельности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(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Комбинат студенческого питания, Издательство, Институт повышения квалификации, Учебно-методический центр «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Универ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- Аудит», База отдыха «Парус»);</a:t>
            </a:r>
          </a:p>
          <a:p>
            <a:pPr marL="539750" indent="-539750">
              <a:spcBef>
                <a:spcPts val="120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2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реализация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федеральной программы опережающего роста средней заработной платы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научно-педагогических работников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 отношению к средней заработной плате в экономике региона;</a:t>
            </a:r>
          </a:p>
          <a:p>
            <a:pPr marL="539750" indent="-539750">
              <a:spcBef>
                <a:spcPts val="120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3)  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увеличение доходной части бюджета за счет научной деятельности и дополнительного образования.</a:t>
            </a:r>
          </a:p>
          <a:p>
            <a:pPr marL="265113" indent="-265113">
              <a:spcBef>
                <a:spcPts val="1200"/>
              </a:spcBef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  По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результатам мониторинга рынка образовательных услуг производить оперативное изменение планов в зависимости от изменения стратегии и текущей финансовой ситуации.</a:t>
            </a:r>
          </a:p>
          <a:p>
            <a:pPr marL="265113" indent="-265113">
              <a:spcBef>
                <a:spcPts val="1200"/>
              </a:spcBef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  Перейти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 проектное планирование бюджета и формировать его исходя из текущих и стратегических целей университета.</a:t>
            </a:r>
          </a:p>
          <a:p>
            <a:endParaRPr lang="ru-RU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6000" b="1" dirty="0" smtClean="0">
                <a:latin typeface="Times New Roman" pitchFamily="18" charset="0"/>
                <a:cs typeface="Times New Roman" pitchFamily="18" charset="0"/>
              </a:rPr>
              <a:t>СПАСИБО</a:t>
            </a:r>
          </a:p>
          <a:p>
            <a:pPr algn="ctr" eaLnBrk="1" hangingPunct="1">
              <a:buFontTx/>
              <a:buNone/>
            </a:pPr>
            <a:r>
              <a:rPr lang="ru-RU" altLang="ru-RU" sz="6000" b="1" dirty="0" smtClean="0">
                <a:latin typeface="Times New Roman" pitchFamily="18" charset="0"/>
                <a:cs typeface="Times New Roman" pitchFamily="18" charset="0"/>
              </a:rPr>
              <a:t>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Исполнение плана финансово-хозяйственной деятельности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ФГБОУ ВПО «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ЧелГУ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» по доходам за 2014 год, тыс.руб.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4" y="1363691"/>
          <a:ext cx="8352932" cy="4597084"/>
        </p:xfrm>
        <a:graphic>
          <a:graphicData uri="http://schemas.openxmlformats.org/drawingml/2006/table">
            <a:tbl>
              <a:tblPr/>
              <a:tblGrid>
                <a:gridCol w="1382547"/>
                <a:gridCol w="1033340"/>
                <a:gridCol w="1033340"/>
                <a:gridCol w="1011928"/>
                <a:gridCol w="1011928"/>
                <a:gridCol w="1011928"/>
                <a:gridCol w="855993"/>
                <a:gridCol w="1011928"/>
              </a:tblGrid>
              <a:tr h="432588"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Наименование показателя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ПЛАН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ФАКТ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Процент выполнения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86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Субсидии на выполнение государственного задания и иные цели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Средства от приносящей доход деятельности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Всего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Субсидии на выполнение государственного задания и иные цели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Средства от приносящей доход деятельности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Всего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820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Доходы, всего: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506 596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838 717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1 345 312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506 596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860 244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1 366 839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101,6%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702306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 т.ч.: образовательная деятельность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344 383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789 488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1 133 871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344 383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795 001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1 139 384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100,5%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2306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научно-исследовательская деятельность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59 372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23 593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82 965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59 372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35 645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95 017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114,5%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811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стипендиальное обеспечение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102 841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102 841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102 841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102 841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100,0%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20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прочая деятельность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25 636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25 636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29 597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29 597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115,5%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97" marR="487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4234488"/>
              </p:ext>
            </p:extLst>
          </p:nvPr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/>
        </p:nvGraphicFramePr>
        <p:xfrm>
          <a:off x="0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/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0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Рисунок 5"/>
          <p:cNvGraphicFramePr/>
          <p:nvPr>
            <p:extLst>
              <p:ext uri="{D42A27DB-BD31-4B8C-83A1-F6EECF244321}">
                <p14:modId xmlns:p14="http://schemas.microsoft.com/office/powerpoint/2010/main" val="682184256"/>
              </p:ext>
            </p:extLst>
          </p:nvPr>
        </p:nvGraphicFramePr>
        <p:xfrm>
          <a:off x="0" y="0"/>
          <a:ext cx="9144000" cy="3284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8140135"/>
              </p:ext>
            </p:extLst>
          </p:nvPr>
        </p:nvGraphicFramePr>
        <p:xfrm>
          <a:off x="0" y="3356992"/>
          <a:ext cx="9144000" cy="3501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7400426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</TotalTime>
  <Words>1214</Words>
  <Application>Microsoft Office PowerPoint</Application>
  <PresentationFormat>Экран (4:3)</PresentationFormat>
  <Paragraphs>290</Paragraphs>
  <Slides>19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Тема Office</vt:lpstr>
      <vt:lpstr> ФИНАНСОВЫЙ ОТЧЕТ И ИСПОЛНЕНИЕ ПЛАНА ФИНАНСОВО-ХОЗЯЙСТВЕННОЙ ДЕЯТЕЛЬНОСТИ ФГБОУ ВПО «ЧелГУ»  ЗА 2014 ГОД  </vt:lpstr>
      <vt:lpstr>Исполнение плана финансово-хозяйственной деятельности ФГБОУ ВПО «ЧелГУ» по доходам за 2014 год, тыс.руб.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Исполнение плана финансово-хозяйственной деятельности ФГБОУ ВПО «ЧелГУ» по расходам за 2014 год, тыс.руб. </vt:lpstr>
      <vt:lpstr>Презентация PowerPoint</vt:lpstr>
      <vt:lpstr>Презентация PowerPoint</vt:lpstr>
      <vt:lpstr>Анализ исполнения ФГБОУ ВПО «ЧелГУ» «Дорожной карты» за период 2013-2015 годы</vt:lpstr>
      <vt:lpstr>Структура расходов по ФГБОУ ВПО «ЧелГУ» г. Челябинск и филиалам за 2014 год </vt:lpstr>
      <vt:lpstr>Перечень основных средств, приобретенных  ФГБОУ ВПО «ЧелГУ» г. Челябинск в 2014 году</vt:lpstr>
      <vt:lpstr> Основные ожидаемые риски в 2015-2016 гг. </vt:lpstr>
      <vt:lpstr>Мероприятия, направленные на повышение эффективности исполнения  Плана финансово-хозяйственной деятельности ФГБОУ ВПО «ЧелГУ» </vt:lpstr>
      <vt:lpstr>Презентация PowerPoint</vt:lpstr>
    </vt:vector>
  </TitlesOfParts>
  <Company>CSU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ИСПОЛНЕНИЕ ПЛАНА ФИНАНСОВО-ХОЗЯЙСТВЕННОЙ ДЕЯТЕЛЬНОСТИ ФГБОУ ВПО «ЧелГУ» ЗА 2014 ГОД</dc:title>
  <dc:creator>oksana</dc:creator>
  <cp:lastModifiedBy>user</cp:lastModifiedBy>
  <cp:revision>99</cp:revision>
  <dcterms:created xsi:type="dcterms:W3CDTF">2015-04-20T02:28:06Z</dcterms:created>
  <dcterms:modified xsi:type="dcterms:W3CDTF">2015-04-29T12:25:08Z</dcterms:modified>
</cp:coreProperties>
</file>