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79" r:id="rId2"/>
    <p:sldId id="288" r:id="rId3"/>
    <p:sldId id="292" r:id="rId4"/>
    <p:sldId id="286" r:id="rId5"/>
    <p:sldId id="293" r:id="rId6"/>
    <p:sldId id="294" r:id="rId7"/>
    <p:sldId id="309" r:id="rId8"/>
    <p:sldId id="296" r:id="rId9"/>
    <p:sldId id="282" r:id="rId10"/>
    <p:sldId id="283" r:id="rId11"/>
    <p:sldId id="302" r:id="rId12"/>
    <p:sldId id="303" r:id="rId13"/>
    <p:sldId id="304" r:id="rId14"/>
    <p:sldId id="284" r:id="rId15"/>
    <p:sldId id="285" r:id="rId16"/>
    <p:sldId id="289" r:id="rId17"/>
    <p:sldId id="290" r:id="rId18"/>
    <p:sldId id="300" r:id="rId19"/>
    <p:sldId id="298" r:id="rId20"/>
    <p:sldId id="306" r:id="rId21"/>
    <p:sldId id="311" r:id="rId22"/>
    <p:sldId id="308" r:id="rId23"/>
    <p:sldId id="305" r:id="rId24"/>
    <p:sldId id="310" r:id="rId2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411"/>
    <a:srgbClr val="F5C491"/>
    <a:srgbClr val="D86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872" autoAdjust="0"/>
  </p:normalViewPr>
  <p:slideViewPr>
    <p:cSldViewPr>
      <p:cViewPr varScale="1">
        <p:scale>
          <a:sx n="64" d="100"/>
          <a:sy n="64" d="100"/>
        </p:scale>
        <p:origin x="6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2;%20&#1086;&#1090;&#1095;&#1077;&#1090;&#1091;%20&#1088;&#1077;&#1082;&#1090;&#1086;&#1088;&#1072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2;%20&#1086;&#1090;&#1095;&#1077;&#1090;&#1091;%20&#1088;&#1077;&#1082;&#1090;&#1086;&#1088;&#1072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2;%20&#1086;&#1090;&#1095;&#1077;&#1090;&#1091;%20&#1088;&#1077;&#1082;&#1090;&#1086;&#1088;&#1072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2;%20&#1086;&#1090;&#1095;&#1077;&#1090;&#1091;%20&#1088;&#1077;&#1082;&#1090;&#1086;&#1088;&#1072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2;%20&#1086;&#1090;&#1095;&#1077;&#1090;&#1091;%20&#1088;&#1077;&#1082;&#1090;&#1086;&#1088;&#1072;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2;%20&#1086;&#1090;&#1095;&#1077;&#1090;&#1091;%20&#1088;&#1077;&#1082;&#1090;&#1086;&#1088;&#1072;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i\csu%20&#1080;%20&#1076;&#1088;.%20&#1087;&#1091;&#1073;%20&#1072;&#1082;&#1090;&#1080;&#1074;\&#1054;&#1058;&#1063;&#1045;&#1058;\&#1082;%20&#1086;&#1090;&#1095;&#1077;&#1090;&#1091;%20&#1088;&#1077;&#1082;&#1090;&#1086;&#1088;&#107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651906732585263E-2"/>
          <c:w val="1"/>
          <c:h val="0.98434809326741468"/>
        </c:manualLayout>
      </c:layout>
      <c:ofPieChart>
        <c:ofPieType val="pie"/>
        <c:varyColors val="1"/>
        <c:ser>
          <c:idx val="0"/>
          <c:order val="0"/>
          <c:tx>
            <c:strRef>
              <c:f>Лист7!$B$2</c:f>
              <c:strCache>
                <c:ptCount val="1"/>
                <c:pt idx="0">
                  <c:v>(тыс. руб.)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5C4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D8641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F5C4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0%" sourceLinked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Лист7!$A$3:$A$14</c:f>
              <c:strCache>
                <c:ptCount val="12"/>
                <c:pt idx="0">
                  <c:v> Математический</c:v>
                </c:pt>
                <c:pt idx="1">
                  <c:v> Физический</c:v>
                </c:pt>
                <c:pt idx="2">
                  <c:v> Журналистики</c:v>
                </c:pt>
                <c:pt idx="3">
                  <c:v> ИЭОБиА</c:v>
                </c:pt>
                <c:pt idx="4">
                  <c:v> Лингвистики и перевода</c:v>
                </c:pt>
                <c:pt idx="5">
                  <c:v> Историко-филологический</c:v>
                </c:pt>
                <c:pt idx="6">
                  <c:v> Экономический</c:v>
                </c:pt>
                <c:pt idx="7">
                  <c:v> Экологии</c:v>
                </c:pt>
                <c:pt idx="8">
                  <c:v> Евразии и Востока</c:v>
                </c:pt>
                <c:pt idx="9">
                  <c:v> Химический</c:v>
                </c:pt>
                <c:pt idx="10">
                  <c:v> Биологический</c:v>
                </c:pt>
                <c:pt idx="11">
                  <c:v> Психологии и педагогики</c:v>
                </c:pt>
              </c:strCache>
            </c:strRef>
          </c:cat>
          <c:val>
            <c:numRef>
              <c:f>Лист7!$B$3:$B$14</c:f>
              <c:numCache>
                <c:formatCode>#,##0.00</c:formatCode>
                <c:ptCount val="12"/>
                <c:pt idx="0">
                  <c:v>24725.1</c:v>
                </c:pt>
                <c:pt idx="1">
                  <c:v>30188.91</c:v>
                </c:pt>
                <c:pt idx="2">
                  <c:v>4300</c:v>
                </c:pt>
                <c:pt idx="3">
                  <c:v>870</c:v>
                </c:pt>
                <c:pt idx="4">
                  <c:v>1797.4</c:v>
                </c:pt>
                <c:pt idx="5">
                  <c:v>1590</c:v>
                </c:pt>
                <c:pt idx="6">
                  <c:v>648</c:v>
                </c:pt>
                <c:pt idx="7">
                  <c:v>450</c:v>
                </c:pt>
                <c:pt idx="8">
                  <c:v>170</c:v>
                </c:pt>
                <c:pt idx="9">
                  <c:v>140</c:v>
                </c:pt>
                <c:pt idx="10">
                  <c:v>270</c:v>
                </c:pt>
                <c:pt idx="11" formatCode="General">
                  <c:v>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ED-4EE9-9347-EC20538FE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7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3374274443094665"/>
          <c:y val="0.11042368749151329"/>
        </c:manualLayout>
      </c:layout>
      <c:overlay val="0"/>
      <c:txPr>
        <a:bodyPr/>
        <a:lstStyle/>
        <a:p>
          <a:pPr>
            <a:defRPr sz="1400">
              <a:solidFill>
                <a:srgbClr val="8A1411"/>
              </a:solidFill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</c:v>
                </c:pt>
              </c:strCache>
            </c:strRef>
          </c:tx>
          <c:marker>
            <c:symbol val="none"/>
          </c:marker>
          <c:trendline>
            <c:spPr>
              <a:ln>
                <a:solidFill>
                  <a:srgbClr val="D86416"/>
                </a:solidFill>
                <a:tailEnd type="oval"/>
              </a:ln>
            </c:spPr>
            <c:trendlineType val="linear"/>
            <c:forward val="1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</c:v>
                </c:pt>
                <c:pt idx="1">
                  <c:v>55</c:v>
                </c:pt>
                <c:pt idx="2">
                  <c:v>73</c:v>
                </c:pt>
                <c:pt idx="3">
                  <c:v>137</c:v>
                </c:pt>
                <c:pt idx="4">
                  <c:v>143</c:v>
                </c:pt>
                <c:pt idx="5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901136"/>
        <c:axId val="187901696"/>
      </c:lineChart>
      <c:catAx>
        <c:axId val="18790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901696"/>
        <c:crosses val="autoZero"/>
        <c:auto val="1"/>
        <c:lblAlgn val="ctr"/>
        <c:lblOffset val="100"/>
        <c:noMultiLvlLbl val="0"/>
      </c:catAx>
      <c:valAx>
        <c:axId val="18790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90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3172865052031253"/>
          <c:y val="5.5695565989743831E-2"/>
        </c:manualLayout>
      </c:layout>
      <c:overlay val="0"/>
      <c:txPr>
        <a:bodyPr/>
        <a:lstStyle/>
        <a:p>
          <a:pPr>
            <a:defRPr sz="1400">
              <a:solidFill>
                <a:srgbClr val="8A1411"/>
              </a:solidFill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Scopus</c:v>
                </c:pt>
              </c:strCache>
            </c:strRef>
          </c:tx>
          <c:marker>
            <c:symbol val="none"/>
          </c:marker>
          <c:trendline>
            <c:spPr>
              <a:ln>
                <a:solidFill>
                  <a:srgbClr val="D86416"/>
                </a:solidFill>
                <a:tailEnd type="oval"/>
              </a:ln>
            </c:spPr>
            <c:trendlineType val="linear"/>
            <c:forward val="1"/>
            <c:dispRSqr val="0"/>
            <c:dispEq val="0"/>
          </c:trendline>
          <c:cat>
            <c:numRef>
              <c:f>Лист1!$A$11:$A$16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Лист1!$B$11:$B$16</c:f>
              <c:numCache>
                <c:formatCode>General</c:formatCode>
                <c:ptCount val="6"/>
                <c:pt idx="0">
                  <c:v>39</c:v>
                </c:pt>
                <c:pt idx="1">
                  <c:v>74</c:v>
                </c:pt>
                <c:pt idx="2">
                  <c:v>85</c:v>
                </c:pt>
                <c:pt idx="3">
                  <c:v>158</c:v>
                </c:pt>
                <c:pt idx="4">
                  <c:v>182</c:v>
                </c:pt>
                <c:pt idx="5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903936"/>
        <c:axId val="187904496"/>
      </c:lineChart>
      <c:catAx>
        <c:axId val="1879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904496"/>
        <c:crosses val="autoZero"/>
        <c:auto val="1"/>
        <c:lblAlgn val="ctr"/>
        <c:lblOffset val="100"/>
        <c:noMultiLvlLbl val="0"/>
      </c:catAx>
      <c:valAx>
        <c:axId val="18790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90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3602860105250498"/>
          <c:y val="5.4475539978464202E-2"/>
        </c:manualLayout>
      </c:layout>
      <c:overlay val="0"/>
      <c:txPr>
        <a:bodyPr/>
        <a:lstStyle/>
        <a:p>
          <a:pPr>
            <a:defRPr sz="1400">
              <a:solidFill>
                <a:srgbClr val="8A1411"/>
              </a:solidFill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РИНЦ</c:v>
                </c:pt>
              </c:strCache>
            </c:strRef>
          </c:tx>
          <c:marker>
            <c:symbol val="none"/>
          </c:marker>
          <c:trendline>
            <c:spPr>
              <a:ln>
                <a:solidFill>
                  <a:srgbClr val="D86416"/>
                </a:solidFill>
                <a:tailEnd type="oval"/>
              </a:ln>
            </c:spPr>
            <c:trendlineType val="linear"/>
            <c:forward val="1"/>
            <c:dispRSqr val="0"/>
            <c:dispEq val="0"/>
          </c:trendline>
          <c:cat>
            <c:numRef>
              <c:f>Лист1!$A$20:$A$25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Лист1!$B$20:$B$25</c:f>
              <c:numCache>
                <c:formatCode>General</c:formatCode>
                <c:ptCount val="6"/>
                <c:pt idx="0">
                  <c:v>1690</c:v>
                </c:pt>
                <c:pt idx="1">
                  <c:v>1982</c:v>
                </c:pt>
                <c:pt idx="2">
                  <c:v>2122</c:v>
                </c:pt>
                <c:pt idx="3">
                  <c:v>2615</c:v>
                </c:pt>
                <c:pt idx="4">
                  <c:v>2690</c:v>
                </c:pt>
                <c:pt idx="5">
                  <c:v>1285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906736"/>
        <c:axId val="187907296"/>
      </c:lineChart>
      <c:catAx>
        <c:axId val="18790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907296"/>
        <c:crosses val="autoZero"/>
        <c:auto val="1"/>
        <c:lblAlgn val="ctr"/>
        <c:lblOffset val="100"/>
        <c:noMultiLvlLbl val="0"/>
      </c:catAx>
      <c:valAx>
        <c:axId val="187907296"/>
        <c:scaling>
          <c:orientation val="minMax"/>
          <c:max val="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906736"/>
        <c:crosses val="autoZero"/>
        <c:crossBetween val="between"/>
        <c:majorUnit val="1000"/>
        <c:minorUnit val="100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8A1411"/>
                </a:solidFill>
                <a:latin typeface="Garamond" panose="02020404030301010803" pitchFamily="18" charset="0"/>
              </a:defRPr>
            </a:pPr>
            <a:r>
              <a:rPr lang="ru-RU" sz="1200" dirty="0">
                <a:solidFill>
                  <a:srgbClr val="8A1411"/>
                </a:solidFill>
                <a:latin typeface="Garamond" panose="02020404030301010803" pitchFamily="18" charset="0"/>
              </a:rPr>
              <a:t>Объем НИР </a:t>
            </a:r>
          </a:p>
          <a:p>
            <a:pPr>
              <a:defRPr sz="1200">
                <a:solidFill>
                  <a:srgbClr val="8A1411"/>
                </a:solidFill>
                <a:latin typeface="Garamond" panose="02020404030301010803" pitchFamily="18" charset="0"/>
              </a:defRPr>
            </a:pPr>
            <a:r>
              <a:rPr lang="ru-RU" sz="1200" dirty="0">
                <a:solidFill>
                  <a:srgbClr val="8A1411"/>
                </a:solidFill>
                <a:latin typeface="Garamond" panose="02020404030301010803" pitchFamily="18" charset="0"/>
              </a:rPr>
              <a:t>на одного НПР, тыс. руб.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86416"/>
            </a:solidFill>
          </c:spPr>
          <c:invertIfNegative val="0"/>
          <c:cat>
            <c:strRef>
              <c:f>Лист3!$A$3:$A$19</c:f>
              <c:strCache>
                <c:ptCount val="17"/>
                <c:pt idx="0">
                  <c:v> Биологический</c:v>
                </c:pt>
                <c:pt idx="1">
                  <c:v> Евразии и Востока</c:v>
                </c:pt>
                <c:pt idx="2">
                  <c:v> Журналистики</c:v>
                </c:pt>
                <c:pt idx="3">
                  <c:v> ИИТ</c:v>
                </c:pt>
                <c:pt idx="4">
                  <c:v> Институт права</c:v>
                </c:pt>
                <c:pt idx="5">
                  <c:v> Историко-филологический</c:v>
                </c:pt>
                <c:pt idx="6">
                  <c:v> ИЭОБиА</c:v>
                </c:pt>
                <c:pt idx="7">
                  <c:v> Лингвистики и перевода</c:v>
                </c:pt>
                <c:pt idx="8">
                  <c:v> Математический</c:v>
                </c:pt>
                <c:pt idx="9">
                  <c:v> Миасский филиал</c:v>
                </c:pt>
                <c:pt idx="10">
                  <c:v> Психологии и педагогики</c:v>
                </c:pt>
                <c:pt idx="11">
                  <c:v> Троицкий филиал</c:v>
                </c:pt>
                <c:pt idx="12">
                  <c:v> Управления</c:v>
                </c:pt>
                <c:pt idx="13">
                  <c:v> Физический</c:v>
                </c:pt>
                <c:pt idx="14">
                  <c:v> Химический</c:v>
                </c:pt>
                <c:pt idx="15">
                  <c:v> Экологии</c:v>
                </c:pt>
                <c:pt idx="16">
                  <c:v> Экономический</c:v>
                </c:pt>
              </c:strCache>
            </c:strRef>
          </c:cat>
          <c:val>
            <c:numRef>
              <c:f>Лист3!$B$3:$B$19</c:f>
              <c:numCache>
                <c:formatCode>General</c:formatCode>
                <c:ptCount val="17"/>
                <c:pt idx="0">
                  <c:v>16.670000000000002</c:v>
                </c:pt>
                <c:pt idx="1">
                  <c:v>29</c:v>
                </c:pt>
                <c:pt idx="2">
                  <c:v>14.29</c:v>
                </c:pt>
                <c:pt idx="3">
                  <c:v>110</c:v>
                </c:pt>
                <c:pt idx="4">
                  <c:v>0</c:v>
                </c:pt>
                <c:pt idx="5">
                  <c:v>37.659999999999997</c:v>
                </c:pt>
                <c:pt idx="6">
                  <c:v>92.16</c:v>
                </c:pt>
                <c:pt idx="7">
                  <c:v>13.04</c:v>
                </c:pt>
                <c:pt idx="8">
                  <c:v>645.62</c:v>
                </c:pt>
                <c:pt idx="9">
                  <c:v>91.13</c:v>
                </c:pt>
                <c:pt idx="10">
                  <c:v>148.72</c:v>
                </c:pt>
                <c:pt idx="11">
                  <c:v>0</c:v>
                </c:pt>
                <c:pt idx="12">
                  <c:v>4.59</c:v>
                </c:pt>
                <c:pt idx="13">
                  <c:v>765.38</c:v>
                </c:pt>
                <c:pt idx="14">
                  <c:v>117.36</c:v>
                </c:pt>
                <c:pt idx="15">
                  <c:v>57.83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27-499F-B59E-AD65344E08BA}"/>
            </c:ext>
          </c:extLst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A1411"/>
            </a:solidFill>
          </c:spPr>
          <c:invertIfNegative val="0"/>
          <c:cat>
            <c:strRef>
              <c:f>Лист3!$A$3:$A$19</c:f>
              <c:strCache>
                <c:ptCount val="17"/>
                <c:pt idx="0">
                  <c:v> Биологический</c:v>
                </c:pt>
                <c:pt idx="1">
                  <c:v> Евразии и Востока</c:v>
                </c:pt>
                <c:pt idx="2">
                  <c:v> Журналистики</c:v>
                </c:pt>
                <c:pt idx="3">
                  <c:v> ИИТ</c:v>
                </c:pt>
                <c:pt idx="4">
                  <c:v> Институт права</c:v>
                </c:pt>
                <c:pt idx="5">
                  <c:v> Историко-филологический</c:v>
                </c:pt>
                <c:pt idx="6">
                  <c:v> ИЭОБиА</c:v>
                </c:pt>
                <c:pt idx="7">
                  <c:v> Лингвистики и перевода</c:v>
                </c:pt>
                <c:pt idx="8">
                  <c:v> Математический</c:v>
                </c:pt>
                <c:pt idx="9">
                  <c:v> Миасский филиал</c:v>
                </c:pt>
                <c:pt idx="10">
                  <c:v> Психологии и педагогики</c:v>
                </c:pt>
                <c:pt idx="11">
                  <c:v> Троицкий филиал</c:v>
                </c:pt>
                <c:pt idx="12">
                  <c:v> Управления</c:v>
                </c:pt>
                <c:pt idx="13">
                  <c:v> Физический</c:v>
                </c:pt>
                <c:pt idx="14">
                  <c:v> Химический</c:v>
                </c:pt>
                <c:pt idx="15">
                  <c:v> Экологии</c:v>
                </c:pt>
                <c:pt idx="16">
                  <c:v> Экономический</c:v>
                </c:pt>
              </c:strCache>
            </c:strRef>
          </c:cat>
          <c:val>
            <c:numRef>
              <c:f>Лист3!$C$3:$C$19</c:f>
              <c:numCache>
                <c:formatCode>General</c:formatCode>
                <c:ptCount val="17"/>
                <c:pt idx="0">
                  <c:v>14.7</c:v>
                </c:pt>
                <c:pt idx="1">
                  <c:v>27.3</c:v>
                </c:pt>
                <c:pt idx="2">
                  <c:v>427.3</c:v>
                </c:pt>
                <c:pt idx="3">
                  <c:v>51.4</c:v>
                </c:pt>
                <c:pt idx="4">
                  <c:v>38.4</c:v>
                </c:pt>
                <c:pt idx="5">
                  <c:v>19.3</c:v>
                </c:pt>
                <c:pt idx="6">
                  <c:v>127.6</c:v>
                </c:pt>
                <c:pt idx="7">
                  <c:v>18.3</c:v>
                </c:pt>
                <c:pt idx="8" formatCode="#,##0.00">
                  <c:v>1062.0999999999999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667.8</c:v>
                </c:pt>
                <c:pt idx="14">
                  <c:v>29.2</c:v>
                </c:pt>
                <c:pt idx="15">
                  <c:v>48.1</c:v>
                </c:pt>
                <c:pt idx="16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27-499F-B59E-AD65344E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68752"/>
        <c:axId val="188269312"/>
      </c:barChart>
      <c:catAx>
        <c:axId val="188268752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88269312"/>
        <c:crosses val="autoZero"/>
        <c:auto val="0"/>
        <c:lblAlgn val="ctr"/>
        <c:lblOffset val="100"/>
        <c:noMultiLvlLbl val="0"/>
      </c:catAx>
      <c:valAx>
        <c:axId val="188269312"/>
        <c:scaling>
          <c:orientation val="minMax"/>
          <c:max val="15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88268752"/>
        <c:crosses val="autoZero"/>
        <c:crossBetween val="between"/>
        <c:majorUnit val="200"/>
        <c:minorUnit val="4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8A1411"/>
                </a:solidFill>
                <a:latin typeface="Garamond" panose="02020404030301010803" pitchFamily="18" charset="0"/>
              </a:defRPr>
            </a:pPr>
            <a:r>
              <a:rPr lang="ru-RU" sz="1200" dirty="0">
                <a:solidFill>
                  <a:srgbClr val="8A1411"/>
                </a:solidFill>
                <a:latin typeface="Garamond" panose="02020404030301010803" pitchFamily="18" charset="0"/>
              </a:rPr>
              <a:t>Количество публикаций в РИНЦ</a:t>
            </a:r>
          </a:p>
          <a:p>
            <a:pPr>
              <a:defRPr sz="1200">
                <a:solidFill>
                  <a:srgbClr val="8A1411"/>
                </a:solidFill>
                <a:latin typeface="Garamond" panose="02020404030301010803" pitchFamily="18" charset="0"/>
              </a:defRPr>
            </a:pPr>
            <a:r>
              <a:rPr lang="ru-RU" sz="1200" dirty="0">
                <a:solidFill>
                  <a:srgbClr val="8A1411"/>
                </a:solidFill>
                <a:latin typeface="Garamond" panose="02020404030301010803" pitchFamily="18" charset="0"/>
              </a:rPr>
              <a:t>на 100 НПР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5C491"/>
            </a:solidFill>
          </c:spPr>
          <c:invertIfNegative val="0"/>
          <c:cat>
            <c:strRef>
              <c:f>Лист1!$A$3:$A$19</c:f>
              <c:strCache>
                <c:ptCount val="17"/>
                <c:pt idx="0">
                  <c:v> Биологический</c:v>
                </c:pt>
                <c:pt idx="1">
                  <c:v> Евразии и Востока</c:v>
                </c:pt>
                <c:pt idx="2">
                  <c:v> Журналистики</c:v>
                </c:pt>
                <c:pt idx="3">
                  <c:v> ИИТ</c:v>
                </c:pt>
                <c:pt idx="4">
                  <c:v> Институт права</c:v>
                </c:pt>
                <c:pt idx="5">
                  <c:v> Историко-филологический</c:v>
                </c:pt>
                <c:pt idx="6">
                  <c:v> ИЭОБиА</c:v>
                </c:pt>
                <c:pt idx="7">
                  <c:v> Лингвистики и перевода</c:v>
                </c:pt>
                <c:pt idx="8">
                  <c:v> Математический</c:v>
                </c:pt>
                <c:pt idx="9">
                  <c:v> Миасский филиал</c:v>
                </c:pt>
                <c:pt idx="10">
                  <c:v> Психологии и педагогики</c:v>
                </c:pt>
                <c:pt idx="11">
                  <c:v> Троицкий филиал</c:v>
                </c:pt>
                <c:pt idx="12">
                  <c:v> Управления</c:v>
                </c:pt>
                <c:pt idx="13">
                  <c:v> Физический</c:v>
                </c:pt>
                <c:pt idx="14">
                  <c:v> Химический</c:v>
                </c:pt>
                <c:pt idx="15">
                  <c:v> Экологии</c:v>
                </c:pt>
                <c:pt idx="16">
                  <c:v> Экономический</c:v>
                </c:pt>
              </c:strCache>
            </c:strRef>
          </c:cat>
          <c:val>
            <c:numRef>
              <c:f>Лист1!$D$3:$D$19</c:f>
              <c:numCache>
                <c:formatCode>General</c:formatCode>
                <c:ptCount val="17"/>
                <c:pt idx="0">
                  <c:v>223.33</c:v>
                </c:pt>
                <c:pt idx="1">
                  <c:v>362.5</c:v>
                </c:pt>
                <c:pt idx="2">
                  <c:v>266.67</c:v>
                </c:pt>
                <c:pt idx="3">
                  <c:v>260</c:v>
                </c:pt>
                <c:pt idx="4">
                  <c:v>201.89</c:v>
                </c:pt>
                <c:pt idx="5">
                  <c:v>181.03</c:v>
                </c:pt>
                <c:pt idx="6">
                  <c:v>612.9</c:v>
                </c:pt>
                <c:pt idx="7">
                  <c:v>373.91</c:v>
                </c:pt>
                <c:pt idx="8">
                  <c:v>182.26</c:v>
                </c:pt>
                <c:pt idx="9">
                  <c:v>141.38</c:v>
                </c:pt>
                <c:pt idx="10">
                  <c:v>184.85</c:v>
                </c:pt>
                <c:pt idx="11">
                  <c:v>116.67</c:v>
                </c:pt>
                <c:pt idx="12">
                  <c:v>186.67</c:v>
                </c:pt>
                <c:pt idx="13">
                  <c:v>204.76</c:v>
                </c:pt>
                <c:pt idx="14">
                  <c:v>246.15</c:v>
                </c:pt>
                <c:pt idx="15">
                  <c:v>220</c:v>
                </c:pt>
                <c:pt idx="16">
                  <c:v>241.67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01-4801-BB94-FAE090A46874}"/>
            </c:ext>
          </c:extLst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86416"/>
            </a:solidFill>
          </c:spPr>
          <c:invertIfNegative val="0"/>
          <c:cat>
            <c:strRef>
              <c:f>Лист1!$A$3:$A$19</c:f>
              <c:strCache>
                <c:ptCount val="17"/>
                <c:pt idx="0">
                  <c:v> Биологический</c:v>
                </c:pt>
                <c:pt idx="1">
                  <c:v> Евразии и Востока</c:v>
                </c:pt>
                <c:pt idx="2">
                  <c:v> Журналистики</c:v>
                </c:pt>
                <c:pt idx="3">
                  <c:v> ИИТ</c:v>
                </c:pt>
                <c:pt idx="4">
                  <c:v> Институт права</c:v>
                </c:pt>
                <c:pt idx="5">
                  <c:v> Историко-филологический</c:v>
                </c:pt>
                <c:pt idx="6">
                  <c:v> ИЭОБиА</c:v>
                </c:pt>
                <c:pt idx="7">
                  <c:v> Лингвистики и перевода</c:v>
                </c:pt>
                <c:pt idx="8">
                  <c:v> Математический</c:v>
                </c:pt>
                <c:pt idx="9">
                  <c:v> Миасский филиал</c:v>
                </c:pt>
                <c:pt idx="10">
                  <c:v> Психологии и педагогики</c:v>
                </c:pt>
                <c:pt idx="11">
                  <c:v> Троицкий филиал</c:v>
                </c:pt>
                <c:pt idx="12">
                  <c:v> Управления</c:v>
                </c:pt>
                <c:pt idx="13">
                  <c:v> Физический</c:v>
                </c:pt>
                <c:pt idx="14">
                  <c:v> Химический</c:v>
                </c:pt>
                <c:pt idx="15">
                  <c:v> Экологии</c:v>
                </c:pt>
                <c:pt idx="16">
                  <c:v> Экономический</c:v>
                </c:pt>
              </c:strCache>
            </c:strRef>
          </c:cat>
          <c:val>
            <c:numRef>
              <c:f>Лист1!$E$3:$E$19</c:f>
              <c:numCache>
                <c:formatCode>General</c:formatCode>
                <c:ptCount val="17"/>
                <c:pt idx="0">
                  <c:v>207.69</c:v>
                </c:pt>
                <c:pt idx="1">
                  <c:v>333.33</c:v>
                </c:pt>
                <c:pt idx="2">
                  <c:v>564.29</c:v>
                </c:pt>
                <c:pt idx="3">
                  <c:v>275</c:v>
                </c:pt>
                <c:pt idx="4">
                  <c:v>242.65</c:v>
                </c:pt>
                <c:pt idx="5">
                  <c:v>208.06</c:v>
                </c:pt>
                <c:pt idx="6">
                  <c:v>445.65</c:v>
                </c:pt>
                <c:pt idx="7">
                  <c:v>244.16</c:v>
                </c:pt>
                <c:pt idx="8">
                  <c:v>217.81</c:v>
                </c:pt>
                <c:pt idx="9">
                  <c:v>188.89</c:v>
                </c:pt>
                <c:pt idx="10">
                  <c:v>300</c:v>
                </c:pt>
                <c:pt idx="11">
                  <c:v>273.33</c:v>
                </c:pt>
                <c:pt idx="12">
                  <c:v>381.08</c:v>
                </c:pt>
                <c:pt idx="13">
                  <c:v>408</c:v>
                </c:pt>
                <c:pt idx="14">
                  <c:v>282.35000000000002</c:v>
                </c:pt>
                <c:pt idx="15">
                  <c:v>200</c:v>
                </c:pt>
                <c:pt idx="16">
                  <c:v>290.32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01-4801-BB94-FAE090A46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72112"/>
        <c:axId val="188272672"/>
      </c:barChart>
      <c:catAx>
        <c:axId val="18827211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88272672"/>
        <c:crosses val="autoZero"/>
        <c:auto val="1"/>
        <c:lblAlgn val="ctr"/>
        <c:lblOffset val="100"/>
        <c:noMultiLvlLbl val="0"/>
      </c:catAx>
      <c:valAx>
        <c:axId val="188272672"/>
        <c:scaling>
          <c:orientation val="minMax"/>
          <c:max val="65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88272112"/>
        <c:crosses val="autoZero"/>
        <c:crossBetween val="between"/>
        <c:majorUnit val="100"/>
        <c:minorUnit val="2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61383803721788"/>
          <c:y val="4.5667017900788809E-2"/>
          <c:w val="0.64582853148986763"/>
          <c:h val="0.89067707754693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Лист10!$B$1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Лист10!$A$2:$A$18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9</c:v>
                </c:pt>
                <c:pt idx="14">
                  <c:v>13</c:v>
                </c:pt>
                <c:pt idx="15">
                  <c:v>11</c:v>
                </c:pt>
                <c:pt idx="16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Лист10!$C$1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Лист10!$A$2:$A$18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8</c:v>
                </c:pt>
                <c:pt idx="12">
                  <c:v>7</c:v>
                </c:pt>
                <c:pt idx="13">
                  <c:v>16</c:v>
                </c:pt>
                <c:pt idx="14">
                  <c:v>15</c:v>
                </c:pt>
                <c:pt idx="15">
                  <c:v>16</c:v>
                </c:pt>
                <c:pt idx="16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Лист10!$D$1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Лист10!$A$2:$A$18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Лист10!$D$2:$D$18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468528"/>
        <c:axId val="188469088"/>
      </c:barChart>
      <c:catAx>
        <c:axId val="18846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8469088"/>
        <c:crosses val="autoZero"/>
        <c:auto val="1"/>
        <c:lblAlgn val="ctr"/>
        <c:lblOffset val="100"/>
        <c:noMultiLvlLbl val="0"/>
      </c:catAx>
      <c:valAx>
        <c:axId val="188469088"/>
        <c:scaling>
          <c:orientation val="minMax"/>
          <c:max val="33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8468528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65924950137815E-2"/>
          <c:y val="3.0794638338244605E-2"/>
          <c:w val="0.42484123627840636"/>
          <c:h val="0.90562358150681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Лист10!$B$24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Лист10!$A$25:$A$41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Лист10!$B$25:$B$41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Лист10!$C$24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Лист10!$A$25:$A$41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Лист10!$C$25:$C$41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Лист10!$D$24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Лист10!$A$25:$A$41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Лист10!$D$25:$D$41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473008"/>
        <c:axId val="188473568"/>
      </c:barChart>
      <c:catAx>
        <c:axId val="188473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8473568"/>
        <c:crosses val="autoZero"/>
        <c:auto val="1"/>
        <c:lblAlgn val="ctr"/>
        <c:lblOffset val="100"/>
        <c:noMultiLvlLbl val="0"/>
      </c:catAx>
      <c:valAx>
        <c:axId val="188473568"/>
        <c:scaling>
          <c:orientation val="minMax"/>
          <c:max val="8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8473008"/>
        <c:crosses val="autoZero"/>
        <c:crossBetween val="between"/>
        <c:majorUnit val="5"/>
        <c:minorUnit val="0.4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014581713143"/>
          <c:y val="3.4643968130525178E-2"/>
          <c:w val="0.58265151094322853"/>
          <c:h val="0.89067707754693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Лист10!$B$1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Лист10!$A$2:$A$18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9</c:v>
                </c:pt>
                <c:pt idx="14">
                  <c:v>13</c:v>
                </c:pt>
                <c:pt idx="15">
                  <c:v>11</c:v>
                </c:pt>
                <c:pt idx="16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Лист10!$C$1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Лист10!$A$2:$A$18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8</c:v>
                </c:pt>
                <c:pt idx="12">
                  <c:v>7</c:v>
                </c:pt>
                <c:pt idx="13">
                  <c:v>16</c:v>
                </c:pt>
                <c:pt idx="14">
                  <c:v>15</c:v>
                </c:pt>
                <c:pt idx="15">
                  <c:v>16</c:v>
                </c:pt>
                <c:pt idx="16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Лист10!$D$1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Лист10!$A$2:$A$18</c:f>
              <c:strCache>
                <c:ptCount val="17"/>
                <c:pt idx="0">
                  <c:v>Управления</c:v>
                </c:pt>
                <c:pt idx="1">
                  <c:v> Миасский филиал</c:v>
                </c:pt>
                <c:pt idx="2">
                  <c:v> Троицкий филиал</c:v>
                </c:pt>
                <c:pt idx="3">
                  <c:v> ИИТ</c:v>
                </c:pt>
                <c:pt idx="4">
                  <c:v> Экономический</c:v>
                </c:pt>
                <c:pt idx="5">
                  <c:v> Биологический</c:v>
                </c:pt>
                <c:pt idx="6">
                  <c:v> Химический</c:v>
                </c:pt>
                <c:pt idx="7">
                  <c:v> Экологии</c:v>
                </c:pt>
                <c:pt idx="8">
                  <c:v> Институт права</c:v>
                </c:pt>
                <c:pt idx="9">
                  <c:v> ИЭОБиА</c:v>
                </c:pt>
                <c:pt idx="10">
                  <c:v> Журналистики</c:v>
                </c:pt>
                <c:pt idx="11">
                  <c:v> Евразии и Востока</c:v>
                </c:pt>
                <c:pt idx="12">
                  <c:v> Лингвистики и перевода</c:v>
                </c:pt>
                <c:pt idx="13">
                  <c:v> Историко-филологический</c:v>
                </c:pt>
                <c:pt idx="14">
                  <c:v> Математический</c:v>
                </c:pt>
                <c:pt idx="15">
                  <c:v> Психологии и педагогики</c:v>
                </c:pt>
                <c:pt idx="16">
                  <c:v> Физический</c:v>
                </c:pt>
              </c:strCache>
            </c:strRef>
          </c:cat>
          <c:val>
            <c:numRef>
              <c:f>Лист10!$D$2:$D$18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83600"/>
        <c:axId val="188684160"/>
      </c:barChart>
      <c:catAx>
        <c:axId val="188683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8684160"/>
        <c:crosses val="autoZero"/>
        <c:auto val="1"/>
        <c:lblAlgn val="ctr"/>
        <c:lblOffset val="100"/>
        <c:noMultiLvlLbl val="0"/>
      </c:catAx>
      <c:valAx>
        <c:axId val="188684160"/>
        <c:scaling>
          <c:orientation val="minMax"/>
          <c:max val="33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8683600"/>
        <c:crosses val="autoZero"/>
        <c:crossBetween val="between"/>
        <c:majorUnit val="5"/>
        <c:minorUnit val="1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839A4-D6DF-40F8-B718-2D67A6055B8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0AB5A-ED2A-42A5-9E2D-1E1B9719D6B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8A1411"/>
              </a:solidFill>
              <a:latin typeface="Garamond" panose="02020404030301010803" pitchFamily="18" charset="0"/>
            </a:rPr>
            <a:t>бизнес</a:t>
          </a:r>
          <a:endParaRPr lang="ru-RU" sz="4000" b="1" dirty="0">
            <a:solidFill>
              <a:srgbClr val="8A1411"/>
            </a:solidFill>
            <a:latin typeface="Garamond" panose="02020404030301010803" pitchFamily="18" charset="0"/>
          </a:endParaRPr>
        </a:p>
      </dgm:t>
    </dgm:pt>
    <dgm:pt modelId="{DF203015-6F71-4989-9C71-A031F06EBE3B}" type="parTrans" cxnId="{6FE8A0C0-1CB0-464F-9C3F-7CABC0D8913C}">
      <dgm:prSet/>
      <dgm:spPr/>
      <dgm:t>
        <a:bodyPr/>
        <a:lstStyle/>
        <a:p>
          <a:endParaRPr lang="ru-RU" sz="2000" b="1">
            <a:solidFill>
              <a:srgbClr val="8A1411"/>
            </a:solidFill>
            <a:latin typeface="Garamond" panose="02020404030301010803" pitchFamily="18" charset="0"/>
          </a:endParaRPr>
        </a:p>
      </dgm:t>
    </dgm:pt>
    <dgm:pt modelId="{6238609D-D2AE-4A03-9841-0BF7BBC2C0DC}" type="sibTrans" cxnId="{6FE8A0C0-1CB0-464F-9C3F-7CABC0D8913C}">
      <dgm:prSet/>
      <dgm:spPr/>
      <dgm:t>
        <a:bodyPr/>
        <a:lstStyle/>
        <a:p>
          <a:endParaRPr lang="ru-RU" sz="2000" b="1">
            <a:solidFill>
              <a:srgbClr val="8A1411"/>
            </a:solidFill>
            <a:latin typeface="Garamond" panose="02020404030301010803" pitchFamily="18" charset="0"/>
          </a:endParaRPr>
        </a:p>
      </dgm:t>
    </dgm:pt>
    <dgm:pt modelId="{B82D22B8-0904-4589-BD81-EF88E806AA8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8A1411"/>
              </a:solidFill>
              <a:latin typeface="Garamond" panose="02020404030301010803" pitchFamily="18" charset="0"/>
            </a:rPr>
            <a:t>наука</a:t>
          </a:r>
          <a:endParaRPr lang="ru-RU" sz="4000" b="1" dirty="0">
            <a:solidFill>
              <a:srgbClr val="8A1411"/>
            </a:solidFill>
            <a:latin typeface="Garamond" panose="02020404030301010803" pitchFamily="18" charset="0"/>
          </a:endParaRPr>
        </a:p>
      </dgm:t>
    </dgm:pt>
    <dgm:pt modelId="{12EFE7D1-7C27-4AB1-9686-FBE6B99F2B9A}" type="parTrans" cxnId="{9CCD5649-C19B-4174-A1BF-07FEE6B95B38}">
      <dgm:prSet/>
      <dgm:spPr/>
      <dgm:t>
        <a:bodyPr/>
        <a:lstStyle/>
        <a:p>
          <a:endParaRPr lang="ru-RU" sz="2000" b="1">
            <a:solidFill>
              <a:srgbClr val="8A1411"/>
            </a:solidFill>
            <a:latin typeface="Garamond" panose="02020404030301010803" pitchFamily="18" charset="0"/>
          </a:endParaRPr>
        </a:p>
      </dgm:t>
    </dgm:pt>
    <dgm:pt modelId="{A824F4C2-BA48-47A4-962A-4B3B724F5740}" type="sibTrans" cxnId="{9CCD5649-C19B-4174-A1BF-07FEE6B95B38}">
      <dgm:prSet/>
      <dgm:spPr/>
      <dgm:t>
        <a:bodyPr/>
        <a:lstStyle/>
        <a:p>
          <a:endParaRPr lang="ru-RU" sz="2000" b="1">
            <a:solidFill>
              <a:srgbClr val="8A1411"/>
            </a:solidFill>
            <a:latin typeface="Garamond" panose="02020404030301010803" pitchFamily="18" charset="0"/>
          </a:endParaRPr>
        </a:p>
      </dgm:t>
    </dgm:pt>
    <dgm:pt modelId="{4939CC07-787C-4B9B-AB41-169442F4C296}" type="pres">
      <dgm:prSet presAssocID="{ED0839A4-D6DF-40F8-B718-2D67A6055B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372FC-D746-4EB7-B014-A7ABAB31E8EE}" type="pres">
      <dgm:prSet presAssocID="{7420AB5A-ED2A-42A5-9E2D-1E1B9719D6BA}" presName="dummy" presStyleCnt="0"/>
      <dgm:spPr/>
    </dgm:pt>
    <dgm:pt modelId="{128CECC4-A024-4937-AF3F-716F3BC08ACA}" type="pres">
      <dgm:prSet presAssocID="{7420AB5A-ED2A-42A5-9E2D-1E1B9719D6BA}" presName="node" presStyleLbl="revTx" presStyleIdx="0" presStyleCnt="2" custScaleX="14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D90B3-9883-4F2E-9EE8-B2BE83FCF9FB}" type="pres">
      <dgm:prSet presAssocID="{6238609D-D2AE-4A03-9841-0BF7BBC2C0DC}" presName="sibTrans" presStyleLbl="node1" presStyleIdx="0" presStyleCnt="2"/>
      <dgm:spPr/>
      <dgm:t>
        <a:bodyPr/>
        <a:lstStyle/>
        <a:p>
          <a:endParaRPr lang="ru-RU"/>
        </a:p>
      </dgm:t>
    </dgm:pt>
    <dgm:pt modelId="{8625585E-9663-4071-87BF-363F4EF011F3}" type="pres">
      <dgm:prSet presAssocID="{B82D22B8-0904-4589-BD81-EF88E806AA8B}" presName="dummy" presStyleCnt="0"/>
      <dgm:spPr/>
    </dgm:pt>
    <dgm:pt modelId="{BA79A126-F5FC-48A9-86FC-F3DFFD2B276E}" type="pres">
      <dgm:prSet presAssocID="{B82D22B8-0904-4589-BD81-EF88E806AA8B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7DC54-0E01-4AA6-AB54-68C2EC6AF0A4}" type="pres">
      <dgm:prSet presAssocID="{A824F4C2-BA48-47A4-962A-4B3B724F5740}" presName="sibTrans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6C43B48B-9C8A-4FBA-82D2-FCA40DC0834B}" type="presOf" srcId="{6238609D-D2AE-4A03-9841-0BF7BBC2C0DC}" destId="{2FBD90B3-9883-4F2E-9EE8-B2BE83FCF9FB}" srcOrd="0" destOrd="0" presId="urn:microsoft.com/office/officeart/2005/8/layout/cycle1"/>
    <dgm:cxn modelId="{9CCD5649-C19B-4174-A1BF-07FEE6B95B38}" srcId="{ED0839A4-D6DF-40F8-B718-2D67A6055B8A}" destId="{B82D22B8-0904-4589-BD81-EF88E806AA8B}" srcOrd="1" destOrd="0" parTransId="{12EFE7D1-7C27-4AB1-9686-FBE6B99F2B9A}" sibTransId="{A824F4C2-BA48-47A4-962A-4B3B724F5740}"/>
    <dgm:cxn modelId="{1AD99DED-4382-461C-84B0-3F6158EBE3AB}" type="presOf" srcId="{ED0839A4-D6DF-40F8-B718-2D67A6055B8A}" destId="{4939CC07-787C-4B9B-AB41-169442F4C296}" srcOrd="0" destOrd="0" presId="urn:microsoft.com/office/officeart/2005/8/layout/cycle1"/>
    <dgm:cxn modelId="{C4525AC8-85A9-4E3A-B1C1-5EFF778F320B}" type="presOf" srcId="{B82D22B8-0904-4589-BD81-EF88E806AA8B}" destId="{BA79A126-F5FC-48A9-86FC-F3DFFD2B276E}" srcOrd="0" destOrd="0" presId="urn:microsoft.com/office/officeart/2005/8/layout/cycle1"/>
    <dgm:cxn modelId="{4A4B43F2-8033-4119-AA49-46B4B8DAEE93}" type="presOf" srcId="{7420AB5A-ED2A-42A5-9E2D-1E1B9719D6BA}" destId="{128CECC4-A024-4937-AF3F-716F3BC08ACA}" srcOrd="0" destOrd="0" presId="urn:microsoft.com/office/officeart/2005/8/layout/cycle1"/>
    <dgm:cxn modelId="{6FE8A0C0-1CB0-464F-9C3F-7CABC0D8913C}" srcId="{ED0839A4-D6DF-40F8-B718-2D67A6055B8A}" destId="{7420AB5A-ED2A-42A5-9E2D-1E1B9719D6BA}" srcOrd="0" destOrd="0" parTransId="{DF203015-6F71-4989-9C71-A031F06EBE3B}" sibTransId="{6238609D-D2AE-4A03-9841-0BF7BBC2C0DC}"/>
    <dgm:cxn modelId="{750E2C4A-CEDE-4169-ACD0-A9388A8CBE2C}" type="presOf" srcId="{A824F4C2-BA48-47A4-962A-4B3B724F5740}" destId="{9827DC54-0E01-4AA6-AB54-68C2EC6AF0A4}" srcOrd="0" destOrd="0" presId="urn:microsoft.com/office/officeart/2005/8/layout/cycle1"/>
    <dgm:cxn modelId="{CDDDE68B-A6D7-495F-929B-190BDFC6B1E0}" type="presParOf" srcId="{4939CC07-787C-4B9B-AB41-169442F4C296}" destId="{5FE372FC-D746-4EB7-B014-A7ABAB31E8EE}" srcOrd="0" destOrd="0" presId="urn:microsoft.com/office/officeart/2005/8/layout/cycle1"/>
    <dgm:cxn modelId="{7D4ED2EC-08C5-4811-ACFB-E16E81DF775E}" type="presParOf" srcId="{4939CC07-787C-4B9B-AB41-169442F4C296}" destId="{128CECC4-A024-4937-AF3F-716F3BC08ACA}" srcOrd="1" destOrd="0" presId="urn:microsoft.com/office/officeart/2005/8/layout/cycle1"/>
    <dgm:cxn modelId="{1D2D4687-8ABA-4C87-BAD7-D18A3C1D21CC}" type="presParOf" srcId="{4939CC07-787C-4B9B-AB41-169442F4C296}" destId="{2FBD90B3-9883-4F2E-9EE8-B2BE83FCF9FB}" srcOrd="2" destOrd="0" presId="urn:microsoft.com/office/officeart/2005/8/layout/cycle1"/>
    <dgm:cxn modelId="{34E17E1B-02B1-4255-B2A3-2C118F3E2BC5}" type="presParOf" srcId="{4939CC07-787C-4B9B-AB41-169442F4C296}" destId="{8625585E-9663-4071-87BF-363F4EF011F3}" srcOrd="3" destOrd="0" presId="urn:microsoft.com/office/officeart/2005/8/layout/cycle1"/>
    <dgm:cxn modelId="{2C7077E7-6B81-46A4-B7C7-FD0ED5275BB6}" type="presParOf" srcId="{4939CC07-787C-4B9B-AB41-169442F4C296}" destId="{BA79A126-F5FC-48A9-86FC-F3DFFD2B276E}" srcOrd="4" destOrd="0" presId="urn:microsoft.com/office/officeart/2005/8/layout/cycle1"/>
    <dgm:cxn modelId="{D79AE3EB-716C-41BD-BC1B-44A2DFD51293}" type="presParOf" srcId="{4939CC07-787C-4B9B-AB41-169442F4C296}" destId="{9827DC54-0E01-4AA6-AB54-68C2EC6AF0A4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C39D7-D37B-4D32-932D-ED818B5F1DAB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4AAED-B1F4-467C-AB33-33AF04DF4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0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F3C2F-AD8F-4D33-8558-1F6C5E7C3C5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AC38-7D00-4B46-8D92-1FA7DB32B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6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AC38-7D00-4B46-8D92-1FA7DB32B4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8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цитирований публикаций, изданных за последние 5 лет, индексируемых в информационно-аналитической системе научного цитирования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расчете на 100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цитирований публикаций, изданных за последние 5 лет, индексируемых в информационно-аналитической системе научного цитирования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Scopus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расчете на 100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цитирований публикаций, изданных за последние 5 лет, индексируемых в Российском индексе научного цитирования (далее – РИНЦ) в расчете на 100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публикаций организации, индексируемых в информационно-аналитической системе научного цитирования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расчете на 100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публикаций организации, индексируемых в информационно-аналитической системе научного цитирования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Scopus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расчете на 100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публикаций организации, индексируемых в информационно-аналитической системе научного цитирования РИНЦ, в расчете на 100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2.7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Общий объем научно-исследовательских и опытно-конструкторских работ (далее – НИОКР)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2.8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Удельный вес доходов от НИОКР в общих доходах образовательной организации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2.9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Удельный вес НИОКР, выполненных собственными силами (без привлечения соисполнителей), в общих доходах образовательной организации от НИОКР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2.10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Доходы от НИОКР (за исключением средств бюджетов бюджетной системы Российской Федерации, государственных фондов поддержки науки) в расчете на одного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2.11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лицензионных соглашений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2.12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Удельный вес средств, полученных образовательной организацией от использования результатов интеллектуальной деятельности, в общих доходах образовательной организации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2.13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Удельный вес численности НПР без ученой степени – до 30 лет, кандидатов наук – до 35 лет, докторов наук – до 40 лет, в общей численности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2.14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Удельный вес научно-педагогических работников, защитивших кандидатские и докторские диссертации за отчетный период в общей численности НПР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2.15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научных журналов, в том числе электронных, издаваемых образовательной организацией</a:t>
            </a:r>
            <a:r>
              <a:rPr lang="ru-RU" dirty="0"/>
              <a:t>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2.16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полученных грантов за отчетный год в расчете на 100 НПР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AC38-7D00-4B46-8D92-1FA7DB32B4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8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17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"/>
          <p:cNvSpPr>
            <a:spLocks noChangeShapeType="1"/>
          </p:cNvSpPr>
          <p:nvPr/>
        </p:nvSpPr>
        <p:spPr bwMode="auto">
          <a:xfrm>
            <a:off x="2019300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7007225" y="5072063"/>
            <a:ext cx="223838" cy="244475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1D06679-29F9-47B6-96EC-3C6E90CFBB0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878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2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C639AAD-89BF-462D-9693-FDDCB4C1DB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4370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ChangeShapeType="1"/>
          </p:cNvSpPr>
          <p:nvPr/>
        </p:nvSpPr>
        <p:spPr bwMode="auto">
          <a:xfrm>
            <a:off x="1277938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31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FBF175B-2D1E-4187-9E49-7A8207DF944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7873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849313" y="646113"/>
            <a:ext cx="4572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39"/>
          <p:cNvSpPr>
            <a:spLocks noChangeArrowheads="1"/>
          </p:cNvSpPr>
          <p:nvPr/>
        </p:nvSpPr>
        <p:spPr bwMode="auto">
          <a:xfrm>
            <a:off x="7634288" y="2568575"/>
            <a:ext cx="4572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40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14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F8BC818-F0D2-49A9-9955-46D9B034FBB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94973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475F236-E7F6-49AC-B021-65777A17D8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28080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>
            <a:spLocks noChangeArrowheads="1"/>
          </p:cNvSpPr>
          <p:nvPr/>
        </p:nvSpPr>
        <p:spPr bwMode="auto">
          <a:xfrm>
            <a:off x="877888" y="576263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7650163" y="2287588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62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166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F962576-719C-472C-B6BD-7A513C42DC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6503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>
            <a:spLocks noChangeShapeType="1"/>
          </p:cNvSpPr>
          <p:nvPr/>
        </p:nvSpPr>
        <p:spPr bwMode="auto">
          <a:xfrm>
            <a:off x="1277938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7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BB16E10-7C3B-4045-B325-5595A3512F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7422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4"/>
          <p:cNvSpPr>
            <a:spLocks noChangeShapeType="1"/>
          </p:cNvSpPr>
          <p:nvPr/>
        </p:nvSpPr>
        <p:spPr bwMode="auto">
          <a:xfrm>
            <a:off x="1277938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8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EFD3821-C691-486D-96E0-A572517D62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91253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 noChangeShapeType="1"/>
          </p:cNvSpPr>
          <p:nvPr/>
        </p:nvSpPr>
        <p:spPr bwMode="auto">
          <a:xfrm flipH="1">
            <a:off x="6245225" y="906463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9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401007F-8515-45DA-92EB-0D40B72B52E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21111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Shape 205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6C89AE9-B769-4B84-8464-E7B650B868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3499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213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7"/>
          <p:cNvSpPr>
            <a:spLocks noChangeShapeType="1"/>
          </p:cNvSpPr>
          <p:nvPr/>
        </p:nvSpPr>
        <p:spPr bwMode="auto">
          <a:xfrm>
            <a:off x="2019300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20"/>
          <p:cNvSpPr>
            <a:spLocks noGrp="1"/>
          </p:cNvSpPr>
          <p:nvPr>
            <p:ph type="sldNum" sz="quarter" idx="10"/>
          </p:nvPr>
        </p:nvSpPr>
        <p:spPr>
          <a:xfrm>
            <a:off x="7007225" y="5072063"/>
            <a:ext cx="223838" cy="244475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93D92D3-AB13-4639-8A56-3C6F4EE348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92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4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CC11CF97-C066-4E5E-8546-86A468F144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0618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3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EFA08FD-BC44-41C1-8567-8AEB8CA14D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2647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A9B66E5-8E04-45DA-A23D-F3D4FB7BC72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5715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5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0BE2F98-D28A-44AC-9BBF-0DC910C6B6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08526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27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66E7CE1-2414-49F4-ADD6-3D0A3EA250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0297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7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27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46BA2CF-0CAF-492F-8DA7-76D61098F1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6597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55AE843-AA15-4446-9ED1-417A05FD8A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19396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3"/>
          <p:cNvSpPr>
            <a:spLocks noChangeShapeType="1"/>
          </p:cNvSpPr>
          <p:nvPr/>
        </p:nvSpPr>
        <p:spPr bwMode="auto">
          <a:xfrm>
            <a:off x="1277938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9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BAC14CE-C2E4-430C-850E-5692E66CBC1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37463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0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F85AAF-447A-4BE4-86E1-2C423C9B36A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47658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1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710CD5D-EA75-46A2-AF7E-EFFA473F83C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8989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4"/>
          <p:cNvSpPr>
            <a:spLocks noChangeShapeType="1"/>
          </p:cNvSpPr>
          <p:nvPr/>
        </p:nvSpPr>
        <p:spPr bwMode="auto">
          <a:xfrm>
            <a:off x="1277938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2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C1797360-B2C0-43E5-9C3F-DEBD5C901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355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705D351C-3B21-4711-BA18-78A286B5757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48381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4"/>
          <p:cNvSpPr>
            <a:spLocks noChangeArrowheads="1"/>
          </p:cNvSpPr>
          <p:nvPr/>
        </p:nvSpPr>
        <p:spPr bwMode="auto">
          <a:xfrm>
            <a:off x="849313" y="646113"/>
            <a:ext cx="4572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35"/>
          <p:cNvSpPr>
            <a:spLocks noChangeArrowheads="1"/>
          </p:cNvSpPr>
          <p:nvPr/>
        </p:nvSpPr>
        <p:spPr bwMode="auto">
          <a:xfrm>
            <a:off x="7634288" y="2568575"/>
            <a:ext cx="4572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36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34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D1B3E18-D5D0-4D93-AA9F-ADCC9C9E7B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3551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3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21795CE8-0D89-4FF9-9A8A-9C4E2DBD38C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83120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6"/>
          <p:cNvSpPr>
            <a:spLocks noChangeArrowheads="1"/>
          </p:cNvSpPr>
          <p:nvPr/>
        </p:nvSpPr>
        <p:spPr bwMode="auto">
          <a:xfrm>
            <a:off x="877888" y="576263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57"/>
          <p:cNvSpPr>
            <a:spLocks noChangeArrowheads="1"/>
          </p:cNvSpPr>
          <p:nvPr/>
        </p:nvSpPr>
        <p:spPr bwMode="auto">
          <a:xfrm>
            <a:off x="7650163" y="2287588"/>
            <a:ext cx="457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58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362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B67406B-9B92-45AB-9EDD-9C533D6D1C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96623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9"/>
          <p:cNvSpPr>
            <a:spLocks noChangeShapeType="1"/>
          </p:cNvSpPr>
          <p:nvPr/>
        </p:nvSpPr>
        <p:spPr bwMode="auto">
          <a:xfrm>
            <a:off x="1277938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373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C21A15-CDD6-4EFF-BD13-E32232436E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99178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ChangeShapeType="1"/>
          </p:cNvSpPr>
          <p:nvPr/>
        </p:nvSpPr>
        <p:spPr bwMode="auto">
          <a:xfrm>
            <a:off x="1277938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B577435-AF70-4EDC-9295-C075903355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3637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0"/>
          <p:cNvSpPr>
            <a:spLocks noChangeShapeType="1"/>
          </p:cNvSpPr>
          <p:nvPr/>
        </p:nvSpPr>
        <p:spPr bwMode="auto">
          <a:xfrm flipH="1">
            <a:off x="6245225" y="906463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9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ED83BA9-EA55-413B-B343-8494D1EA34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6555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6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5DDBC33-742D-45BA-976E-D52C0E4A68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762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7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8D05572-488A-4877-A294-9A1FBE0BBF3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1283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464B563-87CE-495C-B7C9-800C49EF6D6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6359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4B7DC11-462D-4539-ABF3-4BC6EE1A03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0619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>
            <a:spLocks noChangeShapeType="1"/>
          </p:cNvSpPr>
          <p:nvPr/>
        </p:nvSpPr>
        <p:spPr bwMode="auto">
          <a:xfrm>
            <a:off x="1277938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0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71CF6C2-25B1-4ED7-A941-B561ACE5D4B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597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1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D684127-4318-41EE-9B9E-004B072AB9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7919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-3" y="0"/>
            <a:chExt cx="9151942" cy="6858000"/>
          </a:xfrm>
        </p:grpSpPr>
        <p:pic>
          <p:nvPicPr>
            <p:cNvPr id="2054" name="image1.png" descr="SD-PanelContent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347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55" name="Shape 3"/>
            <p:cNvSpPr>
              <a:spLocks noChangeArrowheads="1"/>
            </p:cNvSpPr>
            <p:nvPr/>
          </p:nvSpPr>
          <p:spPr bwMode="auto">
            <a:xfrm>
              <a:off x="554035" y="542925"/>
              <a:ext cx="8039104" cy="57562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056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-4" y="3128433"/>
              <a:ext cx="685764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57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175" y="3128433"/>
              <a:ext cx="685765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051" name="Shap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Текст заголовка</a:t>
            </a:r>
          </a:p>
        </p:txBody>
      </p:sp>
      <p:sp>
        <p:nvSpPr>
          <p:cNvPr id="2052" name="Shape 8"/>
          <p:cNvSpPr>
            <a:spLocks noGrp="1"/>
          </p:cNvSpPr>
          <p:nvPr>
            <p:ph type="body" idx="1"/>
          </p:nvPr>
        </p:nvSpPr>
        <p:spPr bwMode="auto">
          <a:xfrm>
            <a:off x="5103813" y="2438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Garamond" panose="02020404030301010803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Garamond" panose="02020404030301010803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Garamond" panose="02020404030301010803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Garamond" panose="02020404030301010803" pitchFamily="18" charset="0"/>
              </a:rPr>
              <a:t>Уровень текста 5</a:t>
            </a:r>
          </a:p>
        </p:txBody>
      </p:sp>
      <p:sp>
        <p:nvSpPr>
          <p:cNvPr id="2053" name="Shape 9"/>
          <p:cNvSpPr>
            <a:spLocks noGrp="1"/>
          </p:cNvSpPr>
          <p:nvPr>
            <p:ph type="sldNum" sz="quarter" idx="2"/>
          </p:nvPr>
        </p:nvSpPr>
        <p:spPr bwMode="auto">
          <a:xfrm>
            <a:off x="7751763" y="5978525"/>
            <a:ext cx="223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00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</a:lstStyle>
          <a:p>
            <a:pPr>
              <a:defRPr/>
            </a:pPr>
            <a:fld id="{359D495D-9BBE-491C-9305-09651C948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</p:sldLayoutIdLst>
  <p:transition spd="med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marL="800100" indent="-342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marL="1295400" indent="-3810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marL="1628775" indent="-257175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marL="2122488" indent="-293688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cpir.ru/" TargetMode="External"/><Relationship Id="rId2" Type="http://schemas.openxmlformats.org/officeDocument/2006/relationships/hyperlink" Target="http://sntr-rf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ti2035.ru/nti/" TargetMode="External"/><Relationship Id="rId4" Type="http://schemas.openxmlformats.org/officeDocument/2006/relationships/hyperlink" Target="https://asi.ru/n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16832"/>
            <a:ext cx="5328592" cy="2952327"/>
          </a:xfrm>
        </p:spPr>
        <p:txBody>
          <a:bodyPr/>
          <a:lstStyle/>
          <a:p>
            <a:r>
              <a:rPr lang="ru-RU" dirty="0" smtClean="0"/>
              <a:t>О развитии научной и инновационной деятельности 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80729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7572127" cy="13033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A1411"/>
                </a:solidFill>
              </a:rPr>
              <a:t>Приоритеты развития науки</a:t>
            </a:r>
            <a:endParaRPr lang="ru-RU" sz="36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Усиление конвергенции наук и технологий (НБИК-технологии)</a:t>
            </a:r>
          </a:p>
          <a:p>
            <a:r>
              <a:rPr lang="ru-RU" dirty="0"/>
              <a:t>Р</a:t>
            </a:r>
            <a:r>
              <a:rPr lang="ru-RU" dirty="0" smtClean="0"/>
              <a:t>ост </a:t>
            </a:r>
            <a:r>
              <a:rPr lang="ru-RU" dirty="0"/>
              <a:t>значимости междисциплинарного подхода в научных </a:t>
            </a:r>
            <a:r>
              <a:rPr lang="ru-RU" dirty="0" smtClean="0"/>
              <a:t>исследованиях;</a:t>
            </a:r>
          </a:p>
          <a:p>
            <a:r>
              <a:rPr lang="ru-RU" dirty="0"/>
              <a:t>У</a:t>
            </a:r>
            <a:r>
              <a:rPr lang="ru-RU" dirty="0" smtClean="0"/>
              <a:t>силение </a:t>
            </a:r>
            <a:r>
              <a:rPr lang="ru-RU" dirty="0"/>
              <a:t>диффузии современных высоких технологий в </a:t>
            </a:r>
            <a:r>
              <a:rPr lang="ru-RU" dirty="0" err="1"/>
              <a:t>среднетехнологические</a:t>
            </a:r>
            <a:r>
              <a:rPr lang="ru-RU" dirty="0"/>
              <a:t> секторы производственной сферы</a:t>
            </a:r>
            <a:r>
              <a:rPr lang="ru-RU" dirty="0" smtClean="0"/>
              <a:t>;</a:t>
            </a:r>
          </a:p>
          <a:p>
            <a:r>
              <a:rPr lang="ru-RU" dirty="0"/>
              <a:t>У</a:t>
            </a:r>
            <a:r>
              <a:rPr lang="ru-RU" dirty="0" smtClean="0"/>
              <a:t>силение </a:t>
            </a:r>
            <a:r>
              <a:rPr lang="ru-RU" dirty="0"/>
              <a:t>воздействия новых технологий на управление и организационные формы бизнеса, стимулирующие развитие гибких сетевых структур.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474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7572127" cy="13033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A1411"/>
                </a:solidFill>
              </a:rPr>
              <a:t>Приоритеты развития науки</a:t>
            </a:r>
            <a:br>
              <a:rPr lang="ru-RU" sz="3600" b="1" dirty="0" smtClean="0">
                <a:solidFill>
                  <a:srgbClr val="8A1411"/>
                </a:solidFill>
              </a:rPr>
            </a:br>
            <a:r>
              <a:rPr lang="ru-RU" sz="1800" b="1" dirty="0" smtClean="0">
                <a:solidFill>
                  <a:srgbClr val="8A1411"/>
                </a:solidFill>
              </a:rPr>
              <a:t>(Из «Стратегии </a:t>
            </a:r>
            <a:r>
              <a:rPr lang="ru-RU" sz="1800" b="1" dirty="0">
                <a:solidFill>
                  <a:srgbClr val="8A1411"/>
                </a:solidFill>
              </a:rPr>
              <a:t>научно-технологического развития </a:t>
            </a:r>
            <a:r>
              <a:rPr lang="ru-RU" sz="1800" b="1" dirty="0" smtClean="0">
                <a:solidFill>
                  <a:srgbClr val="8A1411"/>
                </a:solidFill>
              </a:rPr>
              <a:t>РФ») </a:t>
            </a:r>
            <a:endParaRPr lang="ru-RU" sz="18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2490788"/>
            <a:ext cx="8208911" cy="34448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1. Переход </a:t>
            </a:r>
            <a:r>
              <a:rPr lang="ru-RU" dirty="0"/>
              <a:t>к передовым цифровым, интеллектуальным производственным технологиям, роботизированным системам, новым материалам и способам конструирования, создание систем обработки больших объемов данных, машинного обучения и искусственного интеллекта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2. Переход </a:t>
            </a:r>
            <a:r>
              <a:rPr lang="ru-RU" dirty="0"/>
              <a:t>к экологически чистой и ресурсосберегающей энергетике, повышение эффективности добычи и глубокой переработки углеводородного сырья, формирование новых источников, способов транспортировки и хранения энергии; </a:t>
            </a:r>
            <a:endParaRPr lang="ru-RU" dirty="0" smtClean="0"/>
          </a:p>
          <a:p>
            <a:pPr algn="just"/>
            <a:r>
              <a:rPr lang="ru-RU" dirty="0" smtClean="0"/>
              <a:t>3. Переход </a:t>
            </a:r>
            <a:r>
              <a:rPr lang="ru-RU" dirty="0"/>
              <a:t>к персонализированной медицине, высокотехнологичному здравоохранению и технологиям </a:t>
            </a:r>
            <a:r>
              <a:rPr lang="ru-RU" dirty="0" err="1"/>
              <a:t>здоровьесбережения</a:t>
            </a:r>
            <a:r>
              <a:rPr lang="ru-RU" dirty="0"/>
              <a:t>, в том числе за счет рационального применения лекарственных препаратов (прежде всего антибактериальных);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803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7572127" cy="13033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A1411"/>
                </a:solidFill>
              </a:rPr>
              <a:t>Приоритеты развития науки</a:t>
            </a:r>
            <a:endParaRPr lang="ru-RU" sz="36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2490788"/>
            <a:ext cx="8208911" cy="34448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4. Переход </a:t>
            </a:r>
            <a:r>
              <a:rPr lang="ru-RU" dirty="0"/>
              <a:t>к высокопродуктивному и экологически чистому </a:t>
            </a:r>
            <a:r>
              <a:rPr lang="ru-RU" dirty="0" err="1"/>
              <a:t>агро</a:t>
            </a:r>
            <a:r>
              <a:rPr lang="ru-RU" dirty="0"/>
              <a:t>- и </a:t>
            </a:r>
            <a:r>
              <a:rPr lang="ru-RU" dirty="0" err="1"/>
              <a:t>аквахозяйству</a:t>
            </a:r>
            <a:r>
              <a:rPr lang="ru-RU" dirty="0"/>
              <a:t>, разработку и внедрение систем рационального применения средств химической и биологической защиты сельскохозяйственных растений и животных, хранение и эффективную переработку сельскохозяйственной продукции, создание безопасных и качественных, в том числе функциональных, продуктов питания; </a:t>
            </a:r>
            <a:endParaRPr lang="ru-RU" dirty="0" smtClean="0"/>
          </a:p>
          <a:p>
            <a:pPr algn="just"/>
            <a:r>
              <a:rPr lang="ru-RU" dirty="0" smtClean="0"/>
              <a:t>5. Противодействие </a:t>
            </a:r>
            <a:r>
              <a:rPr lang="ru-RU" dirty="0"/>
              <a:t>техногенным, биогенным, социокультурным угрозам, терроризму и идеологическому экстремизму, а также </a:t>
            </a:r>
            <a:r>
              <a:rPr lang="ru-RU" dirty="0" err="1"/>
              <a:t>киберугрозам</a:t>
            </a:r>
            <a:r>
              <a:rPr lang="ru-RU" dirty="0"/>
              <a:t> и иным источникам опасности для общества, экономики и государства;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265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7572127" cy="13033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A1411"/>
                </a:solidFill>
              </a:rPr>
              <a:t>Приоритеты развития науки</a:t>
            </a:r>
            <a:endParaRPr lang="ru-RU" sz="36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2490788"/>
            <a:ext cx="8208911" cy="34448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6. Связанность </a:t>
            </a:r>
            <a:r>
              <a:rPr lang="ru-RU" dirty="0"/>
              <a:t>территории Российской Федерации за счет создания интеллектуальных транспортных и телекоммуникационных 10 систем, а также занятия и удержания лидерских позиций в создании международных транспортно-логистических систем, освоении и использовании космического и воздушного пространства, Мирового океана, Арктики и Антарктики; </a:t>
            </a:r>
            <a:endParaRPr lang="ru-RU" dirty="0" smtClean="0"/>
          </a:p>
          <a:p>
            <a:pPr algn="just"/>
            <a:r>
              <a:rPr lang="ru-RU" dirty="0" smtClean="0"/>
              <a:t>7. Возможность </a:t>
            </a:r>
            <a:r>
              <a:rPr lang="ru-RU" dirty="0"/>
              <a:t>эффективного ответа российского общества на большие вызовы с учетом взаимодействия человека и природы, человека и технологий, социальных институтов на современном этапе глобального развития, в том числе применяя методы гуманитарных и социальных </a:t>
            </a:r>
            <a:r>
              <a:rPr lang="ru-RU" dirty="0" smtClean="0"/>
              <a:t>наук.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982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A1411"/>
                </a:solidFill>
              </a:rPr>
              <a:t>Критерии </a:t>
            </a:r>
            <a:r>
              <a:rPr lang="ru-RU" sz="3200" b="1" dirty="0" err="1" smtClean="0">
                <a:solidFill>
                  <a:srgbClr val="8A1411"/>
                </a:solidFill>
              </a:rPr>
              <a:t>МОиН</a:t>
            </a:r>
            <a:r>
              <a:rPr lang="ru-RU" sz="3200" b="1" dirty="0" smtClean="0">
                <a:solidFill>
                  <a:srgbClr val="8A1411"/>
                </a:solidFill>
              </a:rPr>
              <a:t> для вузовской науки</a:t>
            </a:r>
            <a:endParaRPr lang="ru-RU" sz="32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Должны быть выполнены следующие критерии:</a:t>
            </a:r>
          </a:p>
          <a:p>
            <a:r>
              <a:rPr lang="ru-RU" dirty="0"/>
              <a:t>увеличение доли внутренних затрат на исследования и разработки, в том числе за счет внебюджетных </a:t>
            </a:r>
            <a:r>
              <a:rPr lang="ru-RU" dirty="0" smtClean="0"/>
              <a:t>источников (с 25% до </a:t>
            </a:r>
            <a:r>
              <a:rPr lang="en-US" dirty="0" smtClean="0"/>
              <a:t>25.8% </a:t>
            </a:r>
            <a:r>
              <a:rPr lang="ru-RU" dirty="0" smtClean="0"/>
              <a:t>в 2018 г.);</a:t>
            </a:r>
          </a:p>
          <a:p>
            <a:r>
              <a:rPr lang="ru-RU" dirty="0"/>
              <a:t>увеличение доли доходов от </a:t>
            </a:r>
            <a:r>
              <a:rPr lang="ru-RU" dirty="0" smtClean="0"/>
              <a:t>НИР и ОКР </a:t>
            </a:r>
            <a:r>
              <a:rPr lang="ru-RU" dirty="0"/>
              <a:t>из всех источников финансирования в общем доходе (исследовательского) </a:t>
            </a:r>
            <a:r>
              <a:rPr lang="ru-RU" dirty="0" smtClean="0"/>
              <a:t>университета (37%);</a:t>
            </a:r>
          </a:p>
          <a:p>
            <a:r>
              <a:rPr lang="ru-RU" dirty="0"/>
              <a:t>обновление </a:t>
            </a:r>
            <a:r>
              <a:rPr lang="ru-RU" dirty="0" smtClean="0"/>
              <a:t>оборудования (критерии конкурса ЦКП);</a:t>
            </a:r>
          </a:p>
          <a:p>
            <a:r>
              <a:rPr lang="ru-RU" dirty="0"/>
              <a:t>удельный вес средств, полученных от выполнения научной, научно-технической деятельности в общем объеме средств </a:t>
            </a:r>
            <a:r>
              <a:rPr lang="ru-RU" dirty="0" smtClean="0"/>
              <a:t>университета (на </a:t>
            </a:r>
            <a:r>
              <a:rPr lang="ru-RU" dirty="0"/>
              <a:t>2018 год – 23,4 </a:t>
            </a:r>
            <a:r>
              <a:rPr lang="ru-RU" dirty="0" smtClean="0"/>
              <a:t>%);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0829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A1411"/>
                </a:solidFill>
              </a:rPr>
              <a:t>Критерии </a:t>
            </a:r>
            <a:r>
              <a:rPr lang="ru-RU" sz="3200" b="1" dirty="0" err="1" smtClean="0">
                <a:solidFill>
                  <a:srgbClr val="8A1411"/>
                </a:solidFill>
              </a:rPr>
              <a:t>МОиН</a:t>
            </a:r>
            <a:r>
              <a:rPr lang="ru-RU" sz="3200" b="1" dirty="0" smtClean="0">
                <a:solidFill>
                  <a:srgbClr val="8A1411"/>
                </a:solidFill>
              </a:rPr>
              <a:t> </a:t>
            </a:r>
            <a:r>
              <a:rPr lang="ru-RU" sz="3200" b="1" dirty="0">
                <a:solidFill>
                  <a:srgbClr val="8A1411"/>
                </a:solidFill>
              </a:rPr>
              <a:t>для вузовской науки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9592" y="2348880"/>
            <a:ext cx="7344816" cy="4106564"/>
          </a:xfrm>
        </p:spPr>
        <p:txBody>
          <a:bodyPr>
            <a:noAutofit/>
          </a:bodyPr>
          <a:lstStyle/>
          <a:p>
            <a:r>
              <a:rPr lang="ru-RU" sz="2000" dirty="0"/>
              <a:t>число публикаций в научных журналах, индексируемых в базе данных «Сеть науки» в расчете на 100 </a:t>
            </a:r>
            <a:r>
              <a:rPr lang="ru-RU" sz="2000" dirty="0" smtClean="0"/>
              <a:t>НПР (на </a:t>
            </a:r>
            <a:r>
              <a:rPr lang="ru-RU" sz="2000" dirty="0"/>
              <a:t>2018 год – 8,9)</a:t>
            </a:r>
          </a:p>
          <a:p>
            <a:r>
              <a:rPr lang="ru-RU" sz="2000" dirty="0" smtClean="0"/>
              <a:t>участие </a:t>
            </a:r>
            <a:r>
              <a:rPr lang="ru-RU" sz="2000" dirty="0"/>
              <a:t>вузов в технологических </a:t>
            </a:r>
            <a:r>
              <a:rPr lang="ru-RU" sz="2000" dirty="0" smtClean="0"/>
              <a:t>платформах (35 платформ, </a:t>
            </a:r>
            <a:r>
              <a:rPr lang="en-US" sz="2000" u="sng" dirty="0">
                <a:solidFill>
                  <a:srgbClr val="D86416"/>
                </a:solidFill>
              </a:rPr>
              <a:t>http://mrgr.org/tp</a:t>
            </a:r>
            <a:r>
              <a:rPr lang="en-US" sz="2000" u="sng" dirty="0" smtClean="0">
                <a:solidFill>
                  <a:srgbClr val="D86416"/>
                </a:solidFill>
              </a:rPr>
              <a:t>/</a:t>
            </a:r>
            <a:r>
              <a:rPr lang="ru-RU" sz="2000" dirty="0" smtClean="0"/>
              <a:t>) ;</a:t>
            </a:r>
            <a:endParaRPr lang="ru-RU" sz="2000" dirty="0"/>
          </a:p>
          <a:p>
            <a:r>
              <a:rPr lang="ru-RU" sz="2000" dirty="0"/>
              <a:t>поддержка кооперации вузов с предприятиями, в том числе – малыми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доля затрат на приобретение нового оборудования и программных средств в общем объеме затрат на технологические инновации </a:t>
            </a:r>
            <a:r>
              <a:rPr lang="ru-RU" sz="2000" dirty="0" smtClean="0"/>
              <a:t>(на </a:t>
            </a:r>
            <a:r>
              <a:rPr lang="ru-RU" sz="2000" dirty="0"/>
              <a:t>2018 год – </a:t>
            </a:r>
            <a:r>
              <a:rPr lang="ru-RU" sz="2000" dirty="0" smtClean="0"/>
              <a:t>14,4);</a:t>
            </a:r>
          </a:p>
          <a:p>
            <a:r>
              <a:rPr lang="ru-RU" sz="2000" dirty="0"/>
              <a:t>доля новых для рынка сбыта инновационных товаров, работ, услуг для организации </a:t>
            </a:r>
            <a:r>
              <a:rPr lang="ru-RU" sz="2000" dirty="0" smtClean="0"/>
              <a:t>(на </a:t>
            </a:r>
            <a:r>
              <a:rPr lang="ru-RU" sz="2000" dirty="0"/>
              <a:t>2018 </a:t>
            </a:r>
            <a:r>
              <a:rPr lang="ru-RU" sz="2000" dirty="0" smtClean="0"/>
              <a:t>год - 16,5);</a:t>
            </a:r>
            <a:endParaRPr lang="ru-RU" sz="2000" dirty="0"/>
          </a:p>
          <a:p>
            <a:r>
              <a:rPr lang="ru-RU" sz="2000" dirty="0"/>
              <a:t>усиление международного </a:t>
            </a:r>
            <a:r>
              <a:rPr lang="ru-RU" sz="2000" dirty="0" smtClean="0"/>
              <a:t>сотрудничества (критерии МГ).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7313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A1411"/>
                </a:solidFill>
              </a:rPr>
              <a:t>Перспективы</a:t>
            </a:r>
            <a:br>
              <a:rPr lang="ru-RU" sz="3200" b="1" dirty="0" smtClean="0">
                <a:solidFill>
                  <a:srgbClr val="8A1411"/>
                </a:solidFill>
              </a:rPr>
            </a:br>
            <a:r>
              <a:rPr lang="ru-RU" sz="3200" b="1" dirty="0" smtClean="0">
                <a:solidFill>
                  <a:srgbClr val="8A1411"/>
                </a:solidFill>
              </a:rPr>
              <a:t>(планы МОН РФ на 2018 год)</a:t>
            </a:r>
            <a:endParaRPr lang="ru-RU" sz="32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Эволюция Стратегии </a:t>
            </a:r>
            <a:r>
              <a:rPr lang="ru-RU" dirty="0"/>
              <a:t> </a:t>
            </a:r>
            <a:r>
              <a:rPr lang="ru-RU" dirty="0" smtClean="0"/>
              <a:t>из программы поддержки исследований в </a:t>
            </a:r>
            <a:r>
              <a:rPr lang="ru-RU" b="1" dirty="0" smtClean="0">
                <a:solidFill>
                  <a:srgbClr val="8A1411"/>
                </a:solidFill>
              </a:rPr>
              <a:t>программу поддержки транзита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65873028"/>
              </p:ext>
            </p:extLst>
          </p:nvPr>
        </p:nvGraphicFramePr>
        <p:xfrm>
          <a:off x="1907704" y="3429000"/>
          <a:ext cx="61206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62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A1411"/>
                </a:solidFill>
              </a:rPr>
              <a:t>Модель финансового стимулирования вузовской науки </a:t>
            </a:r>
            <a:r>
              <a:rPr lang="ru-RU" sz="2000" b="1" dirty="0" smtClean="0">
                <a:solidFill>
                  <a:srgbClr val="8A1411"/>
                </a:solidFill>
              </a:rPr>
              <a:t>(МОН РФ, 2017)</a:t>
            </a:r>
            <a:endParaRPr lang="ru-RU" sz="20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Вуз  - самостоятельный игрок. </a:t>
            </a:r>
            <a:endParaRPr lang="ru-RU" sz="1600" dirty="0" smtClean="0"/>
          </a:p>
          <a:p>
            <a:pPr marL="627063" indent="-627063">
              <a:buNone/>
            </a:pPr>
            <a:r>
              <a:rPr lang="ru-RU" sz="1000" dirty="0" smtClean="0"/>
              <a:t>	</a:t>
            </a:r>
            <a:r>
              <a:rPr lang="ru-RU" sz="1800" dirty="0" smtClean="0"/>
              <a:t>Доля </a:t>
            </a:r>
            <a:r>
              <a:rPr lang="ru-RU" sz="1800" dirty="0" err="1" smtClean="0"/>
              <a:t>госзадания</a:t>
            </a:r>
            <a:r>
              <a:rPr lang="ru-RU" sz="1800" dirty="0" smtClean="0"/>
              <a:t> в общем объеме затрат на исследования и разработки – 5-6 % (</a:t>
            </a:r>
            <a:r>
              <a:rPr lang="ru-RU" sz="1800" dirty="0" err="1" smtClean="0"/>
              <a:t>ЧелГУ</a:t>
            </a:r>
            <a:r>
              <a:rPr lang="ru-RU" sz="1800" dirty="0" smtClean="0"/>
              <a:t> ≈ 25%).</a:t>
            </a:r>
          </a:p>
          <a:p>
            <a:pPr marL="627063" indent="-627063">
              <a:buNone/>
            </a:pPr>
            <a:endParaRPr lang="ru-RU" sz="1400" dirty="0" smtClean="0"/>
          </a:p>
          <a:p>
            <a:r>
              <a:rPr lang="ru-RU" dirty="0" smtClean="0"/>
              <a:t>Перераспределение средств внутри системы:</a:t>
            </a:r>
          </a:p>
          <a:p>
            <a:pPr lvl="1"/>
            <a:r>
              <a:rPr lang="ru-RU" dirty="0" smtClean="0"/>
              <a:t>70 % исходя из количества НР</a:t>
            </a:r>
          </a:p>
          <a:p>
            <a:pPr lvl="1"/>
            <a:r>
              <a:rPr lang="ru-RU" dirty="0" smtClean="0"/>
              <a:t>30% привязка к оценке результативности вуза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53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924055" cy="1303338"/>
          </a:xfrm>
        </p:spPr>
        <p:txBody>
          <a:bodyPr/>
          <a:lstStyle/>
          <a:p>
            <a:r>
              <a:rPr lang="ru-RU" sz="2000" dirty="0" smtClean="0">
                <a:solidFill>
                  <a:srgbClr val="8A1411"/>
                </a:solidFill>
              </a:rPr>
              <a:t>Государственная </a:t>
            </a:r>
            <a:r>
              <a:rPr lang="ru-RU" sz="2000" dirty="0">
                <a:solidFill>
                  <a:srgbClr val="8A1411"/>
                </a:solidFill>
              </a:rPr>
              <a:t>программа Российской Федерации </a:t>
            </a:r>
            <a:r>
              <a:rPr lang="ru-RU" sz="2000" dirty="0" smtClean="0">
                <a:solidFill>
                  <a:srgbClr val="8A1411"/>
                </a:solidFill>
              </a:rPr>
              <a:t/>
            </a:r>
            <a:br>
              <a:rPr lang="ru-RU" sz="2000" dirty="0" smtClean="0">
                <a:solidFill>
                  <a:srgbClr val="8A1411"/>
                </a:solidFill>
              </a:rPr>
            </a:br>
            <a:r>
              <a:rPr lang="ru-RU" sz="2400" dirty="0" smtClean="0">
                <a:solidFill>
                  <a:srgbClr val="8A1411"/>
                </a:solidFill>
              </a:rPr>
              <a:t>«</a:t>
            </a:r>
            <a:r>
              <a:rPr lang="ru-RU" sz="2400" dirty="0">
                <a:solidFill>
                  <a:srgbClr val="8A1411"/>
                </a:solidFill>
              </a:rPr>
              <a:t>Развитие науки и технологий на 2013-2020 годы</a:t>
            </a:r>
            <a:r>
              <a:rPr lang="ru-RU" sz="2400" dirty="0" smtClean="0">
                <a:solidFill>
                  <a:srgbClr val="8A1411"/>
                </a:solidFill>
              </a:rPr>
              <a:t>» </a:t>
            </a:r>
            <a:endParaRPr lang="ru-RU" sz="2400" dirty="0">
              <a:solidFill>
                <a:srgbClr val="8A141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90032"/>
              </p:ext>
            </p:extLst>
          </p:nvPr>
        </p:nvGraphicFramePr>
        <p:xfrm>
          <a:off x="755576" y="2060848"/>
          <a:ext cx="79928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086"/>
                <a:gridCol w="1203602"/>
                <a:gridCol w="1800200"/>
              </a:tblGrid>
              <a:tr h="4534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Критерий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Запланировано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 2018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ЧелГУ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окт.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2017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2438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число цитирований в расчете на одну публикацию исследователей в научных журналах, индексируемых в базе данных «Сеть науки»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1,66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2,25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8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средний возраст исследователей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45,8 (44)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учета внешних совместителей)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8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удельный вес исследователей в возрасте до 39 лет в общей численности исследователей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41,5 (34,1)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45,26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учета внешних совместителей)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8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число публикаций авторов в научных журналах, входящих в перечень, утвержденных ВАК, в расчете на 100 исследователей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2,32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50,88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8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доля исследователей высшей научной квалификации (кандидаты и доктора наук) в общей численности исследователей в возрасте до 39 лет (включительно)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17,2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23,27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учета внешних совместителей)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8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число публикаций авторов в научных журналах, индексируемых в базе данных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Scopus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, в расчете на 100 исследователей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11,3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12,68 (10,8)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8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число публикаций авторов в научных журналах, индексируемых в базе данных «Сеть науки», в расчете на 100 исследователей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Garamond"/>
                        </a:rPr>
                        <a:t>8,9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10,27 (8,75)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27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2276872"/>
            <a:ext cx="8280920" cy="4248472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 На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заседаниях Ученого совета в ноябре, декабре 2017 года, а затем – в январе 2018 года обсудить и утвердить приоритетные направления исследований естественно-научного, социально-экономического и гуманитарного блоков (в первую очередь – междисциплинарных), обеспечивающие конкурентоспособность и результативность научной деятельности университета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Ориентировать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механизмы поддержки научных исследований в университете на приоритетные для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направления исследований и разработок, а также на проекты, имеющие перспективы получения впоследствии внешней финансовой поддержки или коммерциализации.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развитие инновационной инфраструктуры университета, в том числе поддержка существующих объектов (ЦКП, Бизнес-инкубатор),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открытие новых (Инжиниринговых центров, Центров экспертизы и т.п.).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56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279188"/>
              </p:ext>
            </p:extLst>
          </p:nvPr>
        </p:nvGraphicFramePr>
        <p:xfrm>
          <a:off x="323850" y="1700213"/>
          <a:ext cx="8280402" cy="4589557"/>
        </p:xfrm>
        <a:graphic>
          <a:graphicData uri="http://schemas.openxmlformats.org/drawingml/2006/table">
            <a:tbl>
              <a:tblPr/>
              <a:tblGrid>
                <a:gridCol w="3456167"/>
                <a:gridCol w="964847"/>
                <a:gridCol w="964847"/>
                <a:gridCol w="964847"/>
                <a:gridCol w="964847"/>
                <a:gridCol w="964847"/>
              </a:tblGrid>
              <a:tr h="597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 финансирования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01.10. 2017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597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Внешние, в том числе: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Грант Правительства РФ (Мегагрант)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26 220,00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30 000,00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33 780,00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Государственное задание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7 000,00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23 935,00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33 374,90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20 986.90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18 035,00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Хоздоговорная деятельность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15 043,00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11 820,00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17 399,80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2 492,00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2 156,40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РФФИ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4 707,00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5 703,00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10 176,10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8 378,00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12 538,00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РГНФ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2 210,00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4 750,00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4 580,00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1 850,00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Гранты Президента РФ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1 700,00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3 600,00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4 620,10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4 600,00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4 000,00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Российский научный фонд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11 585,00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28 124,80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37 960,00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32 000,00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Федеральные целевые программы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3 335,00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770,00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- Областная целевая программа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316,30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265,00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marL="9524" marR="171439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33995,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87613,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128 592,00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110 046,90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69 764,40</a:t>
                      </a:r>
                    </a:p>
                  </a:txBody>
                  <a:tcPr marL="9524" marR="85720" marT="9526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49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836712"/>
            <a:ext cx="7283450" cy="490538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kern="0" dirty="0" smtClean="0">
                <a:solidFill>
                  <a:srgbClr val="8A1411"/>
                </a:solidFill>
              </a:rPr>
              <a:t>Финансирование научной деятельности</a:t>
            </a:r>
            <a:endParaRPr lang="ru-RU" altLang="ru-RU" sz="3200" kern="0" dirty="0" smtClean="0">
              <a:solidFill>
                <a:srgbClr val="8A1411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 flipV="1">
            <a:off x="8929842" y="6525344"/>
            <a:ext cx="322677" cy="166267"/>
          </a:xfrm>
          <a:scene3d>
            <a:camera prst="orthographicFront">
              <a:rot lat="5400000" lon="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fld id="{54B7DC11-462D-4539-ABF3-4BC6EE1A034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820472" y="6596394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2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24256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3717032"/>
            <a:ext cx="543353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rgbClr val="8A141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Спасибо за внимание!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8A141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8412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640805"/>
          </a:xfrm>
        </p:spPr>
        <p:txBody>
          <a:bodyPr/>
          <a:lstStyle/>
          <a:p>
            <a:r>
              <a:rPr lang="ru-RU" sz="3600" dirty="0" smtClean="0">
                <a:solidFill>
                  <a:srgbClr val="8A1411"/>
                </a:solidFill>
              </a:rPr>
              <a:t>Количество заявок</a:t>
            </a:r>
            <a:endParaRPr lang="ru-RU" sz="3600" dirty="0">
              <a:solidFill>
                <a:srgbClr val="8A141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1232606" y="1772817"/>
            <a:ext cx="3337563" cy="360040"/>
          </a:xfrm>
        </p:spPr>
        <p:txBody>
          <a:bodyPr>
            <a:noAutofit/>
          </a:bodyPr>
          <a:lstStyle/>
          <a:p>
            <a:r>
              <a:rPr lang="ru-RU" dirty="0" smtClean="0"/>
              <a:t>подано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653302"/>
              </p:ext>
            </p:extLst>
          </p:nvPr>
        </p:nvGraphicFramePr>
        <p:xfrm>
          <a:off x="0" y="2060848"/>
          <a:ext cx="61561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6"/>
          <p:cNvSpPr>
            <a:spLocks noGrp="1"/>
          </p:cNvSpPr>
          <p:nvPr>
            <p:ph type="body" sz="quarter" idx="1"/>
          </p:nvPr>
        </p:nvSpPr>
        <p:spPr>
          <a:xfrm>
            <a:off x="6300192" y="1772817"/>
            <a:ext cx="2592288" cy="360040"/>
          </a:xfrm>
        </p:spPr>
        <p:txBody>
          <a:bodyPr>
            <a:noAutofit/>
          </a:bodyPr>
          <a:lstStyle/>
          <a:p>
            <a:r>
              <a:rPr lang="ru-RU" dirty="0" smtClean="0"/>
              <a:t>выиграно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209225"/>
              </p:ext>
            </p:extLst>
          </p:nvPr>
        </p:nvGraphicFramePr>
        <p:xfrm>
          <a:off x="6012160" y="2132856"/>
          <a:ext cx="22322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940724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8A1411"/>
                </a:solidFill>
              </a:rPr>
              <a:t>Количество поданных заявок</a:t>
            </a:r>
            <a:endParaRPr lang="ru-RU" sz="3600" dirty="0">
              <a:solidFill>
                <a:srgbClr val="8A141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971600" y="1916832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868418" y="6497376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22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875381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A1411"/>
                </a:solidFill>
              </a:rPr>
              <a:t>Критерии финансирования (МОН)</a:t>
            </a:r>
            <a:endParaRPr lang="ru-RU" sz="32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вуз умеет привлекать деньги из конкурсных </a:t>
            </a:r>
            <a:r>
              <a:rPr lang="ru-RU" dirty="0" smtClean="0"/>
              <a:t>источников;</a:t>
            </a:r>
          </a:p>
          <a:p>
            <a:r>
              <a:rPr lang="ru-RU" dirty="0" smtClean="0"/>
              <a:t>где есть </a:t>
            </a:r>
            <a:r>
              <a:rPr lang="ru-RU" dirty="0"/>
              <a:t>наука, там есть и научные результаты </a:t>
            </a:r>
            <a:r>
              <a:rPr lang="ru-RU" dirty="0" smtClean="0"/>
              <a:t>– либо </a:t>
            </a:r>
            <a:r>
              <a:rPr lang="ru-RU" dirty="0"/>
              <a:t>патенты, либо </a:t>
            </a:r>
            <a:r>
              <a:rPr lang="ru-RU" dirty="0" smtClean="0"/>
              <a:t>публикации;</a:t>
            </a:r>
          </a:p>
          <a:p>
            <a:r>
              <a:rPr lang="ru-RU" dirty="0"/>
              <a:t>дополнительные средства приходят </a:t>
            </a:r>
            <a:r>
              <a:rPr lang="ru-RU" dirty="0" smtClean="0"/>
              <a:t>университетам</a:t>
            </a:r>
            <a:r>
              <a:rPr lang="ru-RU" dirty="0"/>
              <a:t>, </a:t>
            </a:r>
            <a:r>
              <a:rPr lang="ru-RU" dirty="0" smtClean="0"/>
              <a:t>обеспечившим </a:t>
            </a:r>
            <a:r>
              <a:rPr lang="ru-RU" dirty="0"/>
              <a:t>максимальную динамику </a:t>
            </a:r>
            <a:r>
              <a:rPr lang="ru-RU" dirty="0" smtClean="0"/>
              <a:t>результативности.</a:t>
            </a:r>
          </a:p>
          <a:p>
            <a:pPr marL="265113" indent="0" algn="ctr">
              <a:buNone/>
            </a:pPr>
            <a:r>
              <a:rPr lang="ru-RU" b="1" dirty="0" smtClean="0">
                <a:solidFill>
                  <a:srgbClr val="8A1411"/>
                </a:solidFill>
              </a:rPr>
              <a:t>Университет должен сам </a:t>
            </a:r>
            <a:r>
              <a:rPr lang="ru-RU" b="1" dirty="0">
                <a:solidFill>
                  <a:srgbClr val="8A1411"/>
                </a:solidFill>
              </a:rPr>
              <a:t>определиться с выбором тематик и </a:t>
            </a:r>
            <a:r>
              <a:rPr lang="ru-RU" b="1" dirty="0" smtClean="0">
                <a:solidFill>
                  <a:srgbClr val="8A1411"/>
                </a:solidFill>
              </a:rPr>
              <a:t>направлений.</a:t>
            </a:r>
            <a:endParaRPr lang="ru-RU" b="1" dirty="0">
              <a:solidFill>
                <a:srgbClr val="8A141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412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7DC11-462D-4539-ABF3-4BC6EE1A034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20" y="1556792"/>
          <a:ext cx="8730785" cy="4869255"/>
        </p:xfrm>
        <a:graphic>
          <a:graphicData uri="http://schemas.openxmlformats.org/drawingml/2006/table">
            <a:tbl>
              <a:tblPr/>
              <a:tblGrid>
                <a:gridCol w="376327"/>
                <a:gridCol w="6873343"/>
                <a:gridCol w="718944"/>
                <a:gridCol w="762171"/>
              </a:tblGrid>
              <a:tr h="290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Единица измерения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Значение показателя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859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цитирований публикаций, изданных за последние 5 лет, индексируемых в информационно-аналитической системе научного цитирования </a:t>
                      </a:r>
                      <a:r>
                        <a:rPr lang="ru-RU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</a:t>
                      </a: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расчете на 100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57,98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цитирований публикаций, изданных за последние 5 лет, индексируемых в информационно-аналитической системе научного цитирования </a:t>
                      </a:r>
                      <a:r>
                        <a:rPr lang="ru-RU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Scopus</a:t>
                      </a: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расчете на 100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68,01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цитирований публикаций, изданных за последние 5 лет, индексируемых в Российском индексе научного цитирования (далее – РИНЦ) в расчете на 100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331,30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</a:t>
                      </a: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в расчете на 100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12,54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Scopus, в расчете на 100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17,87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РИНЦ, в расчете на 100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221,60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объем научно-исследовательских и опытно-конструкторских работ (далее – НИОКР)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106 739,20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доходов от НИОКР в общих доходах образовательной организации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9,34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НИОКР, выполненных собственными силами (без привлечения соисполнителей), в общих доходах образовательной организации от НИОКР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от НИОКР (за исключением средств бюджетов бюджетной системы Российской Федерации, государственных фондов поддержки науки) в расчете на одного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68,06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2.11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лицензионных соглашений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2.12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средств, полученных образовательной организацией от использования результатов интеллектуальной деятельности, в общих доходах образовательной организации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2.13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численности НПР без ученой степени – до 30 лет, кандидатов наук – до 35 лет, докторов наук – до 40 лет, в общей численности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29,99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2.14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научно-педагогических работников, защитивших кандидатские и докторские диссертации за отчетный период в общей численности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2.15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научных журналов, в том числе электронных, издаваемых образовательной организацией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2.16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полученных грантов за отчетный год в расчете на 100 НПР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6,27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475656" y="764704"/>
            <a:ext cx="750664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400" kern="0" dirty="0" smtClean="0">
                <a:solidFill>
                  <a:srgbClr val="8A1411"/>
                </a:solidFill>
              </a:rPr>
              <a:t>Результаты НИД (мониторинг 2017 года)</a:t>
            </a:r>
            <a:endParaRPr lang="ru-RU" sz="3400" kern="0" dirty="0">
              <a:solidFill>
                <a:srgbClr val="8A1411"/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820472" y="6596394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24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506317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91680" y="629816"/>
            <a:ext cx="68514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ru-RU" altLang="ru-RU" sz="3200" kern="0" dirty="0">
                <a:solidFill>
                  <a:srgbClr val="8A1411"/>
                </a:solidFill>
              </a:rPr>
              <a:t>Структура объема НИОКР по подразделениям в </a:t>
            </a:r>
            <a:r>
              <a:rPr lang="ru-RU" altLang="ru-RU" sz="3200" kern="0" dirty="0" smtClean="0">
                <a:solidFill>
                  <a:srgbClr val="8A1411"/>
                </a:solidFill>
              </a:rPr>
              <a:t>2017 </a:t>
            </a:r>
            <a:r>
              <a:rPr lang="ru-RU" altLang="ru-RU" sz="3200" kern="0" dirty="0">
                <a:solidFill>
                  <a:srgbClr val="8A1411"/>
                </a:solidFill>
              </a:rPr>
              <a:t>г</a:t>
            </a:r>
            <a:r>
              <a:rPr lang="ru-RU" altLang="ru-RU" sz="3200" kern="0" dirty="0" smtClean="0">
                <a:solidFill>
                  <a:srgbClr val="8A1411"/>
                </a:solidFill>
              </a:rPr>
              <a:t>. </a:t>
            </a:r>
            <a:r>
              <a:rPr lang="ru-RU" altLang="ru-RU" sz="1600" kern="0" dirty="0" smtClean="0">
                <a:solidFill>
                  <a:srgbClr val="8A1411"/>
                </a:solidFill>
              </a:rPr>
              <a:t>(предварительные данные)</a:t>
            </a:r>
            <a:endParaRPr lang="ru-RU" altLang="ru-RU" sz="1600" kern="0" dirty="0">
              <a:solidFill>
                <a:srgbClr val="8A14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7DC11-462D-4539-ABF3-4BC6EE1A03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2C452091-CEF4-4868-B403-8AA3CAE35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45647"/>
              </p:ext>
            </p:extLst>
          </p:nvPr>
        </p:nvGraphicFramePr>
        <p:xfrm>
          <a:off x="755576" y="1700808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820472" y="6596394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3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01640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0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C1BAE0-4B9E-4C4E-B629-D4F77BF5477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60550" y="476250"/>
            <a:ext cx="7283450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8A1411"/>
                </a:solidFill>
              </a:rPr>
              <a:t>Публикационная активность</a:t>
            </a:r>
          </a:p>
        </p:txBody>
      </p:sp>
      <p:graphicFrame>
        <p:nvGraphicFramePr>
          <p:cNvPr id="19518" name="Group 6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4360516"/>
              </p:ext>
            </p:extLst>
          </p:nvPr>
        </p:nvGraphicFramePr>
        <p:xfrm>
          <a:off x="611560" y="2348880"/>
          <a:ext cx="3384375" cy="3096346"/>
        </p:xfrm>
        <a:graphic>
          <a:graphicData uri="http://schemas.openxmlformats.org/drawingml/2006/table">
            <a:tbl>
              <a:tblPr/>
              <a:tblGrid>
                <a:gridCol w="1128126"/>
                <a:gridCol w="752083"/>
                <a:gridCol w="752083"/>
                <a:gridCol w="752083"/>
              </a:tblGrid>
              <a:tr h="4423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год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Web of Science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Scopus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РИНЦ</a:t>
                      </a:r>
                    </a:p>
                  </a:txBody>
                  <a:tcPr marL="7955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442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2017 окт.</a:t>
                      </a: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1285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182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2690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158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2615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2122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1982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143190" marR="795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1690</a:t>
                      </a:r>
                    </a:p>
                  </a:txBody>
                  <a:tcPr marL="7955" marR="71595" marT="7954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699524"/>
              </p:ext>
            </p:extLst>
          </p:nvPr>
        </p:nvGraphicFramePr>
        <p:xfrm>
          <a:off x="4644008" y="2204864"/>
          <a:ext cx="439248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088649"/>
              </p:ext>
            </p:extLst>
          </p:nvPr>
        </p:nvGraphicFramePr>
        <p:xfrm>
          <a:off x="4671066" y="3645024"/>
          <a:ext cx="439248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395252"/>
              </p:ext>
            </p:extLst>
          </p:nvPr>
        </p:nvGraphicFramePr>
        <p:xfrm>
          <a:off x="4594142" y="4941168"/>
          <a:ext cx="4442354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15616" y="1649084"/>
            <a:ext cx="2736304" cy="3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hangingPunct="1"/>
            <a:r>
              <a:rPr lang="ru-RU" altLang="ru-RU" sz="2000" kern="0" dirty="0" smtClean="0">
                <a:solidFill>
                  <a:srgbClr val="8A1411"/>
                </a:solidFill>
              </a:rPr>
              <a:t>Число публикаций в базах цитирования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4860032" y="1556792"/>
            <a:ext cx="41764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algn="l"/>
            <a:r>
              <a:rPr lang="ru-RU" sz="2000" kern="0" dirty="0" smtClean="0">
                <a:solidFill>
                  <a:srgbClr val="8A1411"/>
                </a:solidFill>
              </a:rPr>
              <a:t>Динамика числа публикаций, индексируемых в различных базах</a:t>
            </a:r>
            <a:endParaRPr lang="ru-RU" sz="2000" kern="0" dirty="0">
              <a:solidFill>
                <a:srgbClr val="8A1411"/>
              </a:solidFill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8820472" y="6596394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4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97545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836712"/>
            <a:ext cx="7139434" cy="86409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ru-RU" altLang="ru-RU" sz="2400" kern="0" dirty="0">
                <a:solidFill>
                  <a:srgbClr val="8A1411"/>
                </a:solidFill>
              </a:rPr>
              <a:t>Показатели </a:t>
            </a:r>
            <a:r>
              <a:rPr lang="ru-RU" altLang="ru-RU" sz="2400" kern="0" dirty="0" smtClean="0">
                <a:solidFill>
                  <a:srgbClr val="8A1411"/>
                </a:solidFill>
              </a:rPr>
              <a:t>мониторинга эффективности структурных подразделений по публикационной </a:t>
            </a:r>
            <a:r>
              <a:rPr lang="ru-RU" altLang="ru-RU" sz="2400" kern="0" dirty="0">
                <a:solidFill>
                  <a:srgbClr val="8A1411"/>
                </a:solidFill>
              </a:rPr>
              <a:t>активности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214845"/>
              </p:ext>
            </p:extLst>
          </p:nvPr>
        </p:nvGraphicFramePr>
        <p:xfrm>
          <a:off x="107504" y="1700808"/>
          <a:ext cx="49685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47983"/>
              </p:ext>
            </p:extLst>
          </p:nvPr>
        </p:nvGraphicFramePr>
        <p:xfrm>
          <a:off x="3059832" y="1700808"/>
          <a:ext cx="608416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2204864"/>
            <a:ext cx="288032" cy="3960440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212126"/>
            <a:ext cx="1152128" cy="3960440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7DC11-462D-4539-ABF3-4BC6EE1A034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8820472" y="6596394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5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83733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979712" y="980728"/>
            <a:ext cx="6984776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400" dirty="0" smtClean="0">
                <a:solidFill>
                  <a:srgbClr val="8A1411"/>
                </a:solidFill>
              </a:rPr>
              <a:t>Результаты научно-исследовательской деятельности по результатам мониторинга 2017 года</a:t>
            </a:r>
            <a:endParaRPr lang="ru-RU" sz="3400" dirty="0">
              <a:solidFill>
                <a:srgbClr val="8A141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869160"/>
            <a:ext cx="820891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 сравнении с медианным значением показателей: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+mn-lt"/>
                <a:sym typeface="Helvetica"/>
              </a:rPr>
              <a:t>по России				по Челябинской области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33237" r="19068" b="37688"/>
          <a:stretch/>
        </p:blipFill>
        <p:spPr bwMode="auto">
          <a:xfrm>
            <a:off x="492106" y="2348881"/>
            <a:ext cx="8117748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820472" y="6596394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6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7030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03624"/>
              </p:ext>
            </p:extLst>
          </p:nvPr>
        </p:nvGraphicFramePr>
        <p:xfrm>
          <a:off x="247740" y="2060848"/>
          <a:ext cx="8730785" cy="3734664"/>
        </p:xfrm>
        <a:graphic>
          <a:graphicData uri="http://schemas.openxmlformats.org/drawingml/2006/table">
            <a:tbl>
              <a:tblPr/>
              <a:tblGrid>
                <a:gridCol w="576064"/>
                <a:gridCol w="6196468"/>
                <a:gridCol w="1008112"/>
                <a:gridCol w="950141"/>
              </a:tblGrid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Единица измерения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Значение показателя</a:t>
                      </a:r>
                    </a:p>
                  </a:txBody>
                  <a:tcPr marL="12929" marR="12929" marT="6465" marB="9697"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5C491">
                            <a:tint val="66000"/>
                            <a:satMod val="160000"/>
                          </a:srgbClr>
                        </a:gs>
                        <a:gs pos="50000">
                          <a:srgbClr val="F5C491">
                            <a:tint val="44500"/>
                            <a:satMod val="160000"/>
                          </a:srgbClr>
                        </a:gs>
                        <a:gs pos="100000">
                          <a:srgbClr val="F5C49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0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2.11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лицензионных соглашений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6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2.12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Удельный вес средств, полученных образовательной организацией от использования результатов интеллектуальной деятельности, в общих доходах образовательной организации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12929" marR="12929" marT="6465" marB="9697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471876" y="836712"/>
            <a:ext cx="750664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400" kern="0" dirty="0" smtClean="0">
                <a:solidFill>
                  <a:srgbClr val="8A1411"/>
                </a:solidFill>
              </a:rPr>
              <a:t>Результаты НИД (мониторинг 2017 года)</a:t>
            </a:r>
            <a:endParaRPr lang="ru-RU" sz="3400" kern="0" dirty="0">
              <a:solidFill>
                <a:srgbClr val="8A1411"/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820472" y="6596394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7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95625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15987"/>
            <a:ext cx="7128792" cy="130333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600" dirty="0" err="1" smtClean="0">
                <a:solidFill>
                  <a:srgbClr val="8A1411"/>
                </a:solidFill>
              </a:rPr>
              <a:t>Внутривузовские</a:t>
            </a:r>
            <a:r>
              <a:rPr lang="ru-RU" sz="3600" dirty="0" smtClean="0">
                <a:solidFill>
                  <a:srgbClr val="8A1411"/>
                </a:solidFill>
              </a:rPr>
              <a:t> инструменты поддержки научных исследований в 2017 году</a:t>
            </a:r>
            <a:endParaRPr lang="ru-RU" sz="3600" dirty="0">
              <a:solidFill>
                <a:srgbClr val="8A141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8766"/>
              </p:ext>
            </p:extLst>
          </p:nvPr>
        </p:nvGraphicFramePr>
        <p:xfrm>
          <a:off x="539553" y="2204863"/>
          <a:ext cx="8208910" cy="402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3"/>
                <a:gridCol w="1656184"/>
                <a:gridCol w="3096343"/>
              </a:tblGrid>
              <a:tr h="524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Название фонда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Размер фонда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Кто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поддержан?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Фонд перспективных научных исследований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Поддержано 6 проектов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 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Фонд поддержки молодых учёных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Поддержано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13 проектов из 14.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30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Фонд поддержки научных журналов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Поддержано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журнала – все, заявленные на участие в конкурсе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30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Фонд развития диссертационных советов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 тыс.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Поддержано 2 совета (все действующие)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30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Фонд поддержки публикационной активности и Фонд поддержки инициативных публикаций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Поддержано 73 автора (139 статей)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Эффективный контракт (бывший фонд ПРНД)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мл. руб. (2016 г.)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882387" y="6488619"/>
            <a:ext cx="158053" cy="261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D06679-29F9-47B6-96EC-3C6E90CFBB06}" type="slidenum">
              <a:rPr lang="ru-RU" sz="1100" smtClean="0"/>
              <a:pPr>
                <a:defRPr/>
              </a:pPr>
              <a:t>8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67865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A1411"/>
                </a:solidFill>
              </a:rPr>
              <a:t>Документы по развитию науки и инноваций</a:t>
            </a:r>
            <a:endParaRPr lang="ru-RU" sz="3200" b="1" dirty="0">
              <a:solidFill>
                <a:srgbClr val="8A14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научно-технологического развития Российской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http://sntr-rf.ru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науки и технологий» на 2013-2020 годы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/4125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ФЦП «И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сследования и разработки по приоритетным направлениям развития научно-технологического комплекса России на</a:t>
            </a:r>
            <a:r>
              <a:rPr lang="ru-RU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en-US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http://fcpir.ru/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Фонд перспективных исследований </a:t>
            </a:r>
            <a:r>
              <a:rPr lang="en-US" u="sng" dirty="0">
                <a:solidFill>
                  <a:srgbClr val="D86416"/>
                </a:solidFill>
                <a:latin typeface="Times New Roman" pitchFamily="18" charset="0"/>
                <a:cs typeface="Times New Roman" pitchFamily="18" charset="0"/>
              </a:rPr>
              <a:t>fpi.gov.ru/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Научно-технологическая инициатива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asi.ru/nti/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http://www.nti2035.ru/nti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820472" y="6525344"/>
            <a:ext cx="223837" cy="244475"/>
          </a:xfrm>
        </p:spPr>
        <p:txBody>
          <a:bodyPr/>
          <a:lstStyle/>
          <a:p>
            <a:pPr>
              <a:defRPr/>
            </a:pPr>
            <a:fld id="{CC11CF97-C066-4E5E-8546-86A468F1445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435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туральные материал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2067</Words>
  <Application>Microsoft Office PowerPoint</Application>
  <PresentationFormat>Экран (4:3)</PresentationFormat>
  <Paragraphs>352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Helvetica</vt:lpstr>
      <vt:lpstr>Times New Roman</vt:lpstr>
      <vt:lpstr>Натуральные материалы</vt:lpstr>
      <vt:lpstr>О развитии научной и инновационной деятельности университета</vt:lpstr>
      <vt:lpstr>Презентация PowerPoint</vt:lpstr>
      <vt:lpstr>Презентация PowerPoint</vt:lpstr>
      <vt:lpstr>Публикационная активность</vt:lpstr>
      <vt:lpstr>Презентация PowerPoint</vt:lpstr>
      <vt:lpstr>Результаты научно-исследовательской деятельности по результатам мониторинга 2017 года</vt:lpstr>
      <vt:lpstr>Презентация PowerPoint</vt:lpstr>
      <vt:lpstr>Внутривузовские инструменты поддержки научных исследований в 2017 году</vt:lpstr>
      <vt:lpstr>Документы по развитию науки и инноваций</vt:lpstr>
      <vt:lpstr>Приоритеты развития науки</vt:lpstr>
      <vt:lpstr>Приоритеты развития науки (Из «Стратегии научно-технологического развития РФ») </vt:lpstr>
      <vt:lpstr>Приоритеты развития науки</vt:lpstr>
      <vt:lpstr>Приоритеты развития науки</vt:lpstr>
      <vt:lpstr>Критерии МОиН для вузовской науки</vt:lpstr>
      <vt:lpstr>Критерии МОиН для вузовской науки</vt:lpstr>
      <vt:lpstr>Перспективы (планы МОН РФ на 2018 год)</vt:lpstr>
      <vt:lpstr>Модель финансового стимулирования вузовской науки (МОН РФ, 2017)</vt:lpstr>
      <vt:lpstr>Государственная программа Российской Федерации  «Развитие науки и технологий на 2013-2020 годы» </vt:lpstr>
      <vt:lpstr>Направления деятельности</vt:lpstr>
      <vt:lpstr>Презентация PowerPoint</vt:lpstr>
      <vt:lpstr>Количество заявок</vt:lpstr>
      <vt:lpstr>Количество поданных заявок</vt:lpstr>
      <vt:lpstr>Критерии финансирования (МОН)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Confhall-User</cp:lastModifiedBy>
  <cp:revision>147</cp:revision>
  <cp:lastPrinted>2017-10-24T07:17:31Z</cp:lastPrinted>
  <dcterms:created xsi:type="dcterms:W3CDTF">2015-11-23T08:57:15Z</dcterms:created>
  <dcterms:modified xsi:type="dcterms:W3CDTF">2017-10-30T10:36:50Z</dcterms:modified>
</cp:coreProperties>
</file>