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2"/>
  </p:notesMasterIdLst>
  <p:sldIdLst>
    <p:sldId id="256" r:id="rId7"/>
    <p:sldId id="303" r:id="rId8"/>
    <p:sldId id="291" r:id="rId9"/>
    <p:sldId id="295" r:id="rId10"/>
    <p:sldId id="296" r:id="rId11"/>
    <p:sldId id="297" r:id="rId12"/>
    <p:sldId id="298" r:id="rId13"/>
    <p:sldId id="299" r:id="rId14"/>
    <p:sldId id="294" r:id="rId15"/>
    <p:sldId id="272" r:id="rId16"/>
    <p:sldId id="304" r:id="rId17"/>
    <p:sldId id="305" r:id="rId18"/>
    <p:sldId id="300" r:id="rId19"/>
    <p:sldId id="306" r:id="rId20"/>
    <p:sldId id="286" r:id="rId21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0F6"/>
    <a:srgbClr val="D33220"/>
    <a:srgbClr val="FCA62D"/>
    <a:srgbClr val="F3F0FA"/>
    <a:srgbClr val="D43220"/>
    <a:srgbClr val="6326A7"/>
    <a:srgbClr val="622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1" autoAdjust="0"/>
  </p:normalViewPr>
  <p:slideViewPr>
    <p:cSldViewPr>
      <p:cViewPr varScale="1">
        <p:scale>
          <a:sx n="120" d="100"/>
          <a:sy n="120" d="100"/>
        </p:scale>
        <p:origin x="326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539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A4A6D02-5E7C-046E-21B0-4EC363CB6D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565533-C261-1B37-CD60-F31F9B813E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FE9000-5D5F-43D1-BD32-FEBC3FB2F62D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1B72122B-3707-7A03-3BD2-61640E5214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680138C-C1B2-6C67-8EFD-68B32AE40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F4E6F-1882-74A7-BF29-D6ADB0F1CF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034984-9F30-851E-D672-C52920318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5D7E35-AD0A-40D4-946B-8EE6FCE4F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17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87715EB7-01E3-5AF8-F4F1-2F492AD14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1FE5C089-BA57-9750-D98E-EEED8DA39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DA77C64B-5DA7-3B8E-086F-2EEFDB416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11C3A7-F2C4-4956-9F0D-8A4991701FE5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0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87715EB7-01E3-5AF8-F4F1-2F492AD14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1FE5C089-BA57-9750-D98E-EEED8DA398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DA77C64B-5DA7-3B8E-086F-2EEFDB416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211C3A7-F2C4-4956-9F0D-8A4991701FE5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207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214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DAB6DACE-E3BF-EB28-33C8-0DCEDA8582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D884E8F2-6927-64ED-C9BA-B590C0657E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C2CA79F8-CB15-E134-41B3-C6A81FC66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B4B0E78-AECB-4332-99AF-46490AFEF5AF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12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470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63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55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03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7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9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6802F077-06DA-BDE4-A003-F6E15FEF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2FD311D2-A70D-49B1-71CE-5CA1CCA95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47E479DE-77D8-03A4-5009-F81BE259E6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74F909-BCBE-4309-A234-0BE536DE87E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83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AB97555F-4CDA-C9CA-28A1-54EB06346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9C93D699-86C0-E741-862B-AE8AA4792D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F0957E1F-AD3D-2085-AEED-B0C0579EF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C779A42-86AC-4465-9735-2697AFACF159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0_2016\002_ФАКУЛЬТЕТЫ\_ОБЩИЙ\ПРЕЗЕНТАЦИЯ\029_ИТОГИ_ТАСКАЕВ_СВ\ИСХОД\ПРЕЗЕНТАЦИЯ_ИТОГИ_ГОДА_ТАСКАЕВ_СВ_3.jpg">
            <a:extLst>
              <a:ext uri="{FF2B5EF4-FFF2-40B4-BE49-F238E27FC236}">
                <a16:creationId xmlns:a16="http://schemas.microsoft.com/office/drawing/2014/main" id="{F256D774-E0FC-897B-74EC-028D2ECB7B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838"/>
            <a:ext cx="9144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12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103FF-5A4B-CF8D-2337-1A5C20E2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CCCC-87A7-45E3-B2EB-6A9B9D80573F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39EA7-6617-1758-CE96-E39B0F07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E993C-3384-30DA-0129-6C9AA769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B1F5-9FD9-4FB6-A013-F4BDF8E02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44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01BDEA-2C23-8F6F-B6F6-F3F12FAC1FC6}"/>
              </a:ext>
            </a:extLst>
          </p:cNvPr>
          <p:cNvSpPr/>
          <p:nvPr userDrawn="1"/>
        </p:nvSpPr>
        <p:spPr>
          <a:xfrm>
            <a:off x="0" y="0"/>
            <a:ext cx="9144000" cy="5164138"/>
          </a:xfrm>
          <a:prstGeom prst="rect">
            <a:avLst/>
          </a:prstGeom>
          <a:solidFill>
            <a:srgbClr val="F3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E:\000_2016\002_ФАКУЛЬТЕТЫ\_ОБЩИЙ\ПРЕЗЕНТАЦИЯ\029_ИТОГИ_ТАСКАЕВ_СВ\ИСХОД\ПРЕЗЕНТАЦИЯ_ИТОГИ_ГОДА_ТАСКАЕВ_СВ_4.jpg">
            <a:extLst>
              <a:ext uri="{FF2B5EF4-FFF2-40B4-BE49-F238E27FC236}">
                <a16:creationId xmlns:a16="http://schemas.microsoft.com/office/drawing/2014/main" id="{0CFC5287-C0D9-32B5-3808-FB5D9CFD9A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9475"/>
            <a:ext cx="9144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B5D29619-606E-563C-B0AD-8F30EC283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9C74-2D57-48A2-8AA7-E1DC955B26DA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21113858-2C5F-BD1A-C399-1BA9CFC9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BF1915D-8197-A3B3-4202-2F7783A1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245DA-0F00-47AC-AE9D-80ABB800AD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2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F3B63AE-69BD-5E37-0926-89C1553D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01AB-1918-447B-87AD-CE4FA4A4C4D6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A77894D-0CF1-95E6-B23D-7D9F7FE6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4075502-EE84-3857-8607-41D9A30A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5536-63EB-40B9-A879-A93BC8A25A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32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148B513-02F4-4E3D-8ACF-010ECC78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FF5A-F46C-4AB7-9383-A4386252FC24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B9F3F411-E786-EC33-26C9-EC6EE73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1930C459-A758-AE47-8D45-F1CE84DF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18F72-D329-4A9C-8A0B-CA77DD8688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8651839-0B24-7870-B474-3831E2B04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C918-B52C-4804-BAD0-D296FC1E73C2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F4F5960-283A-879F-8705-F03B3A95A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45AB3AD-0492-CF38-1677-0824F4670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B990-FBEB-4598-8B36-1623C0D510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810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02719A84-6A3A-AAE3-7DBA-A35DEC55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CCC1-36A2-4A3B-9E50-7CB2BE09FD9D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97E3010-6E1B-92D4-6A64-4FA892558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1C7EA68-7C5A-9531-26FF-5F5EEFF5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64D5-B730-405F-A7E9-27726DC22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90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4814E4-8CC4-3B9D-3E7C-E6AD347F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F136-7540-45A6-9CE8-A9DAFEF2C9BA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2A64F86-AF97-AC9B-BFA8-BE73C67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8DDB5A8-6BE7-0E6E-224B-147A2B3D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639D-3D5D-4A74-8C71-94538D2958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84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7AD7CE7-437E-457B-0C1F-E93EB7ED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D938-D4DF-4D2B-9562-88EC7631903A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41596EC-ED9A-0FFF-D00B-4861E4A8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18BCB94-BA30-739E-715E-FDC53EEAC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2638-2B3A-4A25-9E26-3704FF410A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996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2DB8C0-8C56-119F-7F81-80237D54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AAEE-2A40-45D6-A8BC-85EF6905633B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1BD77-C63A-500D-27D6-5658FE078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36B1E-CD0B-E558-FD36-9033C8BD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DA8B-3420-40C0-8FB7-75E33AE2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114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6CC37297-487B-1B65-0BFF-73563E3B6A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EC8B27F3-AD27-A989-80DD-3F16DC1A34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0C6DE-F86C-AA4D-09E2-E5A235D4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C6C84B-9BA2-45C2-97E0-071675E1E86B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16228-95AA-CF14-C182-0EDA2E8B3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046B6-D4AB-FA64-C302-7C103CB80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363167-46A3-429D-9787-C0A183AD1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0_2016\002_ФАКУЛЬТЕТЫ\_ОБЩИЙ\ПРЕЗЕНТАЦИЯ\029_ИТОГИ_ТАСКАЕВ_СВ\ИСХОД\ПРЕЗЕНТАЦИЯ_ИТОГИ_ГОДА_ТАСКАЕВ_СВ_1.jpg">
            <a:extLst>
              <a:ext uri="{FF2B5EF4-FFF2-40B4-BE49-F238E27FC236}">
                <a16:creationId xmlns:a16="http://schemas.microsoft.com/office/drawing/2014/main" id="{C54CE57D-1D80-6877-F51C-67F0476D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>
            <a:extLst>
              <a:ext uri="{FF2B5EF4-FFF2-40B4-BE49-F238E27FC236}">
                <a16:creationId xmlns:a16="http://schemas.microsoft.com/office/drawing/2014/main" id="{A1F1FB3D-0AA3-1EC1-C625-EA88BEEF47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03848" y="2139702"/>
            <a:ext cx="5564360" cy="614363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spcAft>
                <a:spcPts val="120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</a:p>
        </p:txBody>
      </p:sp>
      <p:sp>
        <p:nvSpPr>
          <p:cNvPr id="5124" name="Подзаголовок 2">
            <a:extLst>
              <a:ext uri="{FF2B5EF4-FFF2-40B4-BE49-F238E27FC236}">
                <a16:creationId xmlns:a16="http://schemas.microsoft.com/office/drawing/2014/main" id="{7B84F1C1-E5B8-496E-5F9F-0B5A72C3A9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59163" y="4155926"/>
            <a:ext cx="5145087" cy="793899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Д.С. </a:t>
            </a:r>
            <a:r>
              <a:rPr lang="ru-RU" altLang="ru-RU" sz="2000" dirty="0" err="1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Батаев</a:t>
            </a:r>
            <a:r>
              <a:rPr lang="ru-RU" altLang="ru-RU" sz="2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, врио проректора по молодёжной политике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2">
            <a:extLst>
              <a:ext uri="{FF2B5EF4-FFF2-40B4-BE49-F238E27FC236}">
                <a16:creationId xmlns:a16="http://schemas.microsoft.com/office/drawing/2014/main" id="{144FE06E-155F-8A1E-E4B9-F7B6F1E46C22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C0A0FC-B6C1-4143-B7C6-5A9709D54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9" y="339502"/>
            <a:ext cx="1872208" cy="1872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B6079F-4871-4272-BC5F-45F94BD8D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9" y="2463924"/>
            <a:ext cx="1872208" cy="18722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2C6CD2-1182-43C9-BD8D-181D1E4E0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15117"/>
            <a:ext cx="4515172" cy="26976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192C48-EE25-4AD6-8CB3-A0ACA051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07" y="334516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8D8CC5-6219-424A-B649-063EB69B5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80" y="2414297"/>
            <a:ext cx="1921835" cy="19218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>
            <a:extLst>
              <a:ext uri="{FF2B5EF4-FFF2-40B4-BE49-F238E27FC236}">
                <a16:creationId xmlns:a16="http://schemas.microsoft.com/office/drawing/2014/main" id="{923F3812-0C03-D440-DA37-1258CB437D02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Заголовок 1">
            <a:extLst>
              <a:ext uri="{FF2B5EF4-FFF2-40B4-BE49-F238E27FC236}">
                <a16:creationId xmlns:a16="http://schemas.microsoft.com/office/drawing/2014/main" id="{B13FE001-38BD-676C-C32D-40E47D5BF69E}"/>
              </a:ext>
            </a:extLst>
          </p:cNvPr>
          <p:cNvSpPr txBox="1">
            <a:spLocks/>
          </p:cNvSpPr>
          <p:nvPr/>
        </p:nvSpPr>
        <p:spPr bwMode="auto">
          <a:xfrm>
            <a:off x="-10666" y="50801"/>
            <a:ext cx="9154666" cy="9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Formular" panose="02000000000000000000" pitchFamily="2" charset="-52"/>
              </a:rPr>
              <a:t>Указ Президента Российской Федерации № 809 «Об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r>
              <a:rPr lang="ru-RU" altLang="ru-RU" sz="2000" b="1" dirty="0">
                <a:latin typeface="Formular" panose="02000000000000000000" pitchFamily="2" charset="-52"/>
              </a:rPr>
              <a:t>»</a:t>
            </a: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id="{F1EE2B91-F126-4A2A-859F-8934810AF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851353"/>
              </p:ext>
            </p:extLst>
          </p:nvPr>
        </p:nvGraphicFramePr>
        <p:xfrm>
          <a:off x="390203" y="999283"/>
          <a:ext cx="8352928" cy="3493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9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Ценности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Концепция молодежной политики ЧелГУ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400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жизнь, достоинство, права и свободы человека </a:t>
                      </a:r>
                      <a:endParaRPr lang="ru-RU" sz="1200" b="1" kern="1400" spc="-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Ключевые принципы МП: 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 признание ценности обучающегося как личности, его прав на свободу, на развитие и проявление его способностей и индивидуальности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3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патриотизм, гражданственность, служение Отечеству и ответственность за его судьбу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Приоритетные направления МП:</a:t>
                      </a:r>
                    </a:p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Гражданско-патриотическое и духовно-нравственное направления нацелены на воспитание патриотично настроенной молодежи с независимым мышлением, обладающей созидательным мировоззрением, профессиональными знаниями, демонстрирующей высокую культуру, ответственность и способность принимать самостоятельные решения, нацеленные на повышение благосостояния страны, народа и своей семьи.</a:t>
                      </a:r>
                    </a:p>
                    <a:p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Задачи в рамках этого направления: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у обучающихся гражданской позиции и патриотического сознания, уважения к истории и государственным символам Российской Федерации; чувства сопричастности к судьбе страны, региона и города;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6438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одзаголовок 2">
            <a:extLst>
              <a:ext uri="{FF2B5EF4-FFF2-40B4-BE49-F238E27FC236}">
                <a16:creationId xmlns:a16="http://schemas.microsoft.com/office/drawing/2014/main" id="{923F3812-0C03-D440-DA37-1258CB437D02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2">
            <a:extLst>
              <a:ext uri="{FF2B5EF4-FFF2-40B4-BE49-F238E27FC236}">
                <a16:creationId xmlns:a16="http://schemas.microsoft.com/office/drawing/2014/main" id="{F1EE2B91-F126-4A2A-859F-8934810AF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477127"/>
              </p:ext>
            </p:extLst>
          </p:nvPr>
        </p:nvGraphicFramePr>
        <p:xfrm>
          <a:off x="390203" y="267495"/>
          <a:ext cx="8352928" cy="4050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7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39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Концепция молодежной политики ЧелГУ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85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buFont typeface="Times New Roman" panose="02020603050405020304" pitchFamily="18" charset="0"/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высокие нравственные идеалы</a:t>
                      </a:r>
                    </a:p>
                  </a:txBody>
                  <a:tcPr marL="68580" marR="68580" marT="0" marB="0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Ключевые принципы МП: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 ориентация при организации воспитательного процесса на нравственные идеалы и ценности гражданского общества;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…приобщение студенчества к общепринятым нормам морали, национальным устоям и академическим традициям </a:t>
                      </a:r>
                    </a:p>
                  </a:txBody>
                  <a:tcPr marL="68580" marR="68580" marT="0" marB="0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созидательный труд, приоритет духовного над материальным, гуманизм, милосердие,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],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взаимопомощь и взаимоуважение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Волонтерское направление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занимает важное место в молодежной политике университета. Участие обучающихся в волонтерском движении формирует в молодых людях способность к альтруизму, свидетельствует о духовной зрелости личности, способствует установлению горизонтальных связей между различными поколениями и группами людей.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7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историческая память и преемственность поколений, единство народов России.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Противодействие экстремизму, терроризму, асоциальному и аддиктивному поведению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включает в себя работу по следующим аспектам: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воспитание культуры общения между представителями различных этносов и религий, повышение уровня межнационального и межконфессионального согласия среди обучающихся… </a:t>
                      </a:r>
                      <a:endParaRPr lang="ru-RU" sz="1400" b="1" kern="1400" spc="-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2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01397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Условия для развития. Создание студенческих пространств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91981A1-56E1-4FDD-B4EF-50C3BF51A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88109"/>
              </p:ext>
            </p:extLst>
          </p:nvPr>
        </p:nvGraphicFramePr>
        <p:xfrm>
          <a:off x="4283968" y="895182"/>
          <a:ext cx="4608512" cy="344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1552684911"/>
                    </a:ext>
                  </a:extLst>
                </a:gridCol>
              </a:tblGrid>
              <a:tr h="49560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6326A7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alt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Вопрос рассматривался на семинаре-совещании с проректорами, ответственными за молодежную политику в образовательных организациях высшего образования Уральского федерального округа, который прошел с 15 по 17 мая 2023 года в г. Тюмень.</a:t>
                      </a:r>
                    </a:p>
                    <a:p>
                      <a:pPr marL="285750" indent="-285750" algn="l" eaLnBrk="1" hangingPunct="1">
                        <a:spcBef>
                          <a:spcPts val="1200"/>
                        </a:spcBef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alt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шаг – студенческое пространство «Скреп» на базе ауд. 001 (грантовые средства).</a:t>
                      </a:r>
                    </a:p>
                  </a:txBody>
                  <a:tcPr marL="91425" marR="91425" marT="45804" marB="458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632296"/>
                  </a:ext>
                </a:extLst>
              </a:tr>
              <a:tr h="480891">
                <a:tc>
                  <a:txBody>
                    <a:bodyPr/>
                    <a:lstStyle/>
                    <a:p>
                      <a:pPr marL="285750" indent="-285750" algn="l" eaLnBrk="1" hangingPunct="1">
                        <a:spcBef>
                          <a:spcPts val="1200"/>
                        </a:spcBef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altLang="ru-RU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пространств в учебных корпусах №2, 4 , 5 и Колледже ЧелГУ. </a:t>
                      </a:r>
                    </a:p>
                  </a:txBody>
                  <a:tcPr marL="91425" marR="91425" marT="45804" marB="4580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444665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5EB6B-68E5-4AE1-8E10-F55F9267A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1" b="10800"/>
          <a:stretch/>
        </p:blipFill>
        <p:spPr>
          <a:xfrm>
            <a:off x="467544" y="939304"/>
            <a:ext cx="3735896" cy="340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0154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>
            <a:extLst>
              <a:ext uri="{FF2B5EF4-FFF2-40B4-BE49-F238E27FC236}">
                <a16:creationId xmlns:a16="http://schemas.microsoft.com/office/drawing/2014/main" id="{0A814ADD-B406-55BD-03ED-99A91DF123DF}"/>
              </a:ext>
            </a:extLst>
          </p:cNvPr>
          <p:cNvSpPr txBox="1">
            <a:spLocks/>
          </p:cNvSpPr>
          <p:nvPr/>
        </p:nvSpPr>
        <p:spPr bwMode="auto">
          <a:xfrm>
            <a:off x="3459163" y="4803775"/>
            <a:ext cx="4352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2">
            <a:extLst>
              <a:ext uri="{FF2B5EF4-FFF2-40B4-BE49-F238E27FC236}">
                <a16:creationId xmlns:a16="http://schemas.microsoft.com/office/drawing/2014/main" id="{2C2BBBAD-9301-485C-9A8C-A5257D728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95574"/>
              </p:ext>
            </p:extLst>
          </p:nvPr>
        </p:nvGraphicFramePr>
        <p:xfrm>
          <a:off x="395536" y="267494"/>
          <a:ext cx="8352928" cy="204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27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 молодежной политики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решения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53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Неполное соответствие Концепции молодежной политики ЧелГУ положениям Указа </a:t>
                      </a:r>
                    </a:p>
                  </a:txBody>
                  <a:tcPr marL="68580" marR="68580" marT="0" marB="0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Актуализировать документ в соответствии с положениями Указа Президента Российской Федерации от 09.11.2022 г. № 809 «Об утверждении Основ …».</a:t>
                      </a:r>
                    </a:p>
                  </a:txBody>
                  <a:tcPr marL="68580" marR="68580" marT="0" marB="0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7CEBCD-01AE-48E1-A266-5894B31C9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40210"/>
              </p:ext>
            </p:extLst>
          </p:nvPr>
        </p:nvGraphicFramePr>
        <p:xfrm>
          <a:off x="395536" y="2277581"/>
          <a:ext cx="8352928" cy="84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778944176"/>
                    </a:ext>
                  </a:extLst>
                </a:gridCol>
                <a:gridCol w="5683299">
                  <a:extLst>
                    <a:ext uri="{9D8B030D-6E8A-4147-A177-3AD203B41FA5}">
                      <a16:colId xmlns:a16="http://schemas.microsoft.com/office/drawing/2014/main" val="882483775"/>
                    </a:ext>
                  </a:extLst>
                </a:gridCol>
              </a:tblGrid>
              <a:tr h="84960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способов урегулирования конфликтов  с участием студентов</a:t>
                      </a:r>
                    </a:p>
                  </a:txBody>
                  <a:tcPr marL="68580" marR="68580" marT="0" marB="0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buFont typeface="+mj-lt"/>
                        <a:buNone/>
                      </a:pPr>
                      <a:r>
                        <a:rPr lang="ru-RU" sz="15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Разработать механизм урегулирования споров между участниками образовательных отношений ФГБОУ ВО «ЧелГУ»</a:t>
                      </a:r>
                    </a:p>
                  </a:txBody>
                  <a:tcPr marL="68580" marR="68580" marT="0" marB="0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939912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8BE4772-7D5E-4FE4-8036-C32C09AAA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50953"/>
              </p:ext>
            </p:extLst>
          </p:nvPr>
        </p:nvGraphicFramePr>
        <p:xfrm>
          <a:off x="395536" y="3096470"/>
          <a:ext cx="8352928" cy="128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29">
                  <a:extLst>
                    <a:ext uri="{9D8B030D-6E8A-4147-A177-3AD203B41FA5}">
                      <a16:colId xmlns:a16="http://schemas.microsoft.com/office/drawing/2014/main" val="589380871"/>
                    </a:ext>
                  </a:extLst>
                </a:gridCol>
                <a:gridCol w="5683299">
                  <a:extLst>
                    <a:ext uri="{9D8B030D-6E8A-4147-A177-3AD203B41FA5}">
                      <a16:colId xmlns:a16="http://schemas.microsoft.com/office/drawing/2014/main" val="328643871"/>
                    </a:ext>
                  </a:extLst>
                </a:gridCol>
              </a:tblGrid>
              <a:tr h="1286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Расширение участия преподавателей в воспитательной работе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Положения о кураторе академической группы ФГБОУ ВО «ЧелГУ», проведение очных и дистанционных обучающих семинаров для кураторов.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641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07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0_2016\002_ФАКУЛЬТЕТЫ\_ОБЩИЙ\ПРЕЗЕНТАЦИЯ\029_ИТОГИ_ТАСКАЕВ_СВ\ИСХОД\ПРЕЗЕНТАЦИЯ_ИТОГИ_ГОДА_ТАСКАЕВ_СВ_1.jpg">
            <a:extLst>
              <a:ext uri="{FF2B5EF4-FFF2-40B4-BE49-F238E27FC236}">
                <a16:creationId xmlns:a16="http://schemas.microsoft.com/office/drawing/2014/main" id="{C54CE57D-1D80-6877-F51C-67F0476D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>
            <a:extLst>
              <a:ext uri="{FF2B5EF4-FFF2-40B4-BE49-F238E27FC236}">
                <a16:creationId xmlns:a16="http://schemas.microsoft.com/office/drawing/2014/main" id="{A1F1FB3D-0AA3-1EC1-C625-EA88BEEF47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49526" y="1419622"/>
            <a:ext cx="5564360" cy="614363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2400" dirty="0">
              <a:solidFill>
                <a:schemeClr val="bg1"/>
              </a:solidFill>
              <a:latin typeface="Formular" panose="020000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124" name="Подзаголовок 2">
            <a:extLst>
              <a:ext uri="{FF2B5EF4-FFF2-40B4-BE49-F238E27FC236}">
                <a16:creationId xmlns:a16="http://schemas.microsoft.com/office/drawing/2014/main" id="{7B84F1C1-E5B8-496E-5F9F-0B5A72C3A9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75647" y="4151213"/>
            <a:ext cx="5145087" cy="793899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Д.С. </a:t>
            </a:r>
            <a:r>
              <a:rPr lang="ru-RU" altLang="ru-RU" sz="2000" dirty="0" err="1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Батаев</a:t>
            </a:r>
            <a:r>
              <a:rPr lang="ru-RU" altLang="ru-RU" sz="2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, врио проректора по молодёжной политике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6F9D3EB-2B25-63E1-8CD5-E1B1C58F61DD}"/>
              </a:ext>
            </a:extLst>
          </p:cNvPr>
          <p:cNvSpPr txBox="1">
            <a:spLocks/>
          </p:cNvSpPr>
          <p:nvPr/>
        </p:nvSpPr>
        <p:spPr bwMode="auto">
          <a:xfrm>
            <a:off x="3252304" y="2802334"/>
            <a:ext cx="556436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Aft>
                <a:spcPts val="12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1685341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Система молодежной политики ЧелГУ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9A3D2D-D944-49F0-AD3D-7383021743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497" r="1963" b="3497"/>
          <a:stretch/>
        </p:blipFill>
        <p:spPr>
          <a:xfrm>
            <a:off x="179512" y="771549"/>
            <a:ext cx="8784976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0023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Структура Управления молодежной политики ЧелГУ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2A23C0-41C3-420E-9DA7-9A386B4B3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8451" r="4327" b="17105"/>
          <a:stretch/>
        </p:blipFill>
        <p:spPr>
          <a:xfrm>
            <a:off x="431540" y="1023578"/>
            <a:ext cx="8280920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109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ИТОГИ. Социальная и психологическая поддержка</a:t>
            </a:r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85F2B16A-4E08-404E-8ABF-1D1AF77D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810"/>
              </p:ext>
            </p:extLst>
          </p:nvPr>
        </p:nvGraphicFramePr>
        <p:xfrm>
          <a:off x="575556" y="774410"/>
          <a:ext cx="8244916" cy="3732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Итоги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349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Общежития</a:t>
                      </a:r>
                      <a:endParaRPr lang="ru-RU" sz="18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(4 – в прошлом учебном году).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заселившихся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студентов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Нуждающихся в общежитии нет. Долг погасили 90% должников.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Стипендиальное обеспечение</a:t>
                      </a:r>
                      <a:endParaRPr lang="ru-RU" sz="18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Именные и иные внешние стипендии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человек.</a:t>
                      </a:r>
                    </a:p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Повышенная государственная академическая стипендия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человек.</a:t>
                      </a:r>
                    </a:p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Материальная помощь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2 654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человека. 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88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/>
                        <a:t>Психологическая служба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Индивидуальных консультаций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(329 – в 21/22 </a:t>
                      </a:r>
                      <a:r>
                        <a:rPr lang="ru-RU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Групповые тренинги –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мероприятий,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человек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 мероприятий и 128 человек – в 21/22 </a:t>
                      </a:r>
                      <a:r>
                        <a:rPr lang="ru-RU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b="0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6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617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ИТОГИ. Спортивно-оздоровительное направление</a:t>
            </a:r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85F2B16A-4E08-404E-8ABF-1D1AF77D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973594"/>
              </p:ext>
            </p:extLst>
          </p:nvPr>
        </p:nvGraphicFramePr>
        <p:xfrm>
          <a:off x="485546" y="657095"/>
          <a:ext cx="8172908" cy="382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48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Итоги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365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Спортклуб</a:t>
                      </a:r>
                      <a:endParaRPr lang="ru-RU" sz="16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1658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участников «Кубка первокурсника» и Спартакиады ЧелГУ (1 967 – в 21/22 </a:t>
                      </a:r>
                      <a:r>
                        <a:rPr lang="ru-RU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</a:p>
                    <a:p>
                      <a:pPr marL="285750" lvl="0" indent="-285750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традиционных открытых соревнований. </a:t>
                      </a:r>
                    </a:p>
                    <a:p>
                      <a:pPr marL="285750" lvl="0" indent="-285750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место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городской Спартакиаде среди вузов.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5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ССТК «Саламандр»</a:t>
                      </a:r>
                      <a:endParaRPr lang="ru-RU" sz="16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массовых мероприятия, 8 походов выходного дня. 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школы по подготовке туристских кадров. 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категорийных маршрута 1, 2, 3 категории сложности.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численность привлеченных –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534 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человека.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0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БО «Парус»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Впервые с 2019 года.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смены – спортивно-патриотическая, лидерская и творческая.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6309"/>
                  </a:ext>
                </a:extLst>
              </a:tr>
              <a:tr h="818419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/>
                        <a:t>Санаторий-профилакторий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548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обучающихся оздоровились в 2022 г.</a:t>
                      </a:r>
                    </a:p>
                    <a:p>
                      <a:pPr marL="285750" lvl="0" indent="-285750" algn="l" defTabSz="914400" rtl="0" eaLnBrk="1" latinLnBrk="0" hangingPunct="1">
                        <a:buClr>
                          <a:srgbClr val="6326A7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 </a:t>
                      </a:r>
                      <a:r>
                        <a:rPr lang="ru-RU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за 1 полугодие 2023 г.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34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23882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ИТОГИ. Студенческие объединения и ЦТС</a:t>
            </a:r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85F2B16A-4E08-404E-8ABF-1D1AF77D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269537"/>
              </p:ext>
            </p:extLst>
          </p:nvPr>
        </p:nvGraphicFramePr>
        <p:xfrm>
          <a:off x="575556" y="774410"/>
          <a:ext cx="7992888" cy="367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4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Итоги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349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творчества студентов</a:t>
                      </a:r>
                      <a:endParaRPr lang="ru-RU" sz="18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226A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 (61 – в 21/22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226A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Студенты ЦТС приняли участие в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концертах, фестивалях и конкурсах городского, регионального и всероссийского уровней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(120 – в 21/22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226A6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  <a:r>
                        <a:rPr lang="ru-RU" sz="18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студентов в </a:t>
                      </a:r>
                      <a:r>
                        <a:rPr lang="ru-RU" sz="18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8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коллективах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(291 – в 21/22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Студенческие объединения</a:t>
                      </a:r>
                      <a:endParaRPr lang="ru-RU" sz="18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человек в 11 студенческих объединениях: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ОСО, Штаб студенческих отрядов, волонтерский центр, студенческий медиацентр, Клуб интеллектуальных игр «</a:t>
                      </a:r>
                      <a:r>
                        <a:rPr lang="ru-RU" sz="1600" b="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ru-R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u="non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ru-RU" sz="1600" b="0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?», добровольно-народная дружина «Добрыня»,  научное общество обучающихся ЧелГУ, клуб по киберспорту ЧелГУ, Студенческий совет самоуправления общежития (СССО), клуб настольных игр, патриотический клуб «Я горжусь».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5658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ИТОГИ. Центр карьеры и студенческое предпринимательство</a:t>
            </a:r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85F2B16A-4E08-404E-8ABF-1D1AF77D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5195"/>
              </p:ext>
            </p:extLst>
          </p:nvPr>
        </p:nvGraphicFramePr>
        <p:xfrm>
          <a:off x="575556" y="774410"/>
          <a:ext cx="7992888" cy="338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0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Итоги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34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 карьеры</a:t>
                      </a:r>
                      <a:endParaRPr lang="ru-RU" sz="18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Студенческое кадровое агентство.</a:t>
                      </a:r>
                    </a:p>
                    <a:p>
                      <a:pPr marL="285750" lvl="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Расширение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информационной работы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 студентами и выпускниками.</a:t>
                      </a:r>
                    </a:p>
                    <a:p>
                      <a:pPr marL="285750" lvl="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мероприятий по направлению.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5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Студенческое предпринимательство</a:t>
                      </a:r>
                      <a:endParaRPr lang="ru-RU" sz="18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заявки от ЧелГУ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конкурсе «Старт-1» Фонда содействия инновациям.</a:t>
                      </a:r>
                    </a:p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по созданию и организации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стартап-студии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университете.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1013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04576"/>
            <a:ext cx="9144000" cy="5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Formular" panose="02000000000000000000" pitchFamily="2" charset="-52"/>
              </a:rPr>
              <a:t>ИТОГИ. Институт довузовского образования</a:t>
            </a:r>
          </a:p>
        </p:txBody>
      </p:sp>
      <p:graphicFrame>
        <p:nvGraphicFramePr>
          <p:cNvPr id="11" name="Таблица 2">
            <a:extLst>
              <a:ext uri="{FF2B5EF4-FFF2-40B4-BE49-F238E27FC236}">
                <a16:creationId xmlns:a16="http://schemas.microsoft.com/office/drawing/2014/main" id="{85F2B16A-4E08-404E-8ABF-1D1AF77D6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358031"/>
              </p:ext>
            </p:extLst>
          </p:nvPr>
        </p:nvGraphicFramePr>
        <p:xfrm>
          <a:off x="575556" y="627535"/>
          <a:ext cx="799288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34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Направление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Итоги</a:t>
                      </a:r>
                    </a:p>
                  </a:txBody>
                  <a:tcPr marL="91448" marR="91448" anchor="ctr">
                    <a:solidFill>
                      <a:srgbClr val="FCA6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476">
                <a:tc>
                  <a:txBody>
                    <a:bodyPr/>
                    <a:lstStyle/>
                    <a:p>
                      <a:pPr algn="l"/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Количественные показатели</a:t>
                      </a:r>
                      <a:endParaRPr lang="ru-RU" sz="15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участников -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13 000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2000 больше, чем в 2021-2022 учебном году.</a:t>
                      </a:r>
                    </a:p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Детский университет: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открыто 5 программ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набрано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школьников.</a:t>
                      </a:r>
                      <a:endParaRPr lang="ru-R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университетских классах ЧелГУ - </a:t>
                      </a: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481</a:t>
                      </a: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школьник (годом ранее - 268).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5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Качественные показатели</a:t>
                      </a:r>
                      <a:endParaRPr lang="ru-RU" sz="1500" b="1" dirty="0"/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олимпиады и интеллектуальные конкурсы ЧелГУ для обучающихся 9-11 класса входят в Перечень олимпиад и иных мероприятий, утверждаемый министерством просвещения РФ.</a:t>
                      </a:r>
                    </a:p>
                    <a:p>
                      <a:pPr marL="285750" lvl="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конкурс школьников Челябинского университетского образовательного округа входит в Перечень олимпиад и их уровней Российского совета олимпиад школьников.</a:t>
                      </a:r>
                    </a:p>
                    <a:p>
                      <a:pPr marL="285750" lvl="0" indent="-285750">
                        <a:buClr>
                          <a:srgbClr val="6226A6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ru-RU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Разработаны новые и успешно реализованы уже ставшие традиционными профориентационные проекты.</a:t>
                      </a:r>
                    </a:p>
                  </a:txBody>
                  <a:tcPr marL="91448" marR="91448" anchor="ctr">
                    <a:solidFill>
                      <a:srgbClr val="F3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0320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>
            <a:extLst>
              <a:ext uri="{FF2B5EF4-FFF2-40B4-BE49-F238E27FC236}">
                <a16:creationId xmlns:a16="http://schemas.microsoft.com/office/drawing/2014/main" id="{068FD9B7-F8F7-72C1-C6F0-B442CE40FDE5}"/>
              </a:ext>
            </a:extLst>
          </p:cNvPr>
          <p:cNvSpPr txBox="1">
            <a:spLocks/>
          </p:cNvSpPr>
          <p:nvPr/>
        </p:nvSpPr>
        <p:spPr bwMode="auto">
          <a:xfrm>
            <a:off x="3275856" y="4776850"/>
            <a:ext cx="4608512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000" dirty="0">
                <a:solidFill>
                  <a:schemeClr val="bg1"/>
                </a:solidFill>
                <a:latin typeface="Formular" panose="02000000000000000000" pitchFamily="2" charset="-52"/>
                <a:cs typeface="Arial" panose="020B0604020202020204" pitchFamily="34" charset="0"/>
              </a:rPr>
              <a:t>О состоянии и проблемах молодежной политики университета</a:t>
            </a:r>
            <a:endParaRPr lang="ru-RU" altLang="ru-RU" sz="1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Заголовок 1">
            <a:extLst>
              <a:ext uri="{FF2B5EF4-FFF2-40B4-BE49-F238E27FC236}">
                <a16:creationId xmlns:a16="http://schemas.microsoft.com/office/drawing/2014/main" id="{69ACEA47-6436-EE4E-2826-E2659B3592FE}"/>
              </a:ext>
            </a:extLst>
          </p:cNvPr>
          <p:cNvSpPr txBox="1">
            <a:spLocks/>
          </p:cNvSpPr>
          <p:nvPr/>
        </p:nvSpPr>
        <p:spPr bwMode="auto">
          <a:xfrm>
            <a:off x="0" y="267494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Formular" panose="02000000000000000000" pitchFamily="2" charset="-52"/>
              </a:rPr>
              <a:t>Ключевые итоги</a:t>
            </a:r>
          </a:p>
        </p:txBody>
      </p:sp>
      <p:graphicFrame>
        <p:nvGraphicFramePr>
          <p:cNvPr id="24" name="Таблица 3">
            <a:extLst>
              <a:ext uri="{FF2B5EF4-FFF2-40B4-BE49-F238E27FC236}">
                <a16:creationId xmlns:a16="http://schemas.microsoft.com/office/drawing/2014/main" id="{93015055-8283-116C-B8F0-A59F228D6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99423"/>
              </p:ext>
            </p:extLst>
          </p:nvPr>
        </p:nvGraphicFramePr>
        <p:xfrm>
          <a:off x="971600" y="1059582"/>
          <a:ext cx="3564016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016">
                  <a:extLst>
                    <a:ext uri="{9D8B030D-6E8A-4147-A177-3AD203B41FA5}">
                      <a16:colId xmlns:a16="http://schemas.microsoft.com/office/drawing/2014/main" val="160900098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Обновление структуры молодежной политики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58037"/>
                  </a:ext>
                </a:extLst>
              </a:tr>
            </a:tbl>
          </a:graphicData>
        </a:graphic>
      </p:graphicFrame>
      <p:graphicFrame>
        <p:nvGraphicFramePr>
          <p:cNvPr id="10" name="Таблица 3">
            <a:extLst>
              <a:ext uri="{FF2B5EF4-FFF2-40B4-BE49-F238E27FC236}">
                <a16:creationId xmlns:a16="http://schemas.microsoft.com/office/drawing/2014/main" id="{9FA4055F-B37A-CEA1-7D38-570656411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74657"/>
              </p:ext>
            </p:extLst>
          </p:nvPr>
        </p:nvGraphicFramePr>
        <p:xfrm>
          <a:off x="971600" y="2058446"/>
          <a:ext cx="3564016" cy="18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016">
                  <a:extLst>
                    <a:ext uri="{9D8B030D-6E8A-4147-A177-3AD203B41FA5}">
                      <a16:colId xmlns:a16="http://schemas.microsoft.com/office/drawing/2014/main" val="160900098"/>
                    </a:ext>
                  </a:extLst>
                </a:gridCol>
              </a:tblGrid>
              <a:tr h="1872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Утверждение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Стратегии реализации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«третьей миссии» ЧелГУ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и Концепции молодёжной политики ЧелГУ на 2023-2030 гг.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58037"/>
                  </a:ext>
                </a:extLst>
              </a:tr>
            </a:tbl>
          </a:graphicData>
        </a:graphic>
      </p:graphicFrame>
      <p:graphicFrame>
        <p:nvGraphicFramePr>
          <p:cNvPr id="11" name="Таблица 3">
            <a:extLst>
              <a:ext uri="{FF2B5EF4-FFF2-40B4-BE49-F238E27FC236}">
                <a16:creationId xmlns:a16="http://schemas.microsoft.com/office/drawing/2014/main" id="{90DC86CE-94E0-617F-475B-C9BAAFCFA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01956"/>
              </p:ext>
            </p:extLst>
          </p:nvPr>
        </p:nvGraphicFramePr>
        <p:xfrm>
          <a:off x="4644008" y="1059582"/>
          <a:ext cx="3564016" cy="9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016">
                  <a:extLst>
                    <a:ext uri="{9D8B030D-6E8A-4147-A177-3AD203B41FA5}">
                      <a16:colId xmlns:a16="http://schemas.microsoft.com/office/drawing/2014/main" val="160900098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Реализация проекта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«Кубок ректора ЧелГУ»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58037"/>
                  </a:ext>
                </a:extLst>
              </a:tr>
            </a:tbl>
          </a:graphicData>
        </a:graphic>
      </p:graphicFrame>
      <p:graphicFrame>
        <p:nvGraphicFramePr>
          <p:cNvPr id="13" name="Таблица 3">
            <a:extLst>
              <a:ext uri="{FF2B5EF4-FFF2-40B4-BE49-F238E27FC236}">
                <a16:creationId xmlns:a16="http://schemas.microsoft.com/office/drawing/2014/main" id="{3D863F91-1FA5-4F5F-BACC-5285DFB39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084698"/>
              </p:ext>
            </p:extLst>
          </p:nvPr>
        </p:nvGraphicFramePr>
        <p:xfrm>
          <a:off x="4644008" y="2058446"/>
          <a:ext cx="3564016" cy="18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4016">
                  <a:extLst>
                    <a:ext uri="{9D8B030D-6E8A-4147-A177-3AD203B41FA5}">
                      <a16:colId xmlns:a16="http://schemas.microsoft.com/office/drawing/2014/main" val="160900098"/>
                    </a:ext>
                  </a:extLst>
                </a:gridCol>
              </a:tblGrid>
              <a:tr h="1872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Победа во Всероссийском конкурсе молодежных проектов. Сумма гранта – 10 570 000 руб.,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800" b="0" dirty="0"/>
                        <a:t>самый большой объем поддержки среди вузов ЧО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958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17380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ПРЕЗЕНТАЦИЯ_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95CB20C5708740998DDCA9362FFBF0" ma:contentTypeVersion="1" ma:contentTypeDescription="Создание документа." ma:contentTypeScope="" ma:versionID="4212aaaa4e947c29b15bdf6be833d1cd">
  <xsd:schema xmlns:xsd="http://www.w3.org/2001/XMLSchema" xmlns:xs="http://www.w3.org/2001/XMLSchema" xmlns:p="http://schemas.microsoft.com/office/2006/metadata/properties" xmlns:ns2="b29f6480-9804-4c2d-9163-b993160d2696" targetNamespace="http://schemas.microsoft.com/office/2006/metadata/properties" ma:root="true" ma:fieldsID="19c1406269bb8ce3f3ada96f312e9d07" ns2:_="">
    <xsd:import namespace="b29f6480-9804-4c2d-9163-b993160d269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f6480-9804-4c2d-9163-b993160d26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6DE6B0E-8ABA-4D2B-8608-A4FB3AAFCD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DE553-35FD-4111-AEF7-9C6AD1E66D58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b29f6480-9804-4c2d-9163-b993160d269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A83BF3-B866-4285-9BAD-0C0D3FA68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f6480-9804-4c2d-9163-b993160d26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4EC4797-5FB2-426C-954C-294EA155D1D6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0D66B21E-B9E8-4536-A258-6070898AC81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</Template>
  <TotalTime>6732</TotalTime>
  <Words>1144</Words>
  <Application>Microsoft Office PowerPoint</Application>
  <PresentationFormat>Экран (16:9)</PresentationFormat>
  <Paragraphs>139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Formular</vt:lpstr>
      <vt:lpstr>Times New Roman</vt:lpstr>
      <vt:lpstr>Wingdings</vt:lpstr>
      <vt:lpstr>ПРЕЗЕНТАЦИЯ_ШАБЛОН</vt:lpstr>
      <vt:lpstr>О состоянии и проблемах молодежной политики университета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состоянии и проблемах молодежной политики университета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Ирина Вавилова</cp:lastModifiedBy>
  <cp:revision>117</cp:revision>
  <dcterms:created xsi:type="dcterms:W3CDTF">2020-10-16T10:44:49Z</dcterms:created>
  <dcterms:modified xsi:type="dcterms:W3CDTF">2023-06-21T07:48:07Z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SQPFTJ6P7DFS-8-3500</vt:lpwstr>
  </property>
  <property fmtid="{D5CDD505-2E9C-101B-9397-08002B2CF9AE}" pid="3" name="_dlc_DocIdItemGuid">
    <vt:lpwstr>127aabba-ba1c-487d-8642-12a5d593cbd2</vt:lpwstr>
  </property>
  <property fmtid="{D5CDD505-2E9C-101B-9397-08002B2CF9AE}" pid="4" name="_dlc_DocIdUrl">
    <vt:lpwstr>https://www.csu.ru/_layouts/15/DocIdRedir.aspx?ID=SQPFTJ6P7DFS-8-3500, SQPFTJ6P7DFS-8-3500</vt:lpwstr>
  </property>
</Properties>
</file>