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79" r:id="rId4"/>
    <p:sldId id="261" r:id="rId5"/>
    <p:sldId id="258" r:id="rId6"/>
    <p:sldId id="259" r:id="rId7"/>
    <p:sldId id="260" r:id="rId8"/>
    <p:sldId id="263" r:id="rId9"/>
    <p:sldId id="264" r:id="rId10"/>
    <p:sldId id="265" r:id="rId11"/>
    <p:sldId id="266" r:id="rId12"/>
    <p:sldId id="267" r:id="rId13"/>
    <p:sldId id="268" r:id="rId14"/>
    <p:sldId id="269" r:id="rId15"/>
    <p:sldId id="270" r:id="rId16"/>
    <p:sldId id="271" r:id="rId17"/>
    <p:sldId id="280" r:id="rId18"/>
    <p:sldId id="272" r:id="rId19"/>
    <p:sldId id="273" r:id="rId20"/>
    <p:sldId id="274" r:id="rId21"/>
    <p:sldId id="275" r:id="rId22"/>
    <p:sldId id="276" r:id="rId23"/>
    <p:sldId id="277" r:id="rId24"/>
    <p:sldId id="278" r:id="rId25"/>
  </p:sldIdLst>
  <p:sldSz cx="9144000" cy="6858000" type="screen4x3"/>
  <p:notesSz cx="6797675" cy="9926638"/>
  <p:defaultTextStyle>
    <a:defPPr>
      <a:defRPr lang="ru-RU"/>
    </a:defPPr>
    <a:lvl1pPr algn="l" rtl="0" fontAlgn="base">
      <a:spcBef>
        <a:spcPct val="0"/>
      </a:spcBef>
      <a:spcAft>
        <a:spcPct val="0"/>
      </a:spcAft>
      <a:defRPr kern="1200">
        <a:solidFill>
          <a:srgbClr val="000000"/>
        </a:solidFill>
        <a:latin typeface="Times New Roman" pitchFamily="18" charset="0"/>
        <a:ea typeface="+mn-ea"/>
        <a:cs typeface="+mn-cs"/>
      </a:defRPr>
    </a:lvl1pPr>
    <a:lvl2pPr marL="457200" algn="l" rtl="0" fontAlgn="base">
      <a:spcBef>
        <a:spcPct val="0"/>
      </a:spcBef>
      <a:spcAft>
        <a:spcPct val="0"/>
      </a:spcAft>
      <a:defRPr kern="1200">
        <a:solidFill>
          <a:srgbClr val="000000"/>
        </a:solidFill>
        <a:latin typeface="Times New Roman" pitchFamily="18" charset="0"/>
        <a:ea typeface="+mn-ea"/>
        <a:cs typeface="+mn-cs"/>
      </a:defRPr>
    </a:lvl2pPr>
    <a:lvl3pPr marL="914400" algn="l" rtl="0" fontAlgn="base">
      <a:spcBef>
        <a:spcPct val="0"/>
      </a:spcBef>
      <a:spcAft>
        <a:spcPct val="0"/>
      </a:spcAft>
      <a:defRPr kern="1200">
        <a:solidFill>
          <a:srgbClr val="000000"/>
        </a:solidFill>
        <a:latin typeface="Times New Roman" pitchFamily="18" charset="0"/>
        <a:ea typeface="+mn-ea"/>
        <a:cs typeface="+mn-cs"/>
      </a:defRPr>
    </a:lvl3pPr>
    <a:lvl4pPr marL="1371600" algn="l" rtl="0" fontAlgn="base">
      <a:spcBef>
        <a:spcPct val="0"/>
      </a:spcBef>
      <a:spcAft>
        <a:spcPct val="0"/>
      </a:spcAft>
      <a:defRPr kern="1200">
        <a:solidFill>
          <a:srgbClr val="000000"/>
        </a:solidFill>
        <a:latin typeface="Times New Roman" pitchFamily="18" charset="0"/>
        <a:ea typeface="+mn-ea"/>
        <a:cs typeface="+mn-cs"/>
      </a:defRPr>
    </a:lvl4pPr>
    <a:lvl5pPr marL="1828800" algn="l" rtl="0" fontAlgn="base">
      <a:spcBef>
        <a:spcPct val="0"/>
      </a:spcBef>
      <a:spcAft>
        <a:spcPct val="0"/>
      </a:spcAft>
      <a:defRPr kern="1200">
        <a:solidFill>
          <a:srgbClr val="000000"/>
        </a:solidFill>
        <a:latin typeface="Times New Roman" pitchFamily="18" charset="0"/>
        <a:ea typeface="+mn-ea"/>
        <a:cs typeface="+mn-cs"/>
      </a:defRPr>
    </a:lvl5pPr>
    <a:lvl6pPr marL="2286000" algn="l" defTabSz="914400" rtl="0" eaLnBrk="1" latinLnBrk="0" hangingPunct="1">
      <a:defRPr kern="1200">
        <a:solidFill>
          <a:srgbClr val="000000"/>
        </a:solidFill>
        <a:latin typeface="Times New Roman" pitchFamily="18" charset="0"/>
        <a:ea typeface="+mn-ea"/>
        <a:cs typeface="+mn-cs"/>
      </a:defRPr>
    </a:lvl6pPr>
    <a:lvl7pPr marL="2743200" algn="l" defTabSz="914400" rtl="0" eaLnBrk="1" latinLnBrk="0" hangingPunct="1">
      <a:defRPr kern="1200">
        <a:solidFill>
          <a:srgbClr val="000000"/>
        </a:solidFill>
        <a:latin typeface="Times New Roman" pitchFamily="18" charset="0"/>
        <a:ea typeface="+mn-ea"/>
        <a:cs typeface="+mn-cs"/>
      </a:defRPr>
    </a:lvl7pPr>
    <a:lvl8pPr marL="3200400" algn="l" defTabSz="914400" rtl="0" eaLnBrk="1" latinLnBrk="0" hangingPunct="1">
      <a:defRPr kern="1200">
        <a:solidFill>
          <a:srgbClr val="000000"/>
        </a:solidFill>
        <a:latin typeface="Times New Roman" pitchFamily="18" charset="0"/>
        <a:ea typeface="+mn-ea"/>
        <a:cs typeface="+mn-cs"/>
      </a:defRPr>
    </a:lvl8pPr>
    <a:lvl9pPr marL="3657600" algn="l" defTabSz="914400" rtl="0" eaLnBrk="1" latinLnBrk="0" hangingPunct="1">
      <a:defRPr kern="1200">
        <a:solidFill>
          <a:srgbClr val="000000"/>
        </a:solidFill>
        <a:latin typeface="Times New Roman" pitchFamily="18" charset="0"/>
        <a:ea typeface="+mn-ea"/>
        <a:cs typeface="+mn-cs"/>
      </a:defRPr>
    </a:lvl9pPr>
  </p:defaultTextStyle>
  <p:extLst>
    <p:ext uri="{521415D9-36F7-43E2-AB2F-B90AF26B5E84}">
      <p14:sectionLst xmlns:p14="http://schemas.microsoft.com/office/powerpoint/2010/main">
        <p14:section name="Раздел по умолчанию" id="{A8E9842E-46AB-4265-8AEB-B9CD1A162ABA}">
          <p14:sldIdLst>
            <p14:sldId id="256"/>
            <p14:sldId id="262"/>
            <p14:sldId id="279"/>
            <p14:sldId id="261"/>
            <p14:sldId id="258"/>
            <p14:sldId id="259"/>
            <p14:sldId id="260"/>
            <p14:sldId id="263"/>
            <p14:sldId id="264"/>
            <p14:sldId id="265"/>
            <p14:sldId id="266"/>
            <p14:sldId id="267"/>
            <p14:sldId id="268"/>
            <p14:sldId id="269"/>
            <p14:sldId id="270"/>
            <p14:sldId id="271"/>
            <p14:sldId id="280"/>
            <p14:sldId id="272"/>
            <p14:sldId id="273"/>
            <p14:sldId id="274"/>
            <p14:sldId id="275"/>
            <p14:sldId id="276"/>
            <p14:sldId id="277"/>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0D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137" autoAdjust="0"/>
  </p:normalViewPr>
  <p:slideViewPr>
    <p:cSldViewPr>
      <p:cViewPr varScale="1">
        <p:scale>
          <a:sx n="89" d="100"/>
          <a:sy n="89" d="100"/>
        </p:scale>
        <p:origin x="1282"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773D14A-3009-4714-BABB-4396D78AA9DA}" type="datetimeFigureOut">
              <a:rPr lang="ru-RU"/>
              <a:pPr>
                <a:defRPr/>
              </a:pPr>
              <a:t>02.06.2016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F308628-C7F3-4E5F-A9A9-7FBCB01A333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43776FC-C0C0-4AEA-A036-1E1CC32F6D56}" type="datetimeFigureOut">
              <a:rPr lang="ru-RU"/>
              <a:pPr>
                <a:defRPr/>
              </a:pPr>
              <a:t>02.06.2016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419F72-101A-4DBC-BCAB-207D7B71A8E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5A1A4A3-21D6-46F7-85B3-CE4CF00EE3F8}" type="datetimeFigureOut">
              <a:rPr lang="ru-RU"/>
              <a:pPr>
                <a:defRPr/>
              </a:pPr>
              <a:t>02.06.2016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94992F-FF15-4ADD-B4C6-4EE34BCE809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Дата 2"/>
          <p:cNvSpPr>
            <a:spLocks noGrp="1"/>
          </p:cNvSpPr>
          <p:nvPr>
            <p:ph type="dt" sz="half" idx="10"/>
          </p:nvPr>
        </p:nvSpPr>
        <p:spPr>
          <a:xfrm>
            <a:off x="457200" y="6356350"/>
            <a:ext cx="2133600" cy="365125"/>
          </a:xfrm>
        </p:spPr>
        <p:txBody>
          <a:bodyPr/>
          <a:lstStyle>
            <a:lvl1pPr>
              <a:defRPr/>
            </a:lvl1pPr>
          </a:lstStyle>
          <a:p>
            <a:pPr>
              <a:defRPr/>
            </a:pPr>
            <a:fld id="{8C07161F-4AF0-4916-B873-15564F889BB1}" type="datetimeFigureOut">
              <a:rPr lang="ru-RU"/>
              <a:pPr>
                <a:defRPr/>
              </a:pPr>
              <a:t>02.06.2016</a:t>
            </a:fld>
            <a:endParaRPr lang="ru-RU"/>
          </a:p>
        </p:txBody>
      </p:sp>
      <p:sp>
        <p:nvSpPr>
          <p:cNvPr id="4" name="Нижний колонтитул 3"/>
          <p:cNvSpPr>
            <a:spLocks noGrp="1"/>
          </p:cNvSpPr>
          <p:nvPr>
            <p:ph type="ftr" sz="quarter" idx="11"/>
          </p:nvPr>
        </p:nvSpPr>
        <p:spPr>
          <a:xfrm>
            <a:off x="3124200" y="6356350"/>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6553200" y="6356350"/>
            <a:ext cx="2133600" cy="365125"/>
          </a:xfrm>
        </p:spPr>
        <p:txBody>
          <a:bodyPr/>
          <a:lstStyle>
            <a:lvl1pPr>
              <a:defRPr/>
            </a:lvl1pPr>
          </a:lstStyle>
          <a:p>
            <a:pPr>
              <a:defRPr/>
            </a:pPr>
            <a:fld id="{8D95E4B1-4CB5-4C50-A724-B11D2DE04DD4}"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en-US"/>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endParaRPr lang="ru-RU"/>
          </a:p>
        </p:txBody>
      </p:sp>
      <p:sp>
        <p:nvSpPr>
          <p:cNvPr id="4" name="Дата 3"/>
          <p:cNvSpPr>
            <a:spLocks noGrp="1"/>
          </p:cNvSpPr>
          <p:nvPr>
            <p:ph type="dt" sz="half" idx="10"/>
          </p:nvPr>
        </p:nvSpPr>
        <p:spPr>
          <a:xfrm>
            <a:off x="457200" y="6356350"/>
            <a:ext cx="2133600" cy="365125"/>
          </a:xfrm>
        </p:spPr>
        <p:txBody>
          <a:bodyPr/>
          <a:lstStyle>
            <a:lvl1pPr>
              <a:defRPr/>
            </a:lvl1pPr>
          </a:lstStyle>
          <a:p>
            <a:pPr>
              <a:defRPr/>
            </a:pPr>
            <a:fld id="{86DDE68F-E08A-480B-9FB2-E54DAFBA18E6}" type="datetimeFigureOut">
              <a:rPr lang="ru-RU"/>
              <a:pPr>
                <a:defRPr/>
              </a:pPr>
              <a:t>02.06.2016</a:t>
            </a:fld>
            <a:endParaRPr lang="ru-RU"/>
          </a:p>
        </p:txBody>
      </p:sp>
      <p:sp>
        <p:nvSpPr>
          <p:cNvPr id="5" name="Нижний колонтитул 4"/>
          <p:cNvSpPr>
            <a:spLocks noGrp="1"/>
          </p:cNvSpPr>
          <p:nvPr>
            <p:ph type="ftr" sz="quarter" idx="11"/>
          </p:nvPr>
        </p:nvSpPr>
        <p:spPr>
          <a:xfrm>
            <a:off x="3124200" y="6356350"/>
            <a:ext cx="2895600" cy="365125"/>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p:spPr>
        <p:txBody>
          <a:bodyPr/>
          <a:lstStyle>
            <a:lvl1pPr>
              <a:defRPr/>
            </a:lvl1pPr>
          </a:lstStyle>
          <a:p>
            <a:pPr>
              <a:defRPr/>
            </a:pPr>
            <a:fld id="{B10021D6-9590-4997-B3E8-871B5DCF3E1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9205312-F27A-4994-8BEA-AD4E8DEF61CE}" type="datetimeFigureOut">
              <a:rPr lang="ru-RU"/>
              <a:pPr>
                <a:defRPr/>
              </a:pPr>
              <a:t>02.06.2016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8645993-2DF9-46E9-B4E1-91A3EB043B0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26EADCE-197A-4727-9DE2-652E225CC7A5}" type="datetimeFigureOut">
              <a:rPr lang="ru-RU"/>
              <a:pPr>
                <a:defRPr/>
              </a:pPr>
              <a:t>02.06.2016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85A8D71-FD81-4879-B872-7C15A7A094C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C5CC702-AB39-4864-A3E6-4D4991EF22CC}" type="datetimeFigureOut">
              <a:rPr lang="ru-RU"/>
              <a:pPr>
                <a:defRPr/>
              </a:pPr>
              <a:t>02.06.2016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70DCCEF-BBC4-4217-BC68-4E9A0C65BB2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01AD119-086B-4DCD-8BC9-AD062E00C918}" type="datetimeFigureOut">
              <a:rPr lang="ru-RU"/>
              <a:pPr>
                <a:defRPr/>
              </a:pPr>
              <a:t>02.06.2016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7833F9B-EAD3-45C3-86CB-28EB37444C1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EC718DC-7DA7-4796-9110-F54E1B9FE56C}" type="datetimeFigureOut">
              <a:rPr lang="ru-RU"/>
              <a:pPr>
                <a:defRPr/>
              </a:pPr>
              <a:t>02.06.2016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6803D00-1EF1-417F-8352-4B5CA33672E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D7097C4-BC8B-41E3-A4D2-DF7CAE9759FF}" type="datetimeFigureOut">
              <a:rPr lang="ru-RU"/>
              <a:pPr>
                <a:defRPr/>
              </a:pPr>
              <a:t>02.06.2016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98A6E27-1DB0-4AB1-9EE2-B55E575A003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6E342CF-836A-4A30-B656-339468C2E48B}" type="datetimeFigureOut">
              <a:rPr lang="ru-RU"/>
              <a:pPr>
                <a:defRPr/>
              </a:pPr>
              <a:t>02.06.2016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5C4A38A-0CCE-42C1-A422-24213696F68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20B386D-1B94-4B12-9F05-F3509E63F7A5}" type="datetimeFigureOut">
              <a:rPr lang="ru-RU"/>
              <a:pPr>
                <a:defRPr/>
              </a:pPr>
              <a:t>02.06.2016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AC158A3-6187-4E47-B604-40A7690CC87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29AD9C7-EE1E-4BAC-9A8B-DDAE76549C9C}" type="datetimeFigureOut">
              <a:rPr lang="ru-RU"/>
              <a:pPr>
                <a:defRPr/>
              </a:pPr>
              <a:t>02.06.2016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B586C6A-4EE3-4FC1-B43D-1C8EF8B0F2B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314" name="Заголовок 1"/>
          <p:cNvSpPr>
            <a:spLocks noGrp="1"/>
          </p:cNvSpPr>
          <p:nvPr>
            <p:ph type="ctrTitle"/>
          </p:nvPr>
        </p:nvSpPr>
        <p:spPr>
          <a:xfrm>
            <a:off x="251520" y="1916833"/>
            <a:ext cx="8640960" cy="2664296"/>
          </a:xfrm>
        </p:spPr>
        <p:txBody>
          <a:bodyPr/>
          <a:lstStyle/>
          <a:p>
            <a:r>
              <a:rPr lang="ru-RU" sz="4800" b="1" dirty="0" smtClean="0">
                <a:latin typeface="Times New Roman" panose="02020603050405020304" pitchFamily="18" charset="0"/>
                <a:cs typeface="Times New Roman" panose="02020603050405020304" pitchFamily="18" charset="0"/>
              </a:rPr>
              <a:t>Сравнительный анализ Устава ФГБОУ ВПО «ЧелГУ» и ФГБОУ ВО «ЧелГУ»</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0"/>
            <a:ext cx="8229600" cy="504056"/>
          </a:xfrm>
        </p:spPr>
        <p:txBody>
          <a:bodyPr/>
          <a:lstStyle/>
          <a:p>
            <a:r>
              <a:rPr lang="ru-RU" sz="2800" b="1" dirty="0" smtClean="0">
                <a:latin typeface="Times New Roman" panose="02020603050405020304" pitchFamily="18" charset="0"/>
                <a:cs typeface="Times New Roman" panose="02020603050405020304" pitchFamily="18" charset="0"/>
              </a:rPr>
              <a:t>Ученый совет</a:t>
            </a:r>
            <a:endParaRPr lang="ru-RU" sz="2800" b="1"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575539501"/>
              </p:ext>
            </p:extLst>
          </p:nvPr>
        </p:nvGraphicFramePr>
        <p:xfrm>
          <a:off x="0" y="836712"/>
          <a:ext cx="9144000" cy="6065520"/>
        </p:xfrm>
        <a:graphic>
          <a:graphicData uri="http://schemas.openxmlformats.org/drawingml/2006/table">
            <a:tbl>
              <a:tblPr firstRow="1" bandRow="1">
                <a:tableStyleId>{21E4AEA4-8DFA-4A89-87EB-49C32662AFE0}</a:tableStyleId>
              </a:tblPr>
              <a:tblGrid>
                <a:gridCol w="4607861"/>
                <a:gridCol w="4536139"/>
              </a:tblGrid>
              <a:tr h="473928">
                <a:tc>
                  <a:txBody>
                    <a:bodyPr/>
                    <a:lstStyle/>
                    <a:p>
                      <a:pPr algn="just"/>
                      <a:r>
                        <a:rPr lang="ru-RU" sz="1400" b="0" dirty="0" smtClean="0">
                          <a:solidFill>
                            <a:schemeClr val="tx1"/>
                          </a:solidFill>
                          <a:effectLst/>
                          <a:latin typeface="Times New Roman" panose="02020603050405020304" pitchFamily="18" charset="0"/>
                          <a:ea typeface="Calibri"/>
                          <a:cs typeface="Times New Roman" panose="02020603050405020304" pitchFamily="18" charset="0"/>
                        </a:rPr>
                        <a:t>Срок полномочий ученого совета Университета составляет </a:t>
                      </a:r>
                      <a:r>
                        <a:rPr lang="ru-RU" sz="1400" b="1" dirty="0" smtClean="0">
                          <a:solidFill>
                            <a:schemeClr val="tx1"/>
                          </a:solidFill>
                          <a:effectLst/>
                          <a:latin typeface="Times New Roman" panose="02020603050405020304" pitchFamily="18" charset="0"/>
                          <a:ea typeface="Calibri"/>
                          <a:cs typeface="Times New Roman" panose="02020603050405020304" pitchFamily="18" charset="0"/>
                        </a:rPr>
                        <a:t>не более 5 лет</a:t>
                      </a:r>
                      <a:r>
                        <a:rPr lang="ru-RU" sz="1400" b="0" dirty="0" smtClean="0">
                          <a:solidFill>
                            <a:schemeClr val="tx1"/>
                          </a:solidFill>
                          <a:effectLst/>
                          <a:latin typeface="Times New Roman" panose="02020603050405020304" pitchFamily="18" charset="0"/>
                          <a:ea typeface="Calibri"/>
                          <a:cs typeface="Times New Roman" panose="02020603050405020304" pitchFamily="18" charset="0"/>
                        </a:rPr>
                        <a:t>.</a:t>
                      </a:r>
                      <a:endParaRPr lang="ru-RU" sz="1400" b="0" dirty="0">
                        <a:solidFill>
                          <a:schemeClr val="tx1"/>
                        </a:solidFill>
                        <a:latin typeface="Times New Roman" panose="02020603050405020304" pitchFamily="18" charset="0"/>
                        <a:cs typeface="Times New Roman" panose="02020603050405020304" pitchFamily="18" charset="0"/>
                      </a:endParaRPr>
                    </a:p>
                  </a:txBody>
                  <a:tcPr>
                    <a:solidFill>
                      <a:srgbClr val="E8D0D0"/>
                    </a:solidFill>
                  </a:tcPr>
                </a:tc>
                <a:tc>
                  <a:txBody>
                    <a:bodyPr/>
                    <a:lstStyle/>
                    <a:p>
                      <a:pPr algn="just"/>
                      <a:r>
                        <a:rPr lang="ru-RU" sz="1400" b="0" dirty="0" smtClean="0">
                          <a:solidFill>
                            <a:schemeClr val="tx1"/>
                          </a:solidFill>
                          <a:effectLst/>
                          <a:latin typeface="Times New Roman" panose="02020603050405020304" pitchFamily="18" charset="0"/>
                          <a:ea typeface="Calibri"/>
                          <a:cs typeface="Times New Roman" panose="02020603050405020304" pitchFamily="18" charset="0"/>
                        </a:rPr>
                        <a:t>Срок полномочий ученого совета Университета составляет </a:t>
                      </a:r>
                      <a:r>
                        <a:rPr lang="ru-RU" sz="1400" b="1" dirty="0" smtClean="0">
                          <a:solidFill>
                            <a:schemeClr val="tx1"/>
                          </a:solidFill>
                          <a:effectLst/>
                          <a:latin typeface="Times New Roman" panose="02020603050405020304" pitchFamily="18" charset="0"/>
                          <a:ea typeface="Calibri"/>
                          <a:cs typeface="Times New Roman" panose="02020603050405020304" pitchFamily="18" charset="0"/>
                        </a:rPr>
                        <a:t>5 лет</a:t>
                      </a:r>
                      <a:r>
                        <a:rPr lang="ru-RU" sz="1400" b="0" dirty="0" smtClean="0">
                          <a:solidFill>
                            <a:schemeClr val="tx1"/>
                          </a:solidFill>
                          <a:effectLst/>
                          <a:latin typeface="Times New Roman" panose="02020603050405020304" pitchFamily="18" charset="0"/>
                          <a:ea typeface="Calibri"/>
                          <a:cs typeface="Times New Roman" panose="02020603050405020304" pitchFamily="18" charset="0"/>
                        </a:rPr>
                        <a:t>. </a:t>
                      </a:r>
                      <a:endParaRPr lang="ru-RU" sz="1400" b="0" dirty="0">
                        <a:solidFill>
                          <a:schemeClr val="tx1"/>
                        </a:solidFill>
                        <a:latin typeface="Times New Roman" panose="02020603050405020304" pitchFamily="18" charset="0"/>
                        <a:cs typeface="Times New Roman" panose="02020603050405020304" pitchFamily="18" charset="0"/>
                      </a:endParaRPr>
                    </a:p>
                  </a:txBody>
                  <a:tcPr>
                    <a:solidFill>
                      <a:srgbClr val="E8D0D0"/>
                    </a:solidFill>
                  </a:tcPr>
                </a:tc>
              </a:tr>
              <a:tr h="489952">
                <a:tc>
                  <a:txBody>
                    <a:bodyPr/>
                    <a:lstStyle/>
                    <a:p>
                      <a:pPr algn="just"/>
                      <a:r>
                        <a:rPr lang="ru-RU" sz="1400" b="0" dirty="0" smtClean="0">
                          <a:solidFill>
                            <a:schemeClr val="tx1"/>
                          </a:solidFill>
                          <a:latin typeface="Times New Roman" panose="02020603050405020304" pitchFamily="18" charset="0"/>
                          <a:cs typeface="Times New Roman" panose="02020603050405020304" pitchFamily="18" charset="0"/>
                        </a:rPr>
                        <a:t>Заседания ученого совета проводятся </a:t>
                      </a:r>
                      <a:r>
                        <a:rPr lang="ru-RU" sz="1400" b="1" dirty="0" smtClean="0">
                          <a:solidFill>
                            <a:schemeClr val="tx1"/>
                          </a:solidFill>
                          <a:latin typeface="Times New Roman" panose="02020603050405020304" pitchFamily="18" charset="0"/>
                          <a:cs typeface="Times New Roman" panose="02020603050405020304" pitchFamily="18" charset="0"/>
                        </a:rPr>
                        <a:t>не реже 1 раза в два месяца.</a:t>
                      </a:r>
                      <a:endParaRPr lang="ru-RU" sz="1400" b="1" dirty="0">
                        <a:solidFill>
                          <a:schemeClr val="tx1"/>
                        </a:solidFill>
                        <a:latin typeface="Times New Roman" panose="02020603050405020304" pitchFamily="18" charset="0"/>
                        <a:cs typeface="Times New Roman" panose="02020603050405020304" pitchFamily="18" charset="0"/>
                      </a:endParaRPr>
                    </a:p>
                  </a:txBody>
                  <a:tcPr>
                    <a:solidFill>
                      <a:srgbClr val="E8D0D0"/>
                    </a:solidFill>
                  </a:tcPr>
                </a:tc>
                <a:tc>
                  <a:txBody>
                    <a:bodyPr/>
                    <a:lstStyle/>
                    <a:p>
                      <a:pPr algn="just"/>
                      <a:r>
                        <a:rPr lang="ru-RU" sz="1400" b="0" dirty="0" smtClean="0">
                          <a:solidFill>
                            <a:schemeClr val="tx1"/>
                          </a:solidFill>
                          <a:latin typeface="Times New Roman" panose="02020603050405020304" pitchFamily="18" charset="0"/>
                          <a:cs typeface="Times New Roman" panose="02020603050405020304" pitchFamily="18" charset="0"/>
                        </a:rPr>
                        <a:t>Заседания ученого совета проводятся </a:t>
                      </a:r>
                      <a:r>
                        <a:rPr lang="ru-RU" sz="1400" b="1" dirty="0" smtClean="0">
                          <a:solidFill>
                            <a:schemeClr val="tx1"/>
                          </a:solidFill>
                          <a:latin typeface="Times New Roman" panose="02020603050405020304" pitchFamily="18" charset="0"/>
                          <a:cs typeface="Times New Roman" panose="02020603050405020304" pitchFamily="18" charset="0"/>
                        </a:rPr>
                        <a:t>не реже чем 1 раз в три месяца</a:t>
                      </a:r>
                      <a:r>
                        <a:rPr lang="ru-RU" sz="1400" b="0" dirty="0" smtClean="0">
                          <a:solidFill>
                            <a:schemeClr val="tx1"/>
                          </a:solidFill>
                          <a:latin typeface="Times New Roman" panose="02020603050405020304" pitchFamily="18" charset="0"/>
                          <a:cs typeface="Times New Roman" panose="02020603050405020304" pitchFamily="18" charset="0"/>
                        </a:rPr>
                        <a:t>, кроме летнего периода.</a:t>
                      </a:r>
                      <a:endParaRPr lang="ru-RU" sz="1400" b="0" dirty="0">
                        <a:solidFill>
                          <a:schemeClr val="tx1"/>
                        </a:solidFill>
                        <a:latin typeface="Times New Roman" panose="02020603050405020304" pitchFamily="18" charset="0"/>
                        <a:cs typeface="Times New Roman" panose="02020603050405020304" pitchFamily="18" charset="0"/>
                      </a:endParaRPr>
                    </a:p>
                  </a:txBody>
                  <a:tcPr>
                    <a:solidFill>
                      <a:srgbClr val="E8D0D0"/>
                    </a:solidFill>
                  </a:tcPr>
                </a:tc>
              </a:tr>
              <a:tr h="403840">
                <a:tc gridSpan="2">
                  <a:txBody>
                    <a:bodyPr/>
                    <a:lstStyle/>
                    <a:p>
                      <a:pPr algn="ctr"/>
                      <a:r>
                        <a:rPr lang="ru-RU" sz="2400" b="1" dirty="0" smtClean="0">
                          <a:latin typeface="Times New Roman" panose="02020603050405020304" pitchFamily="18" charset="0"/>
                          <a:cs typeface="Times New Roman" panose="02020603050405020304" pitchFamily="18" charset="0"/>
                        </a:rPr>
                        <a:t>Компетенция ученого совета:</a:t>
                      </a:r>
                      <a:endParaRPr lang="ru-RU" sz="2400" b="1" dirty="0">
                        <a:latin typeface="Times New Roman" panose="02020603050405020304" pitchFamily="18" charset="0"/>
                        <a:cs typeface="Times New Roman" panose="02020603050405020304" pitchFamily="18" charset="0"/>
                      </a:endParaRPr>
                    </a:p>
                  </a:txBody>
                  <a:tcPr>
                    <a:solidFill>
                      <a:schemeClr val="accent2"/>
                    </a:solidFill>
                  </a:tcPr>
                </a:tc>
                <a:tc hMerge="1">
                  <a:txBody>
                    <a:bodyPr/>
                    <a:lstStyle/>
                    <a:p>
                      <a:endParaRPr lang="ru-RU" dirty="0"/>
                    </a:p>
                  </a:txBody>
                  <a:tcPr>
                    <a:solidFill>
                      <a:schemeClr val="accent2"/>
                    </a:solidFill>
                  </a:tcPr>
                </a:tc>
              </a:tr>
              <a:tr h="2876449">
                <a:tc>
                  <a:txBody>
                    <a:bodyPr/>
                    <a:lstStyle/>
                    <a:p>
                      <a:pPr algn="just">
                        <a:spcAft>
                          <a:spcPts val="0"/>
                        </a:spcAft>
                      </a:pPr>
                      <a:r>
                        <a:rPr lang="ru-RU" sz="1400" dirty="0">
                          <a:effectLst/>
                          <a:latin typeface="Times New Roman"/>
                          <a:ea typeface="Times New Roman"/>
                          <a:cs typeface="Times New Roman"/>
                        </a:rPr>
                        <a:t>1) принимает решение о созыве и проведении конференции;</a:t>
                      </a:r>
                      <a:endParaRPr lang="ru-RU" sz="1400" dirty="0">
                        <a:effectLst/>
                        <a:latin typeface="Times New Roman"/>
                        <a:ea typeface="Times New Roman"/>
                      </a:endParaRPr>
                    </a:p>
                    <a:p>
                      <a:pPr algn="just">
                        <a:spcAft>
                          <a:spcPts val="0"/>
                        </a:spcAft>
                      </a:pPr>
                      <a:r>
                        <a:rPr lang="ru-RU" sz="1400" dirty="0">
                          <a:effectLst/>
                          <a:latin typeface="Times New Roman"/>
                          <a:ea typeface="Times New Roman"/>
                          <a:cs typeface="Times New Roman"/>
                        </a:rPr>
                        <a:t>2) определяет порядок избрания делегатов на конференцию, осуществляет готовку документации и ведения конференции;</a:t>
                      </a:r>
                      <a:endParaRPr lang="ru-RU" sz="1400" dirty="0">
                        <a:effectLst/>
                        <a:latin typeface="Times New Roman"/>
                        <a:ea typeface="Times New Roman"/>
                      </a:endParaRPr>
                    </a:p>
                    <a:p>
                      <a:pPr algn="just">
                        <a:spcAft>
                          <a:spcPts val="0"/>
                        </a:spcAft>
                      </a:pPr>
                      <a:r>
                        <a:rPr lang="ru-RU" sz="1400" b="1" dirty="0">
                          <a:effectLst/>
                          <a:latin typeface="Times New Roman"/>
                          <a:ea typeface="Times New Roman"/>
                          <a:cs typeface="Times New Roman"/>
                        </a:rPr>
                        <a:t>3) рассматривает проект Устава ВУЗа, а также вносимые в него изменения(исключено из нового устава);</a:t>
                      </a:r>
                      <a:endParaRPr lang="ru-RU" sz="1400" dirty="0">
                        <a:effectLst/>
                        <a:latin typeface="Times New Roman"/>
                        <a:ea typeface="Times New Roman"/>
                      </a:endParaRPr>
                    </a:p>
                    <a:p>
                      <a:pPr algn="just">
                        <a:spcAft>
                          <a:spcPts val="0"/>
                        </a:spcAft>
                      </a:pPr>
                      <a:r>
                        <a:rPr lang="ru-RU" sz="1400" dirty="0">
                          <a:effectLst/>
                          <a:latin typeface="Times New Roman"/>
                          <a:ea typeface="Times New Roman"/>
                          <a:cs typeface="Times New Roman"/>
                        </a:rPr>
                        <a:t>4) осуществляет общий контроль за соблюдением в деятельности ВУЗа законодательства РФ и настоящего Устава</a:t>
                      </a:r>
                      <a:r>
                        <a:rPr lang="ru-RU" sz="1400" dirty="0" smtClean="0">
                          <a:effectLst/>
                          <a:latin typeface="Times New Roman"/>
                          <a:ea typeface="Times New Roman"/>
                          <a:cs typeface="Times New Roman"/>
                        </a:rPr>
                        <a:t>;</a:t>
                      </a:r>
                    </a:p>
                    <a:p>
                      <a:pPr algn="just">
                        <a:spcAft>
                          <a:spcPts val="0"/>
                        </a:spcAft>
                      </a:pPr>
                      <a:r>
                        <a:rPr lang="ru-RU" sz="1400" dirty="0" smtClean="0">
                          <a:effectLst/>
                          <a:latin typeface="Times New Roman"/>
                          <a:ea typeface="Times New Roman"/>
                        </a:rPr>
                        <a:t>5) решает вопросы учебной, учебно-методической, научно-исследовательской и информационно-аналитической работы, подготовки кадров, осуществления международных связей ВУЗа;</a:t>
                      </a:r>
                    </a:p>
                    <a:p>
                      <a:pPr algn="just">
                        <a:spcAft>
                          <a:spcPts val="0"/>
                        </a:spcAft>
                      </a:pPr>
                      <a:r>
                        <a:rPr lang="ru-RU" sz="1400" dirty="0" smtClean="0">
                          <a:effectLst/>
                          <a:latin typeface="Times New Roman"/>
                          <a:ea typeface="Times New Roman"/>
                        </a:rPr>
                        <a:t>6) заслушивает ежегодные отчеты Ректора;</a:t>
                      </a:r>
                    </a:p>
                    <a:p>
                      <a:pPr algn="just">
                        <a:spcAft>
                          <a:spcPts val="0"/>
                        </a:spcAft>
                      </a:pPr>
                      <a:r>
                        <a:rPr lang="ru-RU" sz="1400" dirty="0" smtClean="0">
                          <a:effectLst/>
                          <a:latin typeface="Times New Roman"/>
                          <a:ea typeface="Times New Roman"/>
                        </a:rPr>
                        <a:t>7) определяет принципы распределения финансовых, материальных и трудовых ресурсов ВУЗа;</a:t>
                      </a:r>
                    </a:p>
                    <a:p>
                      <a:pPr algn="just">
                        <a:spcAft>
                          <a:spcPts val="0"/>
                        </a:spcAft>
                      </a:pPr>
                      <a:r>
                        <a:rPr lang="ru-RU" sz="1400" dirty="0" smtClean="0">
                          <a:effectLst/>
                          <a:latin typeface="Times New Roman"/>
                          <a:ea typeface="Times New Roman"/>
                        </a:rPr>
                        <a:t>8) утверждает положения о стипендиях, устанавливает размеры стипендий студентам, аспирантам и докторантам;</a:t>
                      </a:r>
                      <a:endParaRPr lang="ru-RU" sz="1400" dirty="0">
                        <a:effectLst/>
                        <a:latin typeface="Times New Roman"/>
                        <a:ea typeface="Times New Roman"/>
                      </a:endParaRPr>
                    </a:p>
                  </a:txBody>
                  <a:tcPr marL="114300" marR="114300" marT="0" marB="0">
                    <a:solidFill>
                      <a:srgbClr val="E8D0D0"/>
                    </a:solidFill>
                  </a:tcPr>
                </a:tc>
                <a:tc>
                  <a:txBody>
                    <a:bodyPr/>
                    <a:lstStyle/>
                    <a:p>
                      <a:pPr algn="just">
                        <a:spcAft>
                          <a:spcPts val="0"/>
                        </a:spcAft>
                      </a:pPr>
                      <a:r>
                        <a:rPr lang="ru-RU" sz="1400" dirty="0" smtClean="0">
                          <a:effectLst/>
                          <a:latin typeface="Times New Roman"/>
                          <a:ea typeface="Times New Roman"/>
                          <a:cs typeface="Times New Roman"/>
                        </a:rPr>
                        <a:t>1) принятие решения о созыве конференции работников и обучающихся Университета, а также иные вопросы, связанные с ее проведением;</a:t>
                      </a:r>
                      <a:endParaRPr lang="ru-RU" sz="1400" dirty="0" smtClean="0">
                        <a:effectLst/>
                        <a:latin typeface="Times New Roman"/>
                        <a:ea typeface="Times New Roman"/>
                      </a:endParaRPr>
                    </a:p>
                    <a:p>
                      <a:pPr algn="just">
                        <a:spcAft>
                          <a:spcPts val="0"/>
                        </a:spcAft>
                      </a:pPr>
                      <a:r>
                        <a:rPr lang="ru-RU" sz="1400" dirty="0" smtClean="0">
                          <a:effectLst/>
                          <a:latin typeface="Times New Roman"/>
                          <a:ea typeface="Times New Roman"/>
                          <a:cs typeface="Times New Roman"/>
                        </a:rPr>
                        <a:t>2) определение    основных    перспективных направлений развития Университета, включая его образовательную и научную деятельность;</a:t>
                      </a:r>
                      <a:endParaRPr lang="ru-RU" sz="1400" dirty="0" smtClean="0">
                        <a:effectLst/>
                        <a:latin typeface="Times New Roman"/>
                        <a:ea typeface="Times New Roman"/>
                      </a:endParaRPr>
                    </a:p>
                    <a:p>
                      <a:pPr algn="just">
                        <a:spcAft>
                          <a:spcPts val="0"/>
                        </a:spcAft>
                      </a:pPr>
                      <a:r>
                        <a:rPr lang="ru-RU" sz="1400" b="1" dirty="0" smtClean="0">
                          <a:effectLst/>
                          <a:latin typeface="Times New Roman"/>
                          <a:ea typeface="Times New Roman"/>
                          <a:cs typeface="Times New Roman"/>
                        </a:rPr>
                        <a:t>3) нормативное регулирование основных вопросов образовательной деятельности, в том числе установление правил приема обучающихся, режима занятий обучающихся, форм, периодичности и порядка текущего контроля успеваемости и промежуточной аттестации обучающихся, порядка и оснований перевода, отчисления и восстановления обучающихся, порядка оформления возникновения, приостановления и прекращения отношений между Университетом и обучающимся;</a:t>
                      </a:r>
                      <a:endParaRPr lang="ru-RU" sz="1400" b="1" dirty="0" smtClean="0">
                        <a:effectLst/>
                        <a:latin typeface="Times New Roman"/>
                        <a:ea typeface="Times New Roman"/>
                      </a:endParaRPr>
                    </a:p>
                    <a:p>
                      <a:pPr algn="just">
                        <a:spcAft>
                          <a:spcPts val="0"/>
                        </a:spcAft>
                      </a:pPr>
                      <a:r>
                        <a:rPr lang="ru-RU" sz="1400" dirty="0" smtClean="0">
                          <a:effectLst/>
                          <a:latin typeface="Times New Roman"/>
                          <a:ea typeface="Times New Roman"/>
                          <a:cs typeface="Times New Roman"/>
                        </a:rPr>
                        <a:t>4) рассмотрение плана финансово-хозяйственной деятельности и программы развития Университета;</a:t>
                      </a:r>
                    </a:p>
                    <a:p>
                      <a:pPr algn="just">
                        <a:spcAft>
                          <a:spcPts val="0"/>
                        </a:spcAft>
                      </a:pPr>
                      <a:r>
                        <a:rPr lang="ru-RU" sz="1400" dirty="0" smtClean="0">
                          <a:effectLst/>
                          <a:latin typeface="Times New Roman"/>
                          <a:ea typeface="Times New Roman"/>
                        </a:rPr>
                        <a:t>5) заслушивание ежегодных отчетов ректора Университета;</a:t>
                      </a:r>
                    </a:p>
                    <a:p>
                      <a:pPr algn="just">
                        <a:spcAft>
                          <a:spcPts val="0"/>
                        </a:spcAft>
                      </a:pPr>
                      <a:r>
                        <a:rPr lang="ru-RU" sz="1400" dirty="0" smtClean="0">
                          <a:effectLst/>
                          <a:latin typeface="Times New Roman"/>
                          <a:ea typeface="Times New Roman"/>
                        </a:rPr>
                        <a:t>6) избрание президента Университета;</a:t>
                      </a:r>
                    </a:p>
                  </a:txBody>
                  <a:tcPr>
                    <a:solidFill>
                      <a:srgbClr val="E8D0D0"/>
                    </a:solidFill>
                  </a:tcPr>
                </a:tc>
              </a:tr>
            </a:tbl>
          </a:graphicData>
        </a:graphic>
      </p:graphicFrame>
    </p:spTree>
    <p:extLst>
      <p:ext uri="{BB962C8B-B14F-4D97-AF65-F5344CB8AC3E}">
        <p14:creationId xmlns:p14="http://schemas.microsoft.com/office/powerpoint/2010/main" val="692016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15777113"/>
              </p:ext>
            </p:extLst>
          </p:nvPr>
        </p:nvGraphicFramePr>
        <p:xfrm>
          <a:off x="15072" y="908720"/>
          <a:ext cx="9108504" cy="5882640"/>
        </p:xfrm>
        <a:graphic>
          <a:graphicData uri="http://schemas.openxmlformats.org/drawingml/2006/table">
            <a:tbl>
              <a:tblPr firstRow="1" bandRow="1">
                <a:tableStyleId>{21E4AEA4-8DFA-4A89-87EB-49C32662AFE0}</a:tableStyleId>
              </a:tblPr>
              <a:tblGrid>
                <a:gridCol w="4554252"/>
                <a:gridCol w="4554252"/>
              </a:tblGrid>
              <a:tr h="360040">
                <a:tc gridSpan="2">
                  <a:txBody>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Компетенция ученого совета:</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2"/>
                    </a:solidFill>
                  </a:tcPr>
                </a:tc>
                <a:tc hMerge="1">
                  <a:txBody>
                    <a:bodyPr/>
                    <a:lstStyle/>
                    <a:p>
                      <a:endParaRPr lang="ru-RU" dirty="0"/>
                    </a:p>
                  </a:txBody>
                  <a:tcPr>
                    <a:solidFill>
                      <a:schemeClr val="accent2"/>
                    </a:solidFill>
                  </a:tcPr>
                </a:tc>
              </a:tr>
              <a:tr h="5379333">
                <a:tc>
                  <a:txBody>
                    <a:bodyPr/>
                    <a:lstStyle/>
                    <a:p>
                      <a:pPr algn="just">
                        <a:spcAft>
                          <a:spcPts val="0"/>
                        </a:spcAft>
                      </a:pPr>
                      <a:r>
                        <a:rPr lang="ru-RU" sz="1400" dirty="0" smtClean="0">
                          <a:effectLst/>
                          <a:latin typeface="Times New Roman"/>
                          <a:ea typeface="Times New Roman"/>
                          <a:cs typeface="Times New Roman"/>
                        </a:rPr>
                        <a:t>9</a:t>
                      </a:r>
                      <a:r>
                        <a:rPr lang="ru-RU" sz="1400" dirty="0">
                          <a:effectLst/>
                          <a:latin typeface="Times New Roman"/>
                          <a:ea typeface="Times New Roman"/>
                          <a:cs typeface="Times New Roman"/>
                        </a:rPr>
                        <a:t>) определяет сроки и процедуру проведения выборов Ректора ВУЗа, порядок выдвижения кандидатур на эту должность:</a:t>
                      </a:r>
                      <a:endParaRPr lang="ru-RU" sz="1400" dirty="0">
                        <a:effectLst/>
                        <a:latin typeface="Times New Roman"/>
                        <a:ea typeface="Times New Roman"/>
                      </a:endParaRPr>
                    </a:p>
                    <a:p>
                      <a:pPr algn="just">
                        <a:spcAft>
                          <a:spcPts val="0"/>
                        </a:spcAft>
                      </a:pPr>
                      <a:r>
                        <a:rPr lang="ru-RU" sz="1400" dirty="0">
                          <a:effectLst/>
                          <a:latin typeface="Times New Roman"/>
                          <a:ea typeface="Times New Roman"/>
                          <a:cs typeface="Times New Roman"/>
                        </a:rPr>
                        <a:t>10) принимает решения по вопросам представления к присвоению ученых званий доцента и профессора, члена - корреспондента и академика работникам ВУЗа из числа профессорско-преподавательского состава;</a:t>
                      </a:r>
                      <a:endParaRPr lang="ru-RU" sz="1400" dirty="0">
                        <a:effectLst/>
                        <a:latin typeface="Times New Roman"/>
                        <a:ea typeface="Times New Roman"/>
                      </a:endParaRPr>
                    </a:p>
                    <a:p>
                      <a:pPr algn="just">
                        <a:spcAft>
                          <a:spcPts val="0"/>
                        </a:spcAft>
                      </a:pPr>
                      <a:r>
                        <a:rPr lang="ru-RU" sz="1400" dirty="0">
                          <a:effectLst/>
                          <a:latin typeface="Times New Roman"/>
                          <a:ea typeface="Times New Roman"/>
                          <a:cs typeface="Times New Roman"/>
                        </a:rPr>
                        <a:t>11) проводит избрание по конкурсу на должности научно-педагогических </a:t>
                      </a:r>
                      <a:r>
                        <a:rPr lang="ru-RU" sz="1400" dirty="0" smtClean="0">
                          <a:effectLst/>
                          <a:latin typeface="Times New Roman"/>
                          <a:ea typeface="Times New Roman"/>
                          <a:cs typeface="Times New Roman"/>
                        </a:rPr>
                        <a:t>работников </a:t>
                      </a:r>
                      <a:r>
                        <a:rPr lang="ru-RU" sz="1400" b="1" dirty="0" smtClean="0">
                          <a:effectLst/>
                          <a:latin typeface="Times New Roman"/>
                          <a:ea typeface="Times New Roman"/>
                          <a:cs typeface="Times New Roman"/>
                        </a:rPr>
                        <a:t>(</a:t>
                      </a:r>
                      <a:r>
                        <a:rPr lang="ru-RU" sz="1400" b="1" dirty="0">
                          <a:effectLst/>
                          <a:latin typeface="Times New Roman"/>
                          <a:ea typeface="Times New Roman"/>
                          <a:cs typeface="Times New Roman"/>
                        </a:rPr>
                        <a:t>исключено из нового устава)</a:t>
                      </a:r>
                      <a:r>
                        <a:rPr lang="ru-RU" sz="1400" dirty="0">
                          <a:effectLst/>
                          <a:latin typeface="Times New Roman"/>
                          <a:ea typeface="Times New Roman"/>
                          <a:cs typeface="Times New Roman"/>
                        </a:rPr>
                        <a:t>;</a:t>
                      </a:r>
                      <a:endParaRPr lang="ru-RU" sz="1400" dirty="0">
                        <a:effectLst/>
                        <a:latin typeface="Times New Roman"/>
                        <a:ea typeface="Times New Roman"/>
                      </a:endParaRPr>
                    </a:p>
                    <a:p>
                      <a:pPr algn="just">
                        <a:spcAft>
                          <a:spcPts val="0"/>
                        </a:spcAft>
                      </a:pPr>
                      <a:r>
                        <a:rPr lang="ru-RU" sz="1400" dirty="0">
                          <a:effectLst/>
                          <a:latin typeface="Times New Roman"/>
                          <a:ea typeface="Times New Roman"/>
                          <a:cs typeface="Times New Roman"/>
                        </a:rPr>
                        <a:t>12) избирает деканов факультетов:</a:t>
                      </a:r>
                      <a:endParaRPr lang="ru-RU" sz="1400" dirty="0">
                        <a:effectLst/>
                        <a:latin typeface="Times New Roman"/>
                        <a:ea typeface="Times New Roman"/>
                      </a:endParaRPr>
                    </a:p>
                    <a:p>
                      <a:pPr algn="just">
                        <a:spcAft>
                          <a:spcPts val="0"/>
                        </a:spcAft>
                      </a:pPr>
                      <a:r>
                        <a:rPr lang="ru-RU" sz="1400" dirty="0">
                          <a:effectLst/>
                          <a:latin typeface="Times New Roman"/>
                          <a:ea typeface="Times New Roman"/>
                          <a:cs typeface="Times New Roman"/>
                        </a:rPr>
                        <a:t>13) избирает заведующих кафедрами;</a:t>
                      </a:r>
                      <a:endParaRPr lang="ru-RU" sz="1400" dirty="0">
                        <a:effectLst/>
                        <a:latin typeface="Times New Roman"/>
                        <a:ea typeface="Times New Roman"/>
                      </a:endParaRPr>
                    </a:p>
                    <a:p>
                      <a:pPr algn="just">
                        <a:spcAft>
                          <a:spcPts val="0"/>
                        </a:spcAft>
                      </a:pPr>
                      <a:r>
                        <a:rPr lang="ru-RU" sz="1400" dirty="0">
                          <a:effectLst/>
                          <a:latin typeface="Times New Roman"/>
                          <a:ea typeface="Times New Roman"/>
                          <a:cs typeface="Times New Roman"/>
                        </a:rPr>
                        <a:t>14) принимает решения о создании, реорганизации и ликвидации научных и учебных подразделений;</a:t>
                      </a:r>
                      <a:endParaRPr lang="ru-RU" sz="1400" dirty="0">
                        <a:effectLst/>
                        <a:latin typeface="Times New Roman"/>
                        <a:ea typeface="Times New Roman"/>
                      </a:endParaRPr>
                    </a:p>
                    <a:p>
                      <a:pPr algn="just">
                        <a:spcAft>
                          <a:spcPts val="0"/>
                        </a:spcAft>
                      </a:pPr>
                      <a:r>
                        <a:rPr lang="ru-RU" sz="1400" dirty="0">
                          <a:effectLst/>
                          <a:latin typeface="Times New Roman"/>
                          <a:ea typeface="Times New Roman"/>
                          <a:cs typeface="Times New Roman"/>
                        </a:rPr>
                        <a:t>15) определяет направления научных </a:t>
                      </a:r>
                      <a:r>
                        <a:rPr lang="ru-RU" sz="1400" dirty="0" smtClean="0">
                          <a:effectLst/>
                          <a:latin typeface="Times New Roman"/>
                          <a:ea typeface="Times New Roman"/>
                          <a:cs typeface="Times New Roman"/>
                        </a:rPr>
                        <a:t>исследований;</a:t>
                      </a:r>
                      <a:endParaRPr lang="ru-RU" sz="1400" dirty="0" smtClean="0">
                        <a:effectLst/>
                        <a:latin typeface="Times New Roman"/>
                        <a:ea typeface="Times New Roman"/>
                      </a:endParaRPr>
                    </a:p>
                    <a:p>
                      <a:pPr algn="just">
                        <a:spcAft>
                          <a:spcPts val="0"/>
                        </a:spcAft>
                      </a:pPr>
                      <a:r>
                        <a:rPr lang="ru-RU" sz="1400" dirty="0" smtClean="0">
                          <a:effectLst/>
                          <a:latin typeface="Times New Roman"/>
                          <a:ea typeface="Times New Roman"/>
                        </a:rPr>
                        <a:t>16) утверждает темы диссертаций;</a:t>
                      </a:r>
                    </a:p>
                    <a:p>
                      <a:pPr algn="just">
                        <a:spcAft>
                          <a:spcPts val="0"/>
                        </a:spcAft>
                      </a:pPr>
                      <a:r>
                        <a:rPr lang="ru-RU" sz="1400" dirty="0" smtClean="0">
                          <a:effectLst/>
                          <a:latin typeface="Times New Roman"/>
                          <a:ea typeface="Times New Roman"/>
                        </a:rPr>
                        <a:t>17) рассматривает годовые планы научно-исследовательских работ ВУЗа;</a:t>
                      </a:r>
                    </a:p>
                    <a:p>
                      <a:pPr algn="just">
                        <a:spcAft>
                          <a:spcPts val="0"/>
                        </a:spcAft>
                      </a:pPr>
                      <a:r>
                        <a:rPr lang="ru-RU" sz="1400" dirty="0" smtClean="0">
                          <a:effectLst/>
                          <a:latin typeface="Times New Roman"/>
                          <a:ea typeface="Times New Roman"/>
                        </a:rPr>
                        <a:t>18) рассматривает вопросы деятельности диссертационных советов ВУЗа;</a:t>
                      </a:r>
                    </a:p>
                    <a:p>
                      <a:pPr algn="just">
                        <a:spcAft>
                          <a:spcPts val="0"/>
                        </a:spcAft>
                      </a:pPr>
                      <a:r>
                        <a:rPr lang="ru-RU" sz="1400" dirty="0" smtClean="0">
                          <a:effectLst/>
                          <a:latin typeface="Times New Roman"/>
                          <a:ea typeface="Times New Roman"/>
                        </a:rPr>
                        <a:t>19) рассматривает вопросы редакционно-издательской деятельности;</a:t>
                      </a:r>
                    </a:p>
                    <a:p>
                      <a:pPr algn="just">
                        <a:spcAft>
                          <a:spcPts val="0"/>
                        </a:spcAft>
                      </a:pPr>
                      <a:r>
                        <a:rPr lang="ru-RU" sz="1400" dirty="0" smtClean="0">
                          <a:effectLst/>
                          <a:latin typeface="Times New Roman"/>
                          <a:ea typeface="Times New Roman"/>
                        </a:rPr>
                        <a:t>20) ходатайствует о присвоении почетных званий РФ, представлении к государственным и отраслевым наградам и премиям;</a:t>
                      </a:r>
                    </a:p>
                  </a:txBody>
                  <a:tcPr marL="114300" marR="114300" marT="0" marB="0">
                    <a:solidFill>
                      <a:srgbClr val="E8D0D0"/>
                    </a:solidFill>
                  </a:tcPr>
                </a:tc>
                <a:tc>
                  <a:txBody>
                    <a:bodyPr/>
                    <a:lstStyle/>
                    <a:p>
                      <a:pPr algn="just">
                        <a:spcAft>
                          <a:spcPts val="0"/>
                        </a:spcAft>
                      </a:pPr>
                      <a:r>
                        <a:rPr lang="ru-RU" sz="1400" dirty="0" smtClean="0">
                          <a:effectLst/>
                          <a:latin typeface="Times New Roman"/>
                          <a:ea typeface="Times New Roman"/>
                          <a:cs typeface="Times New Roman"/>
                        </a:rPr>
                        <a:t>7) рассмотрение и принятие решений по вопросам образовательной, научно-исследовательской, информационно-аналитической и финансово-хозяйственной деятельности, а также по вопросам международного сотрудничества Университета;</a:t>
                      </a:r>
                      <a:endParaRPr lang="ru-RU" sz="1400" dirty="0" smtClean="0">
                        <a:effectLst/>
                        <a:latin typeface="Times New Roman"/>
                        <a:ea typeface="Times New Roman"/>
                      </a:endParaRPr>
                    </a:p>
                    <a:p>
                      <a:pPr algn="just">
                        <a:spcAft>
                          <a:spcPts val="0"/>
                        </a:spcAft>
                      </a:pPr>
                      <a:r>
                        <a:rPr lang="ru-RU" sz="1400" b="1" dirty="0" smtClean="0">
                          <a:effectLst/>
                          <a:latin typeface="Times New Roman"/>
                          <a:ea typeface="Times New Roman"/>
                          <a:cs typeface="Times New Roman"/>
                        </a:rPr>
                        <a:t>8) утверждение планов работы ученого совета Университета;</a:t>
                      </a:r>
                      <a:endParaRPr lang="ru-RU" sz="1400" dirty="0" smtClean="0">
                        <a:effectLst/>
                        <a:latin typeface="Times New Roman"/>
                        <a:ea typeface="Times New Roman"/>
                      </a:endParaRPr>
                    </a:p>
                    <a:p>
                      <a:pPr algn="just">
                        <a:spcAft>
                          <a:spcPts val="0"/>
                        </a:spcAft>
                      </a:pPr>
                      <a:r>
                        <a:rPr lang="ru-RU" sz="1400" dirty="0" smtClean="0">
                          <a:effectLst/>
                          <a:latin typeface="Times New Roman"/>
                          <a:ea typeface="Times New Roman"/>
                          <a:cs typeface="Times New Roman"/>
                        </a:rPr>
                        <a:t>9) рассмотрение кандидатур и представление работников Университета к присвоению ученых званий;</a:t>
                      </a:r>
                      <a:endParaRPr lang="ru-RU" sz="1400" dirty="0" smtClean="0">
                        <a:effectLst/>
                        <a:latin typeface="Times New Roman"/>
                        <a:ea typeface="Times New Roman"/>
                      </a:endParaRPr>
                    </a:p>
                    <a:p>
                      <a:pPr algn="just">
                        <a:spcAft>
                          <a:spcPts val="0"/>
                        </a:spcAft>
                      </a:pPr>
                      <a:r>
                        <a:rPr lang="ru-RU" sz="1400" dirty="0" smtClean="0">
                          <a:effectLst/>
                          <a:latin typeface="Times New Roman"/>
                          <a:ea typeface="Times New Roman"/>
                          <a:cs typeface="Times New Roman"/>
                        </a:rPr>
                        <a:t>10) принятие решений о создании и ликвидации структурных подразделений Университета, осуществляющих образовательную и научную деятельность, за исключением филиалов Университета;</a:t>
                      </a:r>
                      <a:endParaRPr lang="ru-RU" sz="1400" dirty="0" smtClean="0">
                        <a:effectLst/>
                        <a:latin typeface="Times New Roman"/>
                        <a:ea typeface="Times New Roman"/>
                      </a:endParaRPr>
                    </a:p>
                    <a:p>
                      <a:pPr algn="just">
                        <a:spcAft>
                          <a:spcPts val="0"/>
                        </a:spcAft>
                      </a:pPr>
                      <a:r>
                        <a:rPr lang="ru-RU" sz="1400" b="1" dirty="0" smtClean="0">
                          <a:effectLst/>
                          <a:latin typeface="Times New Roman"/>
                          <a:ea typeface="Times New Roman"/>
                          <a:cs typeface="Times New Roman"/>
                        </a:rPr>
                        <a:t>11) утверждение положений об образовательных и научно-исследовательских подразделениях, о кафедрах и других структурных подразделениях; </a:t>
                      </a:r>
                      <a:endParaRPr lang="ru-RU" sz="1400" b="1" dirty="0" smtClean="0">
                        <a:effectLst/>
                        <a:latin typeface="Times New Roman"/>
                        <a:ea typeface="Times New Roman"/>
                      </a:endParaRPr>
                    </a:p>
                    <a:p>
                      <a:pPr algn="just">
                        <a:spcAft>
                          <a:spcPts val="0"/>
                        </a:spcAft>
                      </a:pPr>
                      <a:r>
                        <a:rPr lang="ru-RU" sz="1400" dirty="0" smtClean="0">
                          <a:effectLst/>
                          <a:latin typeface="Times New Roman"/>
                          <a:ea typeface="Times New Roman"/>
                          <a:cs typeface="Times New Roman"/>
                        </a:rPr>
                        <a:t>12) рассмотрение отчетов руководителей структурных подразделений Университета;</a:t>
                      </a:r>
                    </a:p>
                    <a:p>
                      <a:pPr algn="just">
                        <a:spcAft>
                          <a:spcPts val="0"/>
                        </a:spcAft>
                      </a:pPr>
                      <a:r>
                        <a:rPr lang="ru-RU" sz="1400" b="1" dirty="0" smtClean="0">
                          <a:effectLst/>
                          <a:latin typeface="Times New Roman"/>
                          <a:ea typeface="Times New Roman"/>
                        </a:rPr>
                        <a:t>13) принятие решения о создании попечительского совета Университета, утверждение его состава и внесение изменений в состав попечительского совета Университета, а также утверждение регламента работы попечительского совета Университета;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Times New Roman"/>
                          <a:ea typeface="Times New Roman"/>
                        </a:rPr>
                        <a:t>14) выдвижение студентов и аспирантов на стипендии Президента РФ и стипендии Правительства РФ;</a:t>
                      </a:r>
                    </a:p>
                  </a:txBody>
                  <a:tcPr>
                    <a:solidFill>
                      <a:srgbClr val="E8D0D0"/>
                    </a:solidFill>
                  </a:tcPr>
                </a:tc>
              </a:tr>
            </a:tbl>
          </a:graphicData>
        </a:graphic>
      </p:graphicFrame>
    </p:spTree>
    <p:extLst>
      <p:ext uri="{BB962C8B-B14F-4D97-AF65-F5344CB8AC3E}">
        <p14:creationId xmlns:p14="http://schemas.microsoft.com/office/powerpoint/2010/main" val="736553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405350939"/>
              </p:ext>
            </p:extLst>
          </p:nvPr>
        </p:nvGraphicFramePr>
        <p:xfrm>
          <a:off x="-8880" y="862679"/>
          <a:ext cx="9204384" cy="6029393"/>
        </p:xfrm>
        <a:graphic>
          <a:graphicData uri="http://schemas.openxmlformats.org/drawingml/2006/table">
            <a:tbl>
              <a:tblPr firstRow="1" bandRow="1">
                <a:tableStyleId>{21E4AEA4-8DFA-4A89-87EB-49C32662AFE0}</a:tableStyleId>
              </a:tblPr>
              <a:tblGrid>
                <a:gridCol w="4554252"/>
                <a:gridCol w="4650132"/>
              </a:tblGrid>
              <a:tr h="451799">
                <a:tc gridSpan="2">
                  <a:txBody>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Компетенция ученого совета:</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2"/>
                    </a:solidFill>
                  </a:tcPr>
                </a:tc>
                <a:tc hMerge="1">
                  <a:txBody>
                    <a:bodyPr/>
                    <a:lstStyle/>
                    <a:p>
                      <a:endParaRPr lang="ru-RU" dirty="0"/>
                    </a:p>
                  </a:txBody>
                  <a:tcPr>
                    <a:solidFill>
                      <a:schemeClr val="accent2"/>
                    </a:solidFill>
                  </a:tcPr>
                </a:tc>
              </a:tr>
              <a:tr h="5572193">
                <a:tc>
                  <a:txBody>
                    <a:bodyPr/>
                    <a:lstStyle/>
                    <a:p>
                      <a:pPr algn="just">
                        <a:spcAft>
                          <a:spcPts val="0"/>
                        </a:spcAft>
                      </a:pPr>
                      <a:r>
                        <a:rPr lang="ru-RU" sz="1400" dirty="0" smtClean="0">
                          <a:effectLst/>
                          <a:latin typeface="Times New Roman"/>
                          <a:ea typeface="Times New Roman"/>
                        </a:rPr>
                        <a:t>21) присуждает почетные звания ВУЗа;</a:t>
                      </a:r>
                    </a:p>
                    <a:p>
                      <a:pPr algn="just">
                        <a:spcAft>
                          <a:spcPts val="0"/>
                        </a:spcAft>
                      </a:pPr>
                      <a:r>
                        <a:rPr lang="ru-RU" sz="1400" dirty="0" smtClean="0">
                          <a:effectLst/>
                          <a:latin typeface="Times New Roman"/>
                          <a:ea typeface="Times New Roman"/>
                        </a:rPr>
                        <a:t>22) принимает решения об учреждении    хозяйственных    обществ,    деятельность    которых    заключается в</a:t>
                      </a:r>
                    </a:p>
                    <a:p>
                      <a:pPr algn="just">
                        <a:spcAft>
                          <a:spcPts val="0"/>
                        </a:spcAft>
                      </a:pPr>
                      <a:r>
                        <a:rPr lang="ru-RU" sz="1400" dirty="0" smtClean="0">
                          <a:effectLst/>
                          <a:latin typeface="Times New Roman"/>
                          <a:ea typeface="Times New Roman"/>
                        </a:rPr>
                        <a:t>практическом применении (внедрении) результатов интеллектуальной деятельности </a:t>
                      </a:r>
                      <a:r>
                        <a:rPr lang="ru-RU" sz="1400" b="1" dirty="0" smtClean="0">
                          <a:effectLst/>
                          <a:latin typeface="Times New Roman"/>
                          <a:ea typeface="Times New Roman"/>
                        </a:rPr>
                        <a:t>(исключено из нового устава);</a:t>
                      </a:r>
                    </a:p>
                    <a:p>
                      <a:pPr algn="just">
                        <a:spcAft>
                          <a:spcPts val="0"/>
                        </a:spcAft>
                      </a:pPr>
                      <a:r>
                        <a:rPr lang="ru-RU" sz="1400" dirty="0" smtClean="0">
                          <a:effectLst/>
                          <a:latin typeface="Times New Roman"/>
                          <a:ea typeface="Times New Roman"/>
                        </a:rPr>
                        <a:t>23) избирает Президента ВУЗа;</a:t>
                      </a:r>
                    </a:p>
                    <a:p>
                      <a:pPr algn="just">
                        <a:spcAft>
                          <a:spcPts val="0"/>
                        </a:spcAft>
                      </a:pPr>
                      <a:r>
                        <a:rPr lang="ru-RU" sz="1400" dirty="0" smtClean="0">
                          <a:effectLst/>
                          <a:latin typeface="Times New Roman"/>
                          <a:ea typeface="Times New Roman"/>
                        </a:rPr>
                        <a:t>24) решает другие вопросы, отнесенные к его компетенции законодательством РФ и настоящим Уставом.</a:t>
                      </a:r>
                    </a:p>
                    <a:p>
                      <a:pPr algn="just">
                        <a:spcAft>
                          <a:spcPts val="0"/>
                        </a:spcAft>
                      </a:pPr>
                      <a:endParaRPr lang="ru-RU" sz="1400" dirty="0" smtClean="0">
                        <a:effectLst/>
                        <a:latin typeface="Times New Roman"/>
                        <a:ea typeface="Times New Roman"/>
                      </a:endParaRPr>
                    </a:p>
                  </a:txBody>
                  <a:tcPr marL="114300" marR="114300" marT="0" marB="0">
                    <a:solidFill>
                      <a:srgbClr val="E8D0D0"/>
                    </a:solidFill>
                  </a:tcPr>
                </a:tc>
                <a:tc>
                  <a:txBody>
                    <a:bodyPr/>
                    <a:lstStyle/>
                    <a:p>
                      <a:pPr algn="just">
                        <a:spcAft>
                          <a:spcPts val="0"/>
                        </a:spcAft>
                      </a:pPr>
                      <a:r>
                        <a:rPr lang="ru-RU" sz="1400" b="1" dirty="0" smtClean="0">
                          <a:effectLst/>
                          <a:latin typeface="Times New Roman"/>
                          <a:ea typeface="Times New Roman"/>
                        </a:rPr>
                        <a:t>15) принятие решения о выдаче лицам, успешно прошедшим государственную итоговую аттестацию, документов об образовании и о квалификации, образцы которых самостоятельно устанавливаются Университетом;</a:t>
                      </a:r>
                    </a:p>
                    <a:p>
                      <a:pPr algn="just">
                        <a:spcAft>
                          <a:spcPts val="0"/>
                        </a:spcAft>
                      </a:pPr>
                      <a:r>
                        <a:rPr lang="ru-RU" sz="1400" dirty="0" smtClean="0">
                          <a:effectLst/>
                          <a:latin typeface="Times New Roman"/>
                          <a:ea typeface="Times New Roman"/>
                        </a:rPr>
                        <a:t>16) рассмотрение вопросов о представлении работников Университета к награждению государственными наградами РФ и присвоении им почетных званий;</a:t>
                      </a:r>
                    </a:p>
                    <a:p>
                      <a:pPr algn="just">
                        <a:spcAft>
                          <a:spcPts val="0"/>
                        </a:spcAft>
                      </a:pPr>
                      <a:r>
                        <a:rPr lang="ru-RU" sz="1400" dirty="0" smtClean="0">
                          <a:effectLst/>
                          <a:latin typeface="Times New Roman"/>
                          <a:ea typeface="Times New Roman"/>
                        </a:rPr>
                        <a:t>17) присуждение почетных званий Университета на основании положений, утверждаемых ученым советом Университета;</a:t>
                      </a:r>
                    </a:p>
                    <a:p>
                      <a:pPr algn="just">
                        <a:spcAft>
                          <a:spcPts val="0"/>
                        </a:spcAft>
                      </a:pPr>
                      <a:r>
                        <a:rPr lang="ru-RU" sz="1400" dirty="0" smtClean="0">
                          <a:effectLst/>
                          <a:latin typeface="Times New Roman"/>
                          <a:ea typeface="Times New Roman"/>
                        </a:rPr>
                        <a:t>18) утверждение положений, регулирующих вопросы стипендиального обеспечения обучающихся в Университете;</a:t>
                      </a:r>
                    </a:p>
                    <a:p>
                      <a:pPr algn="just">
                        <a:spcAft>
                          <a:spcPts val="0"/>
                        </a:spcAft>
                      </a:pPr>
                      <a:r>
                        <a:rPr lang="ru-RU" sz="1400" b="1" dirty="0" smtClean="0">
                          <a:effectLst/>
                          <a:latin typeface="Times New Roman"/>
                          <a:ea typeface="Times New Roman"/>
                        </a:rPr>
                        <a:t>19) ежегодное определение на начало учебного года объема учебной нагрузки педагогических работников Университета;</a:t>
                      </a:r>
                    </a:p>
                    <a:p>
                      <a:pPr algn="just">
                        <a:spcAft>
                          <a:spcPts val="0"/>
                        </a:spcAft>
                      </a:pPr>
                      <a:r>
                        <a:rPr lang="ru-RU" sz="1400" dirty="0" smtClean="0">
                          <a:effectLst/>
                          <a:latin typeface="Times New Roman"/>
                          <a:ea typeface="Times New Roman"/>
                        </a:rPr>
                        <a:t>20) принятие решений по другим вопросам, отнесенным к компетенции ученого совета Университета, в соответствии с законодательством РФ, настоящим уставом и локальными нормативными актами Университета.</a:t>
                      </a:r>
                    </a:p>
                    <a:p>
                      <a:pPr algn="just">
                        <a:spcAft>
                          <a:spcPts val="0"/>
                        </a:spcAft>
                      </a:pPr>
                      <a:r>
                        <a:rPr lang="ru-RU" sz="1400" dirty="0" smtClean="0">
                          <a:effectLst/>
                          <a:latin typeface="Times New Roman"/>
                          <a:ea typeface="Times New Roman"/>
                        </a:rPr>
                        <a:t>Ученым советом Университета по отдельным вопросам деятельности могут создаваться </a:t>
                      </a:r>
                      <a:r>
                        <a:rPr lang="ru-RU" sz="1400" b="1" dirty="0" smtClean="0">
                          <a:effectLst/>
                          <a:latin typeface="Times New Roman"/>
                          <a:ea typeface="Times New Roman"/>
                        </a:rPr>
                        <a:t>постоянные и временные комиссии</a:t>
                      </a:r>
                      <a:r>
                        <a:rPr lang="ru-RU" sz="1400" dirty="0" smtClean="0">
                          <a:effectLst/>
                          <a:latin typeface="Times New Roman"/>
                          <a:ea typeface="Times New Roman"/>
                        </a:rPr>
                        <a:t> с определением их функций и состава.</a:t>
                      </a:r>
                    </a:p>
                  </a:txBody>
                  <a:tcPr>
                    <a:solidFill>
                      <a:srgbClr val="E8D0D0"/>
                    </a:solidFill>
                  </a:tcPr>
                </a:tc>
              </a:tr>
            </a:tbl>
          </a:graphicData>
        </a:graphic>
      </p:graphicFrame>
    </p:spTree>
    <p:extLst>
      <p:ext uri="{BB962C8B-B14F-4D97-AF65-F5344CB8AC3E}">
        <p14:creationId xmlns:p14="http://schemas.microsoft.com/office/powerpoint/2010/main" val="1760661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915242749"/>
              </p:ext>
            </p:extLst>
          </p:nvPr>
        </p:nvGraphicFramePr>
        <p:xfrm>
          <a:off x="-40952" y="739472"/>
          <a:ext cx="9204384" cy="6118528"/>
        </p:xfrm>
        <a:graphic>
          <a:graphicData uri="http://schemas.openxmlformats.org/drawingml/2006/table">
            <a:tbl>
              <a:tblPr firstRow="1" bandRow="1">
                <a:tableStyleId>{21E4AEA4-8DFA-4A89-87EB-49C32662AFE0}</a:tableStyleId>
              </a:tblPr>
              <a:tblGrid>
                <a:gridCol w="4554252"/>
                <a:gridCol w="4650132"/>
              </a:tblGrid>
              <a:tr h="470755">
                <a:tc gridSpan="2">
                  <a:txBody>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Полномочия ректора</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2"/>
                    </a:solidFill>
                  </a:tcPr>
                </a:tc>
                <a:tc hMerge="1">
                  <a:txBody>
                    <a:bodyPr/>
                    <a:lstStyle/>
                    <a:p>
                      <a:endParaRPr lang="ru-RU" dirty="0"/>
                    </a:p>
                  </a:txBody>
                  <a:tcPr>
                    <a:solidFill>
                      <a:schemeClr val="accent2"/>
                    </a:solidFill>
                  </a:tcPr>
                </a:tc>
              </a:tr>
              <a:tr h="5647773">
                <a:tc>
                  <a:txBody>
                    <a:bodyPr/>
                    <a:lstStyle/>
                    <a:p>
                      <a:pPr algn="just">
                        <a:spcAft>
                          <a:spcPts val="0"/>
                        </a:spcAft>
                      </a:pPr>
                      <a:r>
                        <a:rPr lang="ru-RU" sz="1400" dirty="0">
                          <a:effectLst/>
                          <a:latin typeface="Times New Roman"/>
                          <a:ea typeface="Times New Roman"/>
                          <a:cs typeface="Times New Roman"/>
                        </a:rPr>
                        <a:t>1) определяет структуру ВУЗа и утверждает штатное расписание;</a:t>
                      </a:r>
                      <a:endParaRPr lang="ru-RU" sz="1400" dirty="0">
                        <a:effectLst/>
                        <a:latin typeface="Times New Roman"/>
                        <a:ea typeface="Times New Roman"/>
                      </a:endParaRPr>
                    </a:p>
                    <a:p>
                      <a:pPr algn="just">
                        <a:spcAft>
                          <a:spcPts val="0"/>
                        </a:spcAft>
                      </a:pPr>
                      <a:r>
                        <a:rPr lang="ru-RU" sz="1400" dirty="0">
                          <a:effectLst/>
                          <a:latin typeface="Times New Roman"/>
                          <a:ea typeface="Times New Roman"/>
                          <a:cs typeface="Times New Roman"/>
                        </a:rPr>
                        <a:t>2) издает приказы, распоряжения обязательные для всех работников и обучающихся, утверждает правила внутреннего распорядка ВУЗа, положения о</a:t>
                      </a:r>
                      <a:endParaRPr lang="ru-RU" sz="1400" dirty="0">
                        <a:effectLst/>
                        <a:latin typeface="Times New Roman"/>
                        <a:ea typeface="Times New Roman"/>
                      </a:endParaRPr>
                    </a:p>
                    <a:p>
                      <a:pPr algn="just">
                        <a:spcAft>
                          <a:spcPts val="0"/>
                        </a:spcAft>
                      </a:pPr>
                      <a:r>
                        <a:rPr lang="ru-RU" sz="1400" dirty="0">
                          <a:effectLst/>
                          <a:latin typeface="Times New Roman"/>
                          <a:ea typeface="Times New Roman"/>
                          <a:cs typeface="Times New Roman"/>
                        </a:rPr>
                        <a:t>структурных подразделениях ВУЗа, </a:t>
                      </a:r>
                      <a:r>
                        <a:rPr lang="ru-RU" sz="1400" dirty="0" smtClean="0">
                          <a:effectLst/>
                          <a:latin typeface="Times New Roman"/>
                          <a:ea typeface="Times New Roman"/>
                          <a:cs typeface="Times New Roman"/>
                        </a:rPr>
                        <a:t>должностные </a:t>
                      </a:r>
                      <a:r>
                        <a:rPr lang="ru-RU" sz="1400" dirty="0">
                          <a:effectLst/>
                          <a:latin typeface="Times New Roman"/>
                          <a:ea typeface="Times New Roman"/>
                          <a:cs typeface="Times New Roman"/>
                        </a:rPr>
                        <a:t>инструкции, иные локальные акты ВУЗа;</a:t>
                      </a:r>
                      <a:endParaRPr lang="ru-RU" sz="1400" dirty="0">
                        <a:effectLst/>
                        <a:latin typeface="Times New Roman"/>
                        <a:ea typeface="Times New Roman"/>
                      </a:endParaRPr>
                    </a:p>
                    <a:p>
                      <a:pPr algn="just">
                        <a:spcAft>
                          <a:spcPts val="0"/>
                        </a:spcAft>
                      </a:pPr>
                      <a:r>
                        <a:rPr lang="ru-RU" sz="1400" dirty="0">
                          <a:effectLst/>
                          <a:latin typeface="Times New Roman"/>
                          <a:ea typeface="Times New Roman"/>
                          <a:cs typeface="Times New Roman"/>
                        </a:rPr>
                        <a:t>3) заключает, изменяет и прекращает трудовые договоры с работниками ВУЗа, применяет меры поощрения и налагает дисциплинарные взыскания;</a:t>
                      </a:r>
                      <a:endParaRPr lang="ru-RU" sz="1400" dirty="0">
                        <a:effectLst/>
                        <a:latin typeface="Times New Roman"/>
                        <a:ea typeface="Times New Roman"/>
                      </a:endParaRPr>
                    </a:p>
                    <a:p>
                      <a:pPr algn="just">
                        <a:spcAft>
                          <a:spcPts val="0"/>
                        </a:spcAft>
                      </a:pPr>
                      <a:r>
                        <a:rPr lang="ru-RU" sz="1400" dirty="0">
                          <a:effectLst/>
                          <a:latin typeface="Times New Roman"/>
                          <a:ea typeface="Times New Roman"/>
                          <a:cs typeface="Times New Roman"/>
                        </a:rPr>
                        <a:t>4) без доверенности действует от имени ВУЗа, представляет его интересы в отношениях с государственными органами, органами местного самоуправления, юридическими и физическими лицами:</a:t>
                      </a:r>
                      <a:endParaRPr lang="ru-RU" sz="1400" dirty="0">
                        <a:effectLst/>
                        <a:latin typeface="Times New Roman"/>
                        <a:ea typeface="Times New Roman"/>
                      </a:endParaRPr>
                    </a:p>
                    <a:p>
                      <a:pPr algn="just">
                        <a:spcAft>
                          <a:spcPts val="0"/>
                        </a:spcAft>
                      </a:pPr>
                      <a:r>
                        <a:rPr lang="ru-RU" sz="1400" dirty="0">
                          <a:effectLst/>
                          <a:latin typeface="Times New Roman"/>
                          <a:ea typeface="Times New Roman"/>
                          <a:cs typeface="Times New Roman"/>
                        </a:rPr>
                        <a:t>5) руководит образовательной, научной, хозяйственной и финансовой деятельностью ВУЗа в соответствии с настоящим Уставом и законодательством РФ;</a:t>
                      </a:r>
                      <a:endParaRPr lang="ru-RU" sz="1400" dirty="0">
                        <a:effectLst/>
                        <a:latin typeface="Times New Roman"/>
                        <a:ea typeface="Times New Roman"/>
                      </a:endParaRPr>
                    </a:p>
                    <a:p>
                      <a:pPr algn="just">
                        <a:spcAft>
                          <a:spcPts val="0"/>
                        </a:spcAft>
                      </a:pPr>
                      <a:r>
                        <a:rPr lang="ru-RU" sz="1400" dirty="0">
                          <a:effectLst/>
                          <a:latin typeface="Times New Roman"/>
                          <a:ea typeface="Times New Roman"/>
                          <a:cs typeface="Times New Roman"/>
                        </a:rPr>
                        <a:t>6) возглавляет Ученый совет ВУЗа</a:t>
                      </a:r>
                      <a:r>
                        <a:rPr lang="ru-RU" sz="1400" dirty="0" smtClean="0">
                          <a:effectLst/>
                          <a:latin typeface="Times New Roman"/>
                          <a:ea typeface="Times New Roman"/>
                          <a:cs typeface="Times New Roman"/>
                        </a:rPr>
                        <a:t>;</a:t>
                      </a:r>
                    </a:p>
                    <a:p>
                      <a:pPr algn="just">
                        <a:spcAft>
                          <a:spcPts val="0"/>
                        </a:spcAft>
                      </a:pPr>
                      <a:r>
                        <a:rPr lang="ru-RU" sz="1400" dirty="0" smtClean="0">
                          <a:effectLst/>
                          <a:latin typeface="Times New Roman"/>
                          <a:ea typeface="Times New Roman"/>
                        </a:rPr>
                        <a:t>7) обеспечивает исполнение решений конференции и Ученого совета ВУЗа;</a:t>
                      </a:r>
                    </a:p>
                    <a:p>
                      <a:pPr algn="just">
                        <a:spcAft>
                          <a:spcPts val="0"/>
                        </a:spcAft>
                      </a:pPr>
                      <a:r>
                        <a:rPr lang="ru-RU" sz="1400" dirty="0" smtClean="0">
                          <a:effectLst/>
                          <a:latin typeface="Times New Roman"/>
                          <a:ea typeface="Times New Roman"/>
                        </a:rPr>
                        <a:t>8) решает вопросы финансовой деятельности ВУЗа;</a:t>
                      </a:r>
                    </a:p>
                    <a:p>
                      <a:pPr algn="just">
                        <a:spcAft>
                          <a:spcPts val="0"/>
                        </a:spcAft>
                      </a:pPr>
                      <a:r>
                        <a:rPr lang="ru-RU" sz="1400" dirty="0" smtClean="0">
                          <a:effectLst/>
                          <a:latin typeface="Times New Roman"/>
                          <a:ea typeface="Times New Roman"/>
                        </a:rPr>
                        <a:t>9) распоряжается имуществом и средствами ВУЗа в пределах своей компетенции и в соответствии с законодательством РФ;</a:t>
                      </a:r>
                    </a:p>
                  </a:txBody>
                  <a:tcPr marL="114300" marR="114300" marT="0" marB="0">
                    <a:solidFill>
                      <a:srgbClr val="E8D0D0"/>
                    </a:solidFill>
                  </a:tcPr>
                </a:tc>
                <a:tc>
                  <a:txBody>
                    <a:bodyPr/>
                    <a:lstStyle/>
                    <a:p>
                      <a:pPr algn="just">
                        <a:spcAft>
                          <a:spcPts val="0"/>
                        </a:spcAft>
                      </a:pPr>
                      <a:r>
                        <a:rPr lang="ru-RU" sz="1400" b="1" dirty="0" smtClean="0">
                          <a:effectLst/>
                          <a:latin typeface="Times New Roman"/>
                          <a:ea typeface="Times New Roman"/>
                        </a:rPr>
                        <a:t>Перечень полномочий ректора Университета значительно расширен, в частности добавлены:</a:t>
                      </a:r>
                    </a:p>
                    <a:p>
                      <a:pPr algn="just">
                        <a:spcAft>
                          <a:spcPts val="0"/>
                        </a:spcAft>
                      </a:pPr>
                      <a:r>
                        <a:rPr lang="ru-RU" sz="1400" dirty="0" smtClean="0">
                          <a:effectLst/>
                          <a:latin typeface="Times New Roman"/>
                          <a:ea typeface="Times New Roman"/>
                        </a:rPr>
                        <a:t>- ежегодно отчитывается  перед Ученым Советом и представляет на его рассмотрение план работы Университета на очередной год;</a:t>
                      </a:r>
                    </a:p>
                    <a:p>
                      <a:pPr algn="just">
                        <a:spcAft>
                          <a:spcPts val="0"/>
                        </a:spcAft>
                      </a:pPr>
                      <a:r>
                        <a:rPr lang="ru-RU" sz="1400" dirty="0" smtClean="0">
                          <a:effectLst/>
                          <a:latin typeface="Times New Roman"/>
                          <a:ea typeface="Times New Roman"/>
                        </a:rPr>
                        <a:t>- представляет Учредителю предложения к государственному заданию по основным видам деятельности, осуществляемым за счет субсидий из федерального бюджета на выполнение государственного задания;</a:t>
                      </a:r>
                    </a:p>
                    <a:p>
                      <a:pPr algn="just">
                        <a:spcAft>
                          <a:spcPts val="0"/>
                        </a:spcAft>
                      </a:pPr>
                      <a:r>
                        <a:rPr lang="ru-RU" sz="1400" dirty="0" smtClean="0">
                          <a:effectLst/>
                          <a:latin typeface="Times New Roman"/>
                          <a:ea typeface="Times New Roman"/>
                        </a:rPr>
                        <a:t>- представляет на рассмотрение ученого совета Университета предложения о создании попечительского совета Университета, его составе и внесении изменений в состав попечительского совета Университета, а также об утверждении регламента работы попечительского совета Университета;</a:t>
                      </a:r>
                    </a:p>
                    <a:p>
                      <a:pPr algn="just">
                        <a:spcAft>
                          <a:spcPts val="0"/>
                        </a:spcAft>
                      </a:pPr>
                      <a:r>
                        <a:rPr lang="ru-RU" sz="1400" dirty="0" smtClean="0">
                          <a:effectLst/>
                          <a:latin typeface="Times New Roman"/>
                          <a:ea typeface="Times New Roman"/>
                        </a:rPr>
                        <a:t>- доводит до структурных подразделений в части их направления деятельности государственное задание на осуществление основных видов деятельности, за счет субсидий из федерального бюджета на выполнение гос. задания, субсидий на иные цели, бюджетные ассигнования на выполнение федеральной адресной инвестиционной программы, гранты;</a:t>
                      </a:r>
                    </a:p>
                    <a:p>
                      <a:pPr algn="just">
                        <a:spcAft>
                          <a:spcPts val="0"/>
                        </a:spcAft>
                      </a:pPr>
                      <a:r>
                        <a:rPr lang="ru-RU" sz="1400" dirty="0" smtClean="0">
                          <a:effectLst/>
                          <a:latin typeface="Times New Roman"/>
                          <a:ea typeface="Times New Roman"/>
                        </a:rPr>
                        <a:t>- организует работу структурных подразделений Университета;</a:t>
                      </a:r>
                    </a:p>
                  </a:txBody>
                  <a:tcPr>
                    <a:solidFill>
                      <a:srgbClr val="E8D0D0"/>
                    </a:solidFill>
                  </a:tcPr>
                </a:tc>
              </a:tr>
            </a:tbl>
          </a:graphicData>
        </a:graphic>
      </p:graphicFrame>
    </p:spTree>
    <p:extLst>
      <p:ext uri="{BB962C8B-B14F-4D97-AF65-F5344CB8AC3E}">
        <p14:creationId xmlns:p14="http://schemas.microsoft.com/office/powerpoint/2010/main" val="1768306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670407036"/>
              </p:ext>
            </p:extLst>
          </p:nvPr>
        </p:nvGraphicFramePr>
        <p:xfrm>
          <a:off x="0" y="980729"/>
          <a:ext cx="9144000" cy="5719812"/>
        </p:xfrm>
        <a:graphic>
          <a:graphicData uri="http://schemas.openxmlformats.org/drawingml/2006/table">
            <a:tbl>
              <a:tblPr firstRow="1" bandRow="1">
                <a:tableStyleId>{21E4AEA4-8DFA-4A89-87EB-49C32662AFE0}</a:tableStyleId>
              </a:tblPr>
              <a:tblGrid>
                <a:gridCol w="4524375"/>
                <a:gridCol w="4619625"/>
              </a:tblGrid>
              <a:tr h="426020">
                <a:tc gridSpan="2">
                  <a:txBody>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Полномочия ректора</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2"/>
                    </a:solidFill>
                  </a:tcPr>
                </a:tc>
                <a:tc hMerge="1">
                  <a:txBody>
                    <a:bodyPr/>
                    <a:lstStyle/>
                    <a:p>
                      <a:endParaRPr lang="ru-RU" dirty="0"/>
                    </a:p>
                  </a:txBody>
                  <a:tcPr>
                    <a:solidFill>
                      <a:schemeClr val="accent2"/>
                    </a:solidFill>
                  </a:tcPr>
                </a:tc>
              </a:tr>
              <a:tr h="5262612">
                <a:tc>
                  <a:txBody>
                    <a:bodyPr/>
                    <a:lstStyle/>
                    <a:p>
                      <a:pPr algn="just">
                        <a:spcAft>
                          <a:spcPts val="0"/>
                        </a:spcAft>
                      </a:pPr>
                      <a:r>
                        <a:rPr lang="ru-RU" sz="1400" dirty="0" smtClean="0">
                          <a:effectLst/>
                          <a:latin typeface="Times New Roman"/>
                          <a:ea typeface="Times New Roman"/>
                        </a:rPr>
                        <a:t>10) утверждает план финансово-хозяйственной деятельности ВУЗа и его филиалов при наличии разрешения Учредителя;</a:t>
                      </a:r>
                    </a:p>
                    <a:p>
                      <a:pPr algn="just">
                        <a:spcAft>
                          <a:spcPts val="0"/>
                        </a:spcAft>
                      </a:pPr>
                      <a:r>
                        <a:rPr lang="ru-RU" sz="1400" dirty="0" smtClean="0">
                          <a:effectLst/>
                          <a:latin typeface="Times New Roman"/>
                          <a:ea typeface="Times New Roman"/>
                        </a:rPr>
                        <a:t>11) открывает лицевые счета  в  территориальных органах Федерального казначейства и валютные счета в кредитных организациях в порядке и случаях,</a:t>
                      </a:r>
                    </a:p>
                    <a:p>
                      <a:pPr algn="just">
                        <a:spcAft>
                          <a:spcPts val="0"/>
                        </a:spcAft>
                      </a:pPr>
                      <a:r>
                        <a:rPr lang="ru-RU" sz="1400" dirty="0" smtClean="0">
                          <a:effectLst/>
                          <a:latin typeface="Times New Roman"/>
                          <a:ea typeface="Times New Roman"/>
                        </a:rPr>
                        <a:t>предусмотренных законодательством РФ;</a:t>
                      </a:r>
                    </a:p>
                    <a:p>
                      <a:pPr algn="just">
                        <a:spcAft>
                          <a:spcPts val="0"/>
                        </a:spcAft>
                      </a:pPr>
                      <a:r>
                        <a:rPr lang="ru-RU" sz="1400" dirty="0" smtClean="0">
                          <a:effectLst/>
                          <a:latin typeface="Times New Roman"/>
                          <a:ea typeface="Times New Roman"/>
                        </a:rPr>
                        <a:t>12) выдает доверенности, заключает договоры, вносит изменения и расторгает</a:t>
                      </a:r>
                    </a:p>
                    <a:p>
                      <a:pPr algn="just">
                        <a:spcAft>
                          <a:spcPts val="0"/>
                        </a:spcAft>
                      </a:pPr>
                      <a:r>
                        <a:rPr lang="ru-RU" sz="1400" dirty="0" smtClean="0">
                          <a:effectLst/>
                          <a:latin typeface="Times New Roman"/>
                          <a:ea typeface="Times New Roman"/>
                        </a:rPr>
                        <a:t>13) осуществляет иную деятельность от имени ВУЗа в соответствии с законодательством РФ и настоящим Уставом.</a:t>
                      </a:r>
                    </a:p>
                    <a:p>
                      <a:pPr algn="just">
                        <a:spcAft>
                          <a:spcPts val="0"/>
                        </a:spcAft>
                      </a:pPr>
                      <a:endParaRPr lang="ru-RU" sz="1400" dirty="0" smtClean="0">
                        <a:effectLst/>
                        <a:latin typeface="Times New Roman"/>
                        <a:ea typeface="Times New Roman"/>
                      </a:endParaRPr>
                    </a:p>
                  </a:txBody>
                  <a:tcPr marL="114300" marR="114300" marT="0" marB="0">
                    <a:solidFill>
                      <a:srgbClr val="E8D0D0"/>
                    </a:solidFill>
                  </a:tcPr>
                </a:tc>
                <a:tc>
                  <a:txBody>
                    <a:bodyPr/>
                    <a:lstStyle/>
                    <a:p>
                      <a:pPr algn="just">
                        <a:spcAft>
                          <a:spcPts val="0"/>
                        </a:spcAft>
                      </a:pPr>
                      <a:r>
                        <a:rPr lang="ru-RU" sz="1400" dirty="0" smtClean="0">
                          <a:effectLst/>
                          <a:latin typeface="Times New Roman"/>
                          <a:ea typeface="Times New Roman"/>
                        </a:rPr>
                        <a:t>- принимает решения о поощрении обучающихся Университета и наложении на них дисциплинарных взысканий в соответствии с трудовым законодательством РФ;</a:t>
                      </a:r>
                    </a:p>
                    <a:p>
                      <a:pPr algn="just">
                        <a:spcAft>
                          <a:spcPts val="0"/>
                        </a:spcAft>
                      </a:pPr>
                      <a:r>
                        <a:rPr lang="ru-RU" sz="1400" dirty="0" smtClean="0">
                          <a:effectLst/>
                          <a:latin typeface="Times New Roman"/>
                          <a:ea typeface="Times New Roman"/>
                        </a:rPr>
                        <a:t>-формирует приемную комиссию;</a:t>
                      </a:r>
                    </a:p>
                    <a:p>
                      <a:pPr algn="just">
                        <a:spcAft>
                          <a:spcPts val="0"/>
                        </a:spcAft>
                      </a:pPr>
                      <a:r>
                        <a:rPr lang="ru-RU" sz="1400" dirty="0" smtClean="0">
                          <a:effectLst/>
                          <a:latin typeface="Times New Roman"/>
                          <a:ea typeface="Times New Roman"/>
                        </a:rPr>
                        <a:t>-совершает любые сделки и иные юридические действия в порядке, предусмотренном законодательством РФ и настоящим уставом;</a:t>
                      </a:r>
                    </a:p>
                    <a:p>
                      <a:pPr algn="just">
                        <a:spcAft>
                          <a:spcPts val="0"/>
                        </a:spcAft>
                      </a:pPr>
                      <a:r>
                        <a:rPr lang="ru-RU" sz="1400" dirty="0" smtClean="0">
                          <a:effectLst/>
                          <a:latin typeface="Times New Roman"/>
                          <a:ea typeface="Times New Roman"/>
                        </a:rPr>
                        <a:t>-утверждает годовые планы научно-исследовательских работ, экспериментальных разработок, опытно-конструкторских и технологических работ, осуществляемых за счет средств от приносящей доход деятельности;</a:t>
                      </a:r>
                    </a:p>
                    <a:p>
                      <a:pPr algn="just">
                        <a:spcAft>
                          <a:spcPts val="0"/>
                        </a:spcAft>
                      </a:pPr>
                      <a:r>
                        <a:rPr lang="ru-RU" sz="1400" dirty="0" smtClean="0">
                          <a:effectLst/>
                          <a:latin typeface="Times New Roman"/>
                          <a:ea typeface="Times New Roman"/>
                        </a:rPr>
                        <a:t>-отвечает за реализацию решений органов государственной власти и ученого совета Университета;</a:t>
                      </a:r>
                    </a:p>
                    <a:p>
                      <a:pPr algn="just">
                        <a:spcAft>
                          <a:spcPts val="0"/>
                        </a:spcAft>
                      </a:pPr>
                      <a:r>
                        <a:rPr lang="ru-RU" sz="1400" dirty="0" smtClean="0">
                          <a:effectLst/>
                          <a:latin typeface="Times New Roman"/>
                          <a:ea typeface="Times New Roman"/>
                        </a:rPr>
                        <a:t>- утверждает в случаях, предусмотренных законодательством РФ, образцы документов об образовании и (или) о квалификации;</a:t>
                      </a:r>
                    </a:p>
                    <a:p>
                      <a:pPr algn="just">
                        <a:spcAft>
                          <a:spcPts val="0"/>
                        </a:spcAft>
                      </a:pPr>
                      <a:r>
                        <a:rPr lang="ru-RU" sz="1400" dirty="0" smtClean="0">
                          <a:effectLst/>
                          <a:latin typeface="Times New Roman"/>
                          <a:ea typeface="Times New Roman"/>
                        </a:rPr>
                        <a:t>- организует и несет персональную ответственность за организацию работ и создание условий по защите информации в Университете, содержащей сведения, отнесенные в установленном законодательством РФ порядке к государственной, служебной и коммерческой тайне.</a:t>
                      </a:r>
                    </a:p>
                  </a:txBody>
                  <a:tcPr>
                    <a:solidFill>
                      <a:srgbClr val="E8D0D0"/>
                    </a:solidFill>
                  </a:tcPr>
                </a:tc>
              </a:tr>
            </a:tbl>
          </a:graphicData>
        </a:graphic>
      </p:graphicFrame>
    </p:spTree>
    <p:extLst>
      <p:ext uri="{BB962C8B-B14F-4D97-AF65-F5344CB8AC3E}">
        <p14:creationId xmlns:p14="http://schemas.microsoft.com/office/powerpoint/2010/main" val="3393468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665016444"/>
              </p:ext>
            </p:extLst>
          </p:nvPr>
        </p:nvGraphicFramePr>
        <p:xfrm>
          <a:off x="11048" y="1628800"/>
          <a:ext cx="9144000" cy="4450080"/>
        </p:xfrm>
        <a:graphic>
          <a:graphicData uri="http://schemas.openxmlformats.org/drawingml/2006/table">
            <a:tbl>
              <a:tblPr firstRow="1" bandRow="1">
                <a:tableStyleId>{21E4AEA4-8DFA-4A89-87EB-49C32662AFE0}</a:tableStyleId>
              </a:tblPr>
              <a:tblGrid>
                <a:gridCol w="4524375"/>
                <a:gridCol w="4619625"/>
              </a:tblGrid>
              <a:tr h="4301316">
                <a:tc>
                  <a:txBody>
                    <a:bodyPr/>
                    <a:lstStyle/>
                    <a:p>
                      <a:pPr algn="just">
                        <a:spcAft>
                          <a:spcPts val="0"/>
                        </a:spcAft>
                      </a:pPr>
                      <a:endPar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endParaRPr>
                    </a:p>
                  </a:txBody>
                  <a:tcPr marL="114300" marR="114300" marT="0" marB="0">
                    <a:solidFill>
                      <a:srgbClr val="E8D0D0"/>
                    </a:solidFill>
                  </a:tcPr>
                </a:tc>
                <a:tc>
                  <a:txBody>
                    <a:bodyPr/>
                    <a:lstStyle/>
                    <a:p>
                      <a:pPr algn="just">
                        <a:spcAft>
                          <a:spcPts val="0"/>
                        </a:spcAft>
                      </a:pPr>
                      <a:r>
                        <a:rPr lang="ru-RU" sz="1600" b="1" dirty="0" smtClean="0">
                          <a:solidFill>
                            <a:schemeClr val="tx1"/>
                          </a:solidFill>
                          <a:effectLst/>
                          <a:latin typeface="Times New Roman" panose="02020603050405020304" pitchFamily="18" charset="0"/>
                          <a:ea typeface="Times New Roman"/>
                          <a:cs typeface="Times New Roman" panose="02020603050405020304" pitchFamily="18" charset="0"/>
                        </a:rPr>
                        <a:t>Попечительский совет создается на срок полномочий Ректора Университета.</a:t>
                      </a:r>
                    </a:p>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В состав попечительского совета входят представители предпринимательских, финансовых и научных кругов, объединений работодателей, общественных объединений, представители органов исполнительной власти субъектов Российской Федерации, органов местного самоуправления, физические лица, в том числе выпускники Университета.</a:t>
                      </a:r>
                    </a:p>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Члены попечительского совета осуществляют свою деятельность на добровольных началах. Заседания попечительского совета </a:t>
                      </a:r>
                      <a:r>
                        <a:rPr lang="ru-RU" sz="1600" b="1" dirty="0" smtClean="0">
                          <a:solidFill>
                            <a:schemeClr val="tx1"/>
                          </a:solidFill>
                          <a:effectLst/>
                          <a:latin typeface="Times New Roman" panose="02020603050405020304" pitchFamily="18" charset="0"/>
                          <a:ea typeface="Times New Roman"/>
                          <a:cs typeface="Times New Roman" panose="02020603050405020304" pitchFamily="18" charset="0"/>
                        </a:rPr>
                        <a:t>не реже 1 раза в год.</a:t>
                      </a:r>
                    </a:p>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Решения попечительского совета Университета носят </a:t>
                      </a:r>
                      <a:r>
                        <a:rPr lang="ru-RU" sz="1600" b="1" dirty="0" smtClean="0">
                          <a:solidFill>
                            <a:schemeClr val="tx1"/>
                          </a:solidFill>
                          <a:effectLst/>
                          <a:latin typeface="Times New Roman" panose="02020603050405020304" pitchFamily="18" charset="0"/>
                          <a:ea typeface="Times New Roman"/>
                          <a:cs typeface="Times New Roman" panose="02020603050405020304" pitchFamily="18" charset="0"/>
                        </a:rPr>
                        <a:t>рекомендательный и консультативный характер</a:t>
                      </a: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a:t>
                      </a:r>
                    </a:p>
                    <a:p>
                      <a:pPr algn="just">
                        <a:spcAft>
                          <a:spcPts val="0"/>
                        </a:spcAft>
                      </a:pPr>
                      <a:endPar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endParaRPr>
                    </a:p>
                  </a:txBody>
                  <a:tcPr>
                    <a:solidFill>
                      <a:srgbClr val="E8D0D0"/>
                    </a:solidFill>
                  </a:tcPr>
                </a:tc>
              </a:tr>
            </a:tbl>
          </a:graphicData>
        </a:graphic>
      </p:graphicFrame>
      <p:sp>
        <p:nvSpPr>
          <p:cNvPr id="5" name="TextBox 4"/>
          <p:cNvSpPr txBox="1"/>
          <p:nvPr/>
        </p:nvSpPr>
        <p:spPr>
          <a:xfrm>
            <a:off x="1021512" y="908720"/>
            <a:ext cx="7344816" cy="523220"/>
          </a:xfrm>
          <a:prstGeom prst="rect">
            <a:avLst/>
          </a:prstGeom>
          <a:noFill/>
        </p:spPr>
        <p:txBody>
          <a:bodyPr wrap="square" rtlCol="0">
            <a:spAutoFit/>
          </a:bodyPr>
          <a:lstStyle/>
          <a:p>
            <a:pPr algn="ctr"/>
            <a:r>
              <a:rPr lang="ru-RU" sz="2800" b="1" dirty="0" smtClean="0"/>
              <a:t>Попечительский совет</a:t>
            </a:r>
            <a:endParaRPr lang="ru-RU" sz="2800" b="1" dirty="0"/>
          </a:p>
        </p:txBody>
      </p:sp>
    </p:spTree>
    <p:extLst>
      <p:ext uri="{BB962C8B-B14F-4D97-AF65-F5344CB8AC3E}">
        <p14:creationId xmlns:p14="http://schemas.microsoft.com/office/powerpoint/2010/main" val="1504740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372932695"/>
              </p:ext>
            </p:extLst>
          </p:nvPr>
        </p:nvGraphicFramePr>
        <p:xfrm>
          <a:off x="17264" y="980728"/>
          <a:ext cx="9144000" cy="1310640"/>
        </p:xfrm>
        <a:graphic>
          <a:graphicData uri="http://schemas.openxmlformats.org/drawingml/2006/table">
            <a:tbl>
              <a:tblPr firstRow="1" bandRow="1">
                <a:tableStyleId>{21E4AEA4-8DFA-4A89-87EB-49C32662AFE0}</a:tableStyleId>
              </a:tblPr>
              <a:tblGrid>
                <a:gridCol w="4554736"/>
                <a:gridCol w="4589264"/>
              </a:tblGrid>
              <a:tr h="1296144">
                <a:tc>
                  <a:txBody>
                    <a:bodyPr/>
                    <a:lstStyle/>
                    <a:p>
                      <a:pPr algn="just">
                        <a:spcAft>
                          <a:spcPts val="0"/>
                        </a:spcAft>
                      </a:pPr>
                      <a:endPar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endParaRPr>
                    </a:p>
                  </a:txBody>
                  <a:tcPr marL="114300" marR="114300" marT="0" marB="0">
                    <a:solidFill>
                      <a:srgbClr val="E8D0D0"/>
                    </a:solidFill>
                  </a:tcPr>
                </a:tc>
                <a:tc>
                  <a:txBody>
                    <a:bodyPr/>
                    <a:lstStyle/>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В Университете по решению ученого совета Университета или ректора могут создаваться </a:t>
                      </a:r>
                      <a:r>
                        <a:rPr lang="ru-RU" sz="1600" b="1" dirty="0" smtClean="0">
                          <a:solidFill>
                            <a:schemeClr val="tx1"/>
                          </a:solidFill>
                          <a:effectLst/>
                          <a:latin typeface="Times New Roman" panose="02020603050405020304" pitchFamily="18" charset="0"/>
                          <a:ea typeface="Times New Roman"/>
                          <a:cs typeface="Times New Roman" panose="02020603050405020304" pitchFamily="18" charset="0"/>
                        </a:rPr>
                        <a:t>совещательные и координационные органы</a:t>
                      </a: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 Университета по различным направлениям деятельности.</a:t>
                      </a:r>
                    </a:p>
                  </a:txBody>
                  <a:tcPr>
                    <a:solidFill>
                      <a:srgbClr val="E8D0D0"/>
                    </a:solidFill>
                  </a:tcPr>
                </a:tc>
              </a:tr>
            </a:tbl>
          </a:graphicData>
        </a:graphic>
      </p:graphicFrame>
      <p:sp>
        <p:nvSpPr>
          <p:cNvPr id="2" name="TextBox 1"/>
          <p:cNvSpPr txBox="1"/>
          <p:nvPr/>
        </p:nvSpPr>
        <p:spPr>
          <a:xfrm>
            <a:off x="3347864" y="3136"/>
            <a:ext cx="6624736" cy="369332"/>
          </a:xfrm>
          <a:prstGeom prst="rect">
            <a:avLst/>
          </a:prstGeom>
          <a:noFill/>
        </p:spPr>
        <p:txBody>
          <a:bodyPr wrap="square" rtlCol="0">
            <a:spAutoFit/>
          </a:bodyPr>
          <a:lstStyle/>
          <a:p>
            <a:r>
              <a:rPr lang="ru-RU" b="1" dirty="0" smtClean="0"/>
              <a:t>Совещательные, координационные органы</a:t>
            </a:r>
            <a:endParaRPr lang="ru-RU" b="1" dirty="0"/>
          </a:p>
        </p:txBody>
      </p:sp>
      <p:sp>
        <p:nvSpPr>
          <p:cNvPr id="5" name="TextBox 4"/>
          <p:cNvSpPr txBox="1"/>
          <p:nvPr/>
        </p:nvSpPr>
        <p:spPr>
          <a:xfrm>
            <a:off x="1289720" y="2398524"/>
            <a:ext cx="6624736" cy="369332"/>
          </a:xfrm>
          <a:prstGeom prst="rect">
            <a:avLst/>
          </a:prstGeom>
          <a:noFill/>
        </p:spPr>
        <p:txBody>
          <a:bodyPr wrap="square" rtlCol="0">
            <a:spAutoFit/>
          </a:bodyPr>
          <a:lstStyle/>
          <a:p>
            <a:pPr algn="ctr"/>
            <a:r>
              <a:rPr lang="ru-RU" b="1" dirty="0" smtClean="0"/>
              <a:t>Студенческий совет и профсоюзная организация</a:t>
            </a:r>
            <a:endParaRPr lang="ru-RU" b="1" dirty="0"/>
          </a:p>
        </p:txBody>
      </p:sp>
      <p:graphicFrame>
        <p:nvGraphicFramePr>
          <p:cNvPr id="6" name="Таблица 5"/>
          <p:cNvGraphicFramePr>
            <a:graphicFrameLocks noGrp="1"/>
          </p:cNvGraphicFramePr>
          <p:nvPr>
            <p:extLst>
              <p:ext uri="{D42A27DB-BD31-4B8C-83A1-F6EECF244321}">
                <p14:modId xmlns:p14="http://schemas.microsoft.com/office/powerpoint/2010/main" val="3218645545"/>
              </p:ext>
            </p:extLst>
          </p:nvPr>
        </p:nvGraphicFramePr>
        <p:xfrm>
          <a:off x="-25256" y="2924944"/>
          <a:ext cx="9144000" cy="2529840"/>
        </p:xfrm>
        <a:graphic>
          <a:graphicData uri="http://schemas.openxmlformats.org/drawingml/2006/table">
            <a:tbl>
              <a:tblPr firstRow="1" bandRow="1">
                <a:tableStyleId>{21E4AEA4-8DFA-4A89-87EB-49C32662AFE0}</a:tableStyleId>
              </a:tblPr>
              <a:tblGrid>
                <a:gridCol w="4554736"/>
                <a:gridCol w="4589264"/>
              </a:tblGrid>
              <a:tr h="1296144">
                <a:tc>
                  <a:txBody>
                    <a:bodyPr/>
                    <a:lstStyle/>
                    <a:p>
                      <a:pPr algn="just">
                        <a:spcAft>
                          <a:spcPts val="0"/>
                        </a:spcAft>
                      </a:pPr>
                      <a:endPar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endParaRPr>
                    </a:p>
                  </a:txBody>
                  <a:tcPr marL="114300" marR="114300" marT="0" marB="0">
                    <a:solidFill>
                      <a:srgbClr val="E8D0D0"/>
                    </a:solidFill>
                  </a:tcPr>
                </a:tc>
                <a:tc>
                  <a:txBody>
                    <a:bodyPr/>
                    <a:lstStyle/>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В целях учета мнения обучающихся и педагогических работников по вопросам управления Университетом и при принятии Университетом локальных нормативных актов создается:</a:t>
                      </a:r>
                    </a:p>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1) </a:t>
                      </a:r>
                      <a:r>
                        <a:rPr lang="ru-RU" sz="1600" b="1" dirty="0" smtClean="0">
                          <a:solidFill>
                            <a:schemeClr val="tx1"/>
                          </a:solidFill>
                          <a:effectLst/>
                          <a:latin typeface="Times New Roman" panose="02020603050405020304" pitchFamily="18" charset="0"/>
                          <a:ea typeface="Times New Roman"/>
                          <a:cs typeface="Times New Roman" panose="02020603050405020304" pitchFamily="18" charset="0"/>
                        </a:rPr>
                        <a:t>Студенческий совет</a:t>
                      </a: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 Председатель студенческого совета избирается на 1 год.</a:t>
                      </a:r>
                    </a:p>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2) </a:t>
                      </a:r>
                      <a:r>
                        <a:rPr lang="ru-RU" sz="1600" b="1" dirty="0" smtClean="0">
                          <a:solidFill>
                            <a:schemeClr val="tx1"/>
                          </a:solidFill>
                          <a:effectLst/>
                          <a:latin typeface="Times New Roman" panose="02020603050405020304" pitchFamily="18" charset="0"/>
                          <a:ea typeface="Times New Roman"/>
                          <a:cs typeface="Times New Roman" panose="02020603050405020304" pitchFamily="18" charset="0"/>
                        </a:rPr>
                        <a:t>первичная</a:t>
                      </a: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 </a:t>
                      </a:r>
                      <a:r>
                        <a:rPr lang="ru-RU" sz="1600" b="1" dirty="0" smtClean="0">
                          <a:solidFill>
                            <a:schemeClr val="tx1"/>
                          </a:solidFill>
                          <a:effectLst/>
                          <a:latin typeface="Times New Roman" panose="02020603050405020304" pitchFamily="18" charset="0"/>
                          <a:ea typeface="Times New Roman"/>
                          <a:cs typeface="Times New Roman" panose="02020603050405020304" pitchFamily="18" charset="0"/>
                        </a:rPr>
                        <a:t>профсоюзная</a:t>
                      </a: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 </a:t>
                      </a:r>
                      <a:r>
                        <a:rPr lang="ru-RU" sz="1600" b="1" dirty="0" smtClean="0">
                          <a:solidFill>
                            <a:schemeClr val="tx1"/>
                          </a:solidFill>
                          <a:effectLst/>
                          <a:latin typeface="Times New Roman" panose="02020603050405020304" pitchFamily="18" charset="0"/>
                          <a:ea typeface="Times New Roman"/>
                          <a:cs typeface="Times New Roman" panose="02020603050405020304" pitchFamily="18" charset="0"/>
                        </a:rPr>
                        <a:t>организация</a:t>
                      </a: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 работников и студентов Университета.</a:t>
                      </a:r>
                    </a:p>
                    <a:p>
                      <a:pPr algn="just">
                        <a:spcAft>
                          <a:spcPts val="0"/>
                        </a:spcAft>
                      </a:pPr>
                      <a:endPar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endParaRPr>
                    </a:p>
                  </a:txBody>
                  <a:tcPr>
                    <a:solidFill>
                      <a:srgbClr val="E8D0D0"/>
                    </a:solidFill>
                  </a:tcPr>
                </a:tc>
              </a:tr>
            </a:tbl>
          </a:graphicData>
        </a:graphic>
      </p:graphicFrame>
    </p:spTree>
    <p:extLst>
      <p:ext uri="{BB962C8B-B14F-4D97-AF65-F5344CB8AC3E}">
        <p14:creationId xmlns:p14="http://schemas.microsoft.com/office/powerpoint/2010/main" val="3222214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9144000" cy="461665"/>
          </a:xfrm>
          <a:prstGeom prst="rect">
            <a:avLst/>
          </a:prstGeom>
          <a:noFill/>
        </p:spPr>
        <p:txBody>
          <a:bodyPr wrap="square" rtlCol="0">
            <a:spAutoFit/>
          </a:bodyPr>
          <a:lstStyle/>
          <a:p>
            <a:pPr algn="ctr"/>
            <a:r>
              <a:rPr lang="ru-RU" sz="2400" b="1" dirty="0" smtClean="0"/>
              <a:t>Коллегиальные органы в Уставе ФГБОУ ВО «ЧелГУ»</a:t>
            </a:r>
            <a:endParaRPr lang="ru-RU" sz="2400" b="1" dirty="0"/>
          </a:p>
        </p:txBody>
      </p:sp>
      <p:cxnSp>
        <p:nvCxnSpPr>
          <p:cNvPr id="5" name="Прямая со стрелкой 4"/>
          <p:cNvCxnSpPr/>
          <p:nvPr/>
        </p:nvCxnSpPr>
        <p:spPr>
          <a:xfrm flipH="1">
            <a:off x="1907704" y="1556792"/>
            <a:ext cx="1008112" cy="43204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a:endCxn id="12" idx="0"/>
          </p:cNvCxnSpPr>
          <p:nvPr/>
        </p:nvCxnSpPr>
        <p:spPr>
          <a:xfrm>
            <a:off x="5716436" y="1569590"/>
            <a:ext cx="1153996" cy="4192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1215587"/>
            <a:ext cx="9144000" cy="323165"/>
          </a:xfrm>
          <a:prstGeom prst="rect">
            <a:avLst/>
          </a:prstGeom>
          <a:noFill/>
        </p:spPr>
        <p:txBody>
          <a:bodyPr wrap="square" rtlCol="0">
            <a:spAutoFit/>
          </a:bodyPr>
          <a:lstStyle/>
          <a:p>
            <a:pPr algn="ctr"/>
            <a:r>
              <a:rPr lang="ru-RU" sz="1500" dirty="0" smtClean="0"/>
              <a:t>На факультетах, в институтах, а также в иных образовательных подразделениях, в состав которых входит</a:t>
            </a:r>
            <a:endParaRPr lang="ru-RU" sz="1500" dirty="0"/>
          </a:p>
        </p:txBody>
      </p:sp>
      <p:sp>
        <p:nvSpPr>
          <p:cNvPr id="12" name="Прямоугольник 11"/>
          <p:cNvSpPr/>
          <p:nvPr/>
        </p:nvSpPr>
        <p:spPr>
          <a:xfrm>
            <a:off x="4584432" y="1988840"/>
            <a:ext cx="4572000" cy="1600438"/>
          </a:xfrm>
          <a:prstGeom prst="rect">
            <a:avLst/>
          </a:prstGeom>
        </p:spPr>
        <p:txBody>
          <a:bodyPr>
            <a:spAutoFit/>
          </a:bodyPr>
          <a:lstStyle/>
          <a:p>
            <a:r>
              <a:rPr lang="ru-RU" sz="1400" b="1" dirty="0">
                <a:solidFill>
                  <a:prstClr val="black"/>
                </a:solidFill>
                <a:ea typeface="Times New Roman"/>
                <a:cs typeface="Times New Roman" panose="02020603050405020304" pitchFamily="18" charset="0"/>
              </a:rPr>
              <a:t>20 и более </a:t>
            </a:r>
            <a:r>
              <a:rPr lang="ru-RU" sz="1400" dirty="0">
                <a:solidFill>
                  <a:prstClr val="black"/>
                </a:solidFill>
                <a:ea typeface="Times New Roman"/>
                <a:cs typeface="Times New Roman" panose="02020603050405020304" pitchFamily="18" charset="0"/>
              </a:rPr>
              <a:t>научно-педагогических работников, за исключением работающих в Университете на условиях совместительства и неполного рабочего времени, </a:t>
            </a:r>
            <a:r>
              <a:rPr lang="ru-RU" sz="1400" b="1" dirty="0">
                <a:solidFill>
                  <a:prstClr val="black"/>
                </a:solidFill>
                <a:ea typeface="Times New Roman"/>
                <a:cs typeface="Times New Roman" panose="02020603050405020304" pitchFamily="18" charset="0"/>
              </a:rPr>
              <a:t>избираются коллегиальные органы</a:t>
            </a:r>
            <a:r>
              <a:rPr lang="ru-RU" sz="1400" dirty="0">
                <a:solidFill>
                  <a:prstClr val="black"/>
                </a:solidFill>
                <a:ea typeface="Times New Roman"/>
                <a:cs typeface="Times New Roman" panose="02020603050405020304" pitchFamily="18" charset="0"/>
              </a:rPr>
              <a:t>, осуществляющие общее руководство этими подразделениями, </a:t>
            </a:r>
            <a:r>
              <a:rPr lang="ru-RU" sz="1400" b="1" dirty="0">
                <a:solidFill>
                  <a:prstClr val="black"/>
                </a:solidFill>
                <a:ea typeface="Times New Roman"/>
                <a:cs typeface="Times New Roman" panose="02020603050405020304" pitchFamily="18" charset="0"/>
              </a:rPr>
              <a:t>- ученые советы факультетов/институтов</a:t>
            </a:r>
            <a:r>
              <a:rPr lang="ru-RU" sz="1400" dirty="0">
                <a:solidFill>
                  <a:prstClr val="black"/>
                </a:solidFill>
                <a:ea typeface="Times New Roman"/>
                <a:cs typeface="Times New Roman" panose="02020603050405020304" pitchFamily="18" charset="0"/>
              </a:rPr>
              <a:t> Университета или ученые советы подразделений Университета.</a:t>
            </a:r>
            <a:endParaRPr lang="ru-RU" dirty="0"/>
          </a:p>
        </p:txBody>
      </p:sp>
      <p:sp>
        <p:nvSpPr>
          <p:cNvPr id="13" name="Прямоугольник 12"/>
          <p:cNvSpPr/>
          <p:nvPr/>
        </p:nvSpPr>
        <p:spPr>
          <a:xfrm>
            <a:off x="125760" y="1988840"/>
            <a:ext cx="4572000" cy="1815882"/>
          </a:xfrm>
          <a:prstGeom prst="rect">
            <a:avLst/>
          </a:prstGeom>
        </p:spPr>
        <p:txBody>
          <a:bodyPr>
            <a:spAutoFit/>
          </a:bodyPr>
          <a:lstStyle/>
          <a:p>
            <a:pPr>
              <a:spcAft>
                <a:spcPts val="0"/>
              </a:spcAft>
            </a:pPr>
            <a:r>
              <a:rPr lang="ru-RU" sz="1400" b="1" dirty="0">
                <a:latin typeface="Times New Roman"/>
                <a:ea typeface="Times New Roman"/>
                <a:cs typeface="Times New Roman"/>
              </a:rPr>
              <a:t>менее 20 </a:t>
            </a:r>
            <a:r>
              <a:rPr lang="ru-RU" sz="1400" dirty="0">
                <a:latin typeface="Times New Roman"/>
                <a:ea typeface="Times New Roman"/>
                <a:cs typeface="Times New Roman"/>
              </a:rPr>
              <a:t>научно-педагогических работников, за исключением работающих в Университете на условиях совместительства и неполного рабочего времени, </a:t>
            </a:r>
            <a:r>
              <a:rPr lang="ru-RU" sz="1400" b="1" dirty="0">
                <a:latin typeface="Times New Roman"/>
                <a:ea typeface="Times New Roman"/>
                <a:cs typeface="Times New Roman"/>
              </a:rPr>
              <a:t>функции ученого совета факультета/института</a:t>
            </a:r>
            <a:r>
              <a:rPr lang="ru-RU" sz="1400" dirty="0">
                <a:latin typeface="Times New Roman"/>
                <a:ea typeface="Times New Roman"/>
                <a:cs typeface="Times New Roman"/>
              </a:rPr>
              <a:t> (подразделения) Университета </a:t>
            </a:r>
            <a:r>
              <a:rPr lang="ru-RU" sz="1400" b="1" dirty="0">
                <a:latin typeface="Times New Roman"/>
                <a:ea typeface="Times New Roman"/>
                <a:cs typeface="Times New Roman"/>
              </a:rPr>
              <a:t>выполняет общее собрание научно-педагогических работников и обучающихся</a:t>
            </a:r>
            <a:r>
              <a:rPr lang="ru-RU" sz="1400" dirty="0">
                <a:latin typeface="Times New Roman"/>
                <a:ea typeface="Times New Roman"/>
                <a:cs typeface="Times New Roman"/>
              </a:rPr>
              <a:t> факультета/института (подразделения) Университета.</a:t>
            </a:r>
            <a:endParaRPr lang="ru-RU" sz="1400" dirty="0">
              <a:effectLst/>
              <a:latin typeface="Times New Roman"/>
              <a:ea typeface="Times New Roman"/>
            </a:endParaRPr>
          </a:p>
        </p:txBody>
      </p:sp>
      <p:sp>
        <p:nvSpPr>
          <p:cNvPr id="16" name="Прямоугольник 15"/>
          <p:cNvSpPr/>
          <p:nvPr/>
        </p:nvSpPr>
        <p:spPr>
          <a:xfrm>
            <a:off x="125760" y="3933056"/>
            <a:ext cx="8910736" cy="2631490"/>
          </a:xfrm>
          <a:prstGeom prst="rect">
            <a:avLst/>
          </a:prstGeom>
        </p:spPr>
        <p:txBody>
          <a:bodyPr wrap="square">
            <a:spAutoFit/>
          </a:bodyPr>
          <a:lstStyle/>
          <a:p>
            <a:pPr lvl="0" algn="just" fontAlgn="auto">
              <a:spcBef>
                <a:spcPts val="0"/>
              </a:spcBef>
              <a:spcAft>
                <a:spcPts val="0"/>
              </a:spcAft>
            </a:pPr>
            <a:r>
              <a:rPr lang="ru-RU" sz="1500" b="1" dirty="0">
                <a:solidFill>
                  <a:prstClr val="black"/>
                </a:solidFill>
                <a:ea typeface="Times New Roman"/>
                <a:cs typeface="Times New Roman" panose="02020603050405020304" pitchFamily="18" charset="0"/>
              </a:rPr>
              <a:t>В состав ученого совета факультета/института (подразделения) Университета входят деканы факультетов/директора институтов и заведующие кафедрами. </a:t>
            </a:r>
            <a:r>
              <a:rPr lang="ru-RU" sz="1500" dirty="0">
                <a:solidFill>
                  <a:prstClr val="black"/>
                </a:solidFill>
                <a:ea typeface="Times New Roman"/>
                <a:cs typeface="Times New Roman" panose="02020603050405020304" pitchFamily="18" charset="0"/>
              </a:rPr>
              <a:t>Другие члены ученого совета факультета/института (подразделения) Университета избираются общим собранием научно-педагогических работников и обучающихся факультета/института (подразделения) Университета с участием ректора Университета или его представителя и обучающихся Университета путем тайного </a:t>
            </a:r>
            <a:r>
              <a:rPr lang="ru-RU" sz="1500" dirty="0" smtClean="0">
                <a:solidFill>
                  <a:prstClr val="black"/>
                </a:solidFill>
                <a:ea typeface="Times New Roman"/>
                <a:cs typeface="Times New Roman" panose="02020603050405020304" pitchFamily="18" charset="0"/>
              </a:rPr>
              <a:t>голосования (</a:t>
            </a:r>
            <a:r>
              <a:rPr lang="ru-RU" sz="1500" dirty="0">
                <a:solidFill>
                  <a:prstClr val="black"/>
                </a:solidFill>
                <a:ea typeface="Times New Roman"/>
                <a:cs typeface="Times New Roman" panose="02020603050405020304" pitchFamily="18" charset="0"/>
              </a:rPr>
              <a:t>если проголосовало более 50 </a:t>
            </a:r>
            <a:r>
              <a:rPr lang="ru-RU" sz="1500" dirty="0" smtClean="0">
                <a:solidFill>
                  <a:prstClr val="black"/>
                </a:solidFill>
                <a:ea typeface="Times New Roman"/>
                <a:cs typeface="Times New Roman" panose="02020603050405020304" pitchFamily="18" charset="0"/>
              </a:rPr>
              <a:t>процентов </a:t>
            </a:r>
            <a:r>
              <a:rPr lang="ru-RU" sz="1500" dirty="0" smtClean="0"/>
              <a:t>присутствующих </a:t>
            </a:r>
            <a:r>
              <a:rPr lang="ru-RU" sz="1500" dirty="0"/>
              <a:t>на общем </a:t>
            </a:r>
            <a:r>
              <a:rPr lang="ru-RU" sz="1500" dirty="0" smtClean="0"/>
              <a:t>собрании, при </a:t>
            </a:r>
            <a:r>
              <a:rPr lang="ru-RU" sz="1500" dirty="0"/>
              <a:t>условии участия в работе общего собрания </a:t>
            </a:r>
            <a:r>
              <a:rPr lang="ru-RU" sz="1500" dirty="0" smtClean="0"/>
              <a:t>не </a:t>
            </a:r>
            <a:r>
              <a:rPr lang="ru-RU" sz="1500" dirty="0"/>
              <a:t>менее двух третьих списочного состава научно-педагогических работников и </a:t>
            </a:r>
            <a:r>
              <a:rPr lang="ru-RU" sz="1500" dirty="0" smtClean="0"/>
              <a:t>обучающихся</a:t>
            </a:r>
            <a:r>
              <a:rPr lang="ru-RU" sz="1500" dirty="0" smtClean="0">
                <a:solidFill>
                  <a:prstClr val="black"/>
                </a:solidFill>
                <a:ea typeface="Times New Roman"/>
                <a:cs typeface="Times New Roman" panose="02020603050405020304" pitchFamily="18" charset="0"/>
              </a:rPr>
              <a:t>). </a:t>
            </a:r>
            <a:endParaRPr lang="ru-RU" sz="1500" dirty="0">
              <a:solidFill>
                <a:prstClr val="black"/>
              </a:solidFill>
              <a:ea typeface="Times New Roman"/>
              <a:cs typeface="Times New Roman" panose="02020603050405020304" pitchFamily="18" charset="0"/>
            </a:endParaRPr>
          </a:p>
          <a:p>
            <a:pPr lvl="0" algn="just" fontAlgn="auto">
              <a:spcBef>
                <a:spcPts val="0"/>
              </a:spcBef>
              <a:spcAft>
                <a:spcPts val="0"/>
              </a:spcAft>
            </a:pPr>
            <a:r>
              <a:rPr lang="ru-RU" sz="1500" dirty="0">
                <a:solidFill>
                  <a:prstClr val="black"/>
                </a:solidFill>
                <a:ea typeface="Times New Roman"/>
                <a:cs typeface="Times New Roman" panose="02020603050405020304" pitchFamily="18" charset="0"/>
              </a:rPr>
              <a:t>Факультет, входящий в состав Университета, возглавляет декан, избираемый ученым советом Университета путем тайного голосования на срок </a:t>
            </a:r>
            <a:r>
              <a:rPr lang="ru-RU" sz="1500" b="1" dirty="0">
                <a:solidFill>
                  <a:prstClr val="black"/>
                </a:solidFill>
                <a:ea typeface="Times New Roman"/>
                <a:cs typeface="Times New Roman" panose="02020603050405020304" pitchFamily="18" charset="0"/>
              </a:rPr>
              <a:t>до 5 (пяти) лет</a:t>
            </a:r>
            <a:r>
              <a:rPr lang="ru-RU" sz="1500" dirty="0">
                <a:solidFill>
                  <a:prstClr val="black"/>
                </a:solidFill>
                <a:ea typeface="Times New Roman"/>
                <a:cs typeface="Times New Roman" panose="02020603050405020304" pitchFamily="18" charset="0"/>
              </a:rPr>
              <a:t> из числа наиболее квалифицированных и авторитетных специалистов.</a:t>
            </a:r>
          </a:p>
        </p:txBody>
      </p:sp>
    </p:spTree>
    <p:extLst>
      <p:ext uri="{BB962C8B-B14F-4D97-AF65-F5344CB8AC3E}">
        <p14:creationId xmlns:p14="http://schemas.microsoft.com/office/powerpoint/2010/main" val="1146363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201400835"/>
              </p:ext>
            </p:extLst>
          </p:nvPr>
        </p:nvGraphicFramePr>
        <p:xfrm>
          <a:off x="6216" y="1219200"/>
          <a:ext cx="9144000" cy="5638800"/>
        </p:xfrm>
        <a:graphic>
          <a:graphicData uri="http://schemas.openxmlformats.org/drawingml/2006/table">
            <a:tbl>
              <a:tblPr firstRow="1" bandRow="1">
                <a:tableStyleId>{21E4AEA4-8DFA-4A89-87EB-49C32662AFE0}</a:tableStyleId>
              </a:tblPr>
              <a:tblGrid>
                <a:gridCol w="4572000"/>
                <a:gridCol w="4572000"/>
              </a:tblGrid>
              <a:tr h="2659752">
                <a:tc>
                  <a:txBody>
                    <a:bodyPr/>
                    <a:lstStyle/>
                    <a:p>
                      <a:pPr algn="just">
                        <a:spcAft>
                          <a:spcPts val="0"/>
                        </a:spcAft>
                      </a:pP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Раздел «Образовательная деятельность» подробно описывается организация образовательного процесса в ВУЗе по основным образовательным программам, нормативные сроки освоения программ, формы обучения, объем учебной нагрузки студентов,</a:t>
                      </a:r>
                      <a:r>
                        <a:rPr lang="ru-RU" sz="1400" b="0" baseline="0" dirty="0" smtClean="0">
                          <a:solidFill>
                            <a:schemeClr val="tx1"/>
                          </a:solidFill>
                          <a:effectLst/>
                          <a:latin typeface="Times New Roman" panose="02020603050405020304" pitchFamily="18" charset="0"/>
                          <a:ea typeface="Times New Roman"/>
                          <a:cs typeface="Times New Roman" panose="02020603050405020304" pitchFamily="18" charset="0"/>
                        </a:rPr>
                        <a:t> порядок приема и отчисления обучающихся.</a:t>
                      </a:r>
                      <a:endPar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endParaRPr>
                    </a:p>
                    <a:p>
                      <a:pPr algn="just">
                        <a:spcAft>
                          <a:spcPts val="0"/>
                        </a:spcAft>
                      </a:pP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Раздел  «Научная деятельность»</a:t>
                      </a:r>
                      <a:r>
                        <a:rPr lang="ru-RU" sz="1400" b="0" baseline="0" dirty="0" smtClean="0">
                          <a:solidFill>
                            <a:schemeClr val="tx1"/>
                          </a:solidFill>
                          <a:effectLst/>
                          <a:latin typeface="Times New Roman" panose="02020603050405020304" pitchFamily="18" charset="0"/>
                          <a:ea typeface="Times New Roman"/>
                          <a:cs typeface="Times New Roman" panose="02020603050405020304" pitchFamily="18" charset="0"/>
                        </a:rPr>
                        <a:t> о</a:t>
                      </a: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пределяет задачи, принципы научной деятельности, функции ВУЗа в области научной деятельности.</a:t>
                      </a:r>
                    </a:p>
                    <a:p>
                      <a:pPr algn="just">
                        <a:spcAft>
                          <a:spcPts val="0"/>
                        </a:spcAft>
                      </a:pPr>
                      <a:endPar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endParaRPr>
                    </a:p>
                  </a:txBody>
                  <a:tcPr marL="114300" marR="114300" marT="0" marB="0">
                    <a:solidFill>
                      <a:srgbClr val="E8D0D0"/>
                    </a:solidFill>
                  </a:tcPr>
                </a:tc>
                <a:tc>
                  <a:txBody>
                    <a:bodyPr/>
                    <a:lstStyle/>
                    <a:p>
                      <a:pPr algn="just">
                        <a:spcAft>
                          <a:spcPts val="0"/>
                        </a:spcAft>
                      </a:pPr>
                      <a:r>
                        <a:rPr lang="ru-RU" sz="1400" b="1" dirty="0" smtClean="0">
                          <a:solidFill>
                            <a:schemeClr val="tx1"/>
                          </a:solidFill>
                          <a:effectLst/>
                          <a:latin typeface="Times New Roman" panose="02020603050405020304" pitchFamily="18" charset="0"/>
                          <a:ea typeface="Times New Roman"/>
                          <a:cs typeface="Times New Roman" panose="02020603050405020304" pitchFamily="18" charset="0"/>
                        </a:rPr>
                        <a:t>Разделы прием в Университет и обучающиеся Университета исключены из нового устава.</a:t>
                      </a:r>
                    </a:p>
                    <a:p>
                      <a:pPr algn="just">
                        <a:spcAft>
                          <a:spcPts val="0"/>
                        </a:spcAft>
                      </a:pP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В разделе «Образовательная, научная, научно-техническая, инновационная и иная деятельность Университета» изложено, что Университет реализует основные образовательные программы высшего образования – программы бакалавриата, программы специалитета, программы магистратуры, программы подготовки научно-педагогических кадров в аспирантуре (адъюнктуре).</a:t>
                      </a:r>
                    </a:p>
                    <a:p>
                      <a:pPr algn="just">
                        <a:spcAft>
                          <a:spcPts val="0"/>
                        </a:spcAft>
                      </a:pP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Добавлены следующие виды дополнительных образовательных программ:</a:t>
                      </a:r>
                    </a:p>
                    <a:p>
                      <a:pPr algn="just">
                        <a:spcAft>
                          <a:spcPts val="0"/>
                        </a:spcAft>
                      </a:pP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1) </a:t>
                      </a:r>
                      <a:r>
                        <a:rPr lang="ru-RU" sz="1400" b="1" dirty="0" smtClean="0">
                          <a:solidFill>
                            <a:schemeClr val="tx1"/>
                          </a:solidFill>
                          <a:effectLst/>
                          <a:latin typeface="Times New Roman" panose="02020603050405020304" pitchFamily="18" charset="0"/>
                          <a:ea typeface="Times New Roman"/>
                          <a:cs typeface="Times New Roman" panose="02020603050405020304" pitchFamily="18" charset="0"/>
                        </a:rPr>
                        <a:t>Дополнительные</a:t>
                      </a: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 </a:t>
                      </a:r>
                      <a:r>
                        <a:rPr lang="ru-RU" sz="1400" b="1" dirty="0" smtClean="0">
                          <a:solidFill>
                            <a:schemeClr val="tx1"/>
                          </a:solidFill>
                          <a:effectLst/>
                          <a:latin typeface="Times New Roman" panose="02020603050405020304" pitchFamily="18" charset="0"/>
                          <a:ea typeface="Times New Roman"/>
                          <a:cs typeface="Times New Roman" panose="02020603050405020304" pitchFamily="18" charset="0"/>
                        </a:rPr>
                        <a:t>общеобразовательные</a:t>
                      </a: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 </a:t>
                      </a:r>
                      <a:r>
                        <a:rPr lang="ru-RU" sz="1400" b="1" dirty="0" smtClean="0">
                          <a:solidFill>
                            <a:schemeClr val="tx1"/>
                          </a:solidFill>
                          <a:effectLst/>
                          <a:latin typeface="Times New Roman" panose="02020603050405020304" pitchFamily="18" charset="0"/>
                          <a:ea typeface="Times New Roman"/>
                          <a:cs typeface="Times New Roman" panose="02020603050405020304" pitchFamily="18" charset="0"/>
                        </a:rPr>
                        <a:t>программы</a:t>
                      </a: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 – дополнительные общеразвивающие программы и дополнительные предпрофессиональные программы в области искусств, в области физической культуры и спорта;</a:t>
                      </a:r>
                    </a:p>
                    <a:p>
                      <a:pPr algn="just">
                        <a:spcAft>
                          <a:spcPts val="0"/>
                        </a:spcAft>
                      </a:pP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2)  </a:t>
                      </a:r>
                      <a:r>
                        <a:rPr lang="ru-RU" sz="1400" b="1" dirty="0" smtClean="0">
                          <a:solidFill>
                            <a:schemeClr val="tx1"/>
                          </a:solidFill>
                          <a:effectLst/>
                          <a:latin typeface="Times New Roman" panose="02020603050405020304" pitchFamily="18" charset="0"/>
                          <a:ea typeface="Times New Roman"/>
                          <a:cs typeface="Times New Roman" panose="02020603050405020304" pitchFamily="18" charset="0"/>
                        </a:rPr>
                        <a:t>Дополнительные</a:t>
                      </a: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 </a:t>
                      </a:r>
                      <a:r>
                        <a:rPr lang="ru-RU" sz="1400" b="1" dirty="0" smtClean="0">
                          <a:solidFill>
                            <a:schemeClr val="tx1"/>
                          </a:solidFill>
                          <a:effectLst/>
                          <a:latin typeface="Times New Roman" panose="02020603050405020304" pitchFamily="18" charset="0"/>
                          <a:ea typeface="Times New Roman"/>
                          <a:cs typeface="Times New Roman" panose="02020603050405020304" pitchFamily="18" charset="0"/>
                        </a:rPr>
                        <a:t>профессиональные</a:t>
                      </a: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 </a:t>
                      </a:r>
                      <a:r>
                        <a:rPr lang="ru-RU" sz="1400" b="1" dirty="0" smtClean="0">
                          <a:solidFill>
                            <a:schemeClr val="tx1"/>
                          </a:solidFill>
                          <a:effectLst/>
                          <a:latin typeface="Times New Roman" panose="02020603050405020304" pitchFamily="18" charset="0"/>
                          <a:ea typeface="Times New Roman"/>
                          <a:cs typeface="Times New Roman" panose="02020603050405020304" pitchFamily="18" charset="0"/>
                        </a:rPr>
                        <a:t>программы</a:t>
                      </a: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 – программы повышения квалификации, программы профессиональной переподготовки.</a:t>
                      </a:r>
                    </a:p>
                    <a:p>
                      <a:pPr algn="just">
                        <a:spcAft>
                          <a:spcPts val="0"/>
                        </a:spcAft>
                      </a:pP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Определен перечень видов научных исследований выполняемых в Университете, право на экспериментальные разработки, на инновационную деятельность, экспертные, консультативные и аналитические работы и услуги, подготовка научных кадров.</a:t>
                      </a:r>
                    </a:p>
                  </a:txBody>
                  <a:tcPr>
                    <a:solidFill>
                      <a:srgbClr val="E8D0D0"/>
                    </a:solidFill>
                  </a:tcPr>
                </a:tc>
              </a:tr>
            </a:tbl>
          </a:graphicData>
        </a:graphic>
      </p:graphicFrame>
      <p:sp>
        <p:nvSpPr>
          <p:cNvPr id="5" name="TextBox 4"/>
          <p:cNvSpPr txBox="1"/>
          <p:nvPr/>
        </p:nvSpPr>
        <p:spPr>
          <a:xfrm>
            <a:off x="0" y="764704"/>
            <a:ext cx="9337928" cy="461665"/>
          </a:xfrm>
          <a:prstGeom prst="rect">
            <a:avLst/>
          </a:prstGeom>
          <a:noFill/>
        </p:spPr>
        <p:txBody>
          <a:bodyPr wrap="square" rtlCol="0">
            <a:spAutoFit/>
          </a:bodyPr>
          <a:lstStyle/>
          <a:p>
            <a:pPr algn="ctr"/>
            <a:r>
              <a:rPr lang="ru-RU" sz="2400" b="1" dirty="0" smtClean="0"/>
              <a:t>Образовательная и научная деятельность</a:t>
            </a:r>
            <a:endParaRPr lang="ru-RU" sz="2400" b="1" dirty="0"/>
          </a:p>
        </p:txBody>
      </p:sp>
    </p:spTree>
    <p:extLst>
      <p:ext uri="{BB962C8B-B14F-4D97-AF65-F5344CB8AC3E}">
        <p14:creationId xmlns:p14="http://schemas.microsoft.com/office/powerpoint/2010/main" val="707833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158531595"/>
              </p:ext>
            </p:extLst>
          </p:nvPr>
        </p:nvGraphicFramePr>
        <p:xfrm>
          <a:off x="6216" y="1219200"/>
          <a:ext cx="9144000" cy="4998720"/>
        </p:xfrm>
        <a:graphic>
          <a:graphicData uri="http://schemas.openxmlformats.org/drawingml/2006/table">
            <a:tbl>
              <a:tblPr firstRow="1" bandRow="1">
                <a:tableStyleId>{21E4AEA4-8DFA-4A89-87EB-49C32662AFE0}</a:tableStyleId>
              </a:tblPr>
              <a:tblGrid>
                <a:gridCol w="4572000"/>
                <a:gridCol w="4572000"/>
              </a:tblGrid>
              <a:tr h="2659752">
                <a:tc>
                  <a:txBody>
                    <a:bodyPr/>
                    <a:lstStyle/>
                    <a:p>
                      <a:pPr algn="just">
                        <a:spcAft>
                          <a:spcPts val="0"/>
                        </a:spcAft>
                      </a:pPr>
                      <a:endPar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endParaRPr>
                    </a:p>
                  </a:txBody>
                  <a:tcPr marL="114300" marR="114300" marT="0" marB="0">
                    <a:solidFill>
                      <a:srgbClr val="E8D0D0"/>
                    </a:solidFill>
                  </a:tcPr>
                </a:tc>
                <a:tc>
                  <a:txBody>
                    <a:bodyPr/>
                    <a:lstStyle/>
                    <a:p>
                      <a:pPr algn="just">
                        <a:spcAft>
                          <a:spcPts val="0"/>
                        </a:spcAft>
                      </a:pP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В разделе «Экономика Университета» добавлены </a:t>
                      </a:r>
                      <a:r>
                        <a:rPr lang="ru-RU" sz="1400" b="1" dirty="0" smtClean="0">
                          <a:solidFill>
                            <a:schemeClr val="tx1"/>
                          </a:solidFill>
                          <a:effectLst/>
                          <a:latin typeface="Times New Roman" panose="02020603050405020304" pitchFamily="18" charset="0"/>
                          <a:ea typeface="Times New Roman"/>
                          <a:cs typeface="Times New Roman" panose="02020603050405020304" pitchFamily="18" charset="0"/>
                        </a:rPr>
                        <a:t>источники формирования имущества </a:t>
                      </a: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Университета:</a:t>
                      </a:r>
                    </a:p>
                    <a:p>
                      <a:pPr algn="just">
                        <a:spcAft>
                          <a:spcPts val="0"/>
                        </a:spcAft>
                      </a:pP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1) имущество, находящееся в федеральной собственности, закрепленное за Университетом на праве оперативного управления;</a:t>
                      </a:r>
                    </a:p>
                    <a:p>
                      <a:pPr algn="just">
                        <a:spcAft>
                          <a:spcPts val="0"/>
                        </a:spcAft>
                      </a:pP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2) имущество, приобретенное Университетом за счет средств выделенных ему Учредителем на приобретение такого имущества, или средств от приносящей доход деятельности;</a:t>
                      </a:r>
                    </a:p>
                    <a:p>
                      <a:pPr algn="just">
                        <a:spcAft>
                          <a:spcPts val="0"/>
                        </a:spcAft>
                      </a:pP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3)имущество, полученное Университетом по иным основаниям, предусмотренным законодательством РФ.</a:t>
                      </a:r>
                    </a:p>
                    <a:p>
                      <a:pPr algn="just">
                        <a:spcAft>
                          <a:spcPts val="0"/>
                        </a:spcAft>
                      </a:pPr>
                      <a:r>
                        <a:rPr lang="ru-RU" sz="1400" b="1" dirty="0" smtClean="0">
                          <a:solidFill>
                            <a:schemeClr val="tx1"/>
                          </a:solidFill>
                          <a:effectLst/>
                          <a:latin typeface="Times New Roman" panose="02020603050405020304" pitchFamily="18" charset="0"/>
                          <a:ea typeface="Times New Roman"/>
                          <a:cs typeface="Times New Roman" panose="02020603050405020304" pitchFamily="18" charset="0"/>
                        </a:rPr>
                        <a:t>Финансовое обеспечение деятельности Университета</a:t>
                      </a: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 дополнительно добавлен пункт –</a:t>
                      </a:r>
                    </a:p>
                    <a:p>
                      <a:pPr algn="just">
                        <a:spcAft>
                          <a:spcPts val="0"/>
                        </a:spcAft>
                      </a:pP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доходы, получаемые от использования прав на результаты интеллектуальной деятельности, и средства индивидуализации, включая вознаграждение по лицензионным договорам. </a:t>
                      </a:r>
                    </a:p>
                    <a:p>
                      <a:pPr algn="just">
                        <a:spcAft>
                          <a:spcPts val="0"/>
                        </a:spcAft>
                      </a:pP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Университет в установленном порядке имеет право - </a:t>
                      </a:r>
                      <a:r>
                        <a:rPr lang="ru-RU" sz="1400" b="1" dirty="0" smtClean="0">
                          <a:solidFill>
                            <a:schemeClr val="tx1"/>
                          </a:solidFill>
                          <a:effectLst/>
                          <a:latin typeface="Times New Roman" panose="02020603050405020304" pitchFamily="18" charset="0"/>
                          <a:ea typeface="Times New Roman"/>
                          <a:cs typeface="Times New Roman" panose="02020603050405020304" pitchFamily="18" charset="0"/>
                        </a:rPr>
                        <a:t>дополнительное право</a:t>
                      </a: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a:t>
                      </a:r>
                    </a:p>
                    <a:p>
                      <a:pPr algn="just">
                        <a:spcAft>
                          <a:spcPts val="0"/>
                        </a:spcAft>
                      </a:pPr>
                      <a:r>
                        <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rPr>
                        <a:t>- осуществлять организацию досуга обучающихся и работников Университета за счет средств, полученных от приносящей доход деятельности Университета.</a:t>
                      </a:r>
                    </a:p>
                    <a:p>
                      <a:pPr algn="just">
                        <a:spcAft>
                          <a:spcPts val="0"/>
                        </a:spcAft>
                      </a:pPr>
                      <a:endPar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endParaRPr>
                    </a:p>
                  </a:txBody>
                  <a:tcPr>
                    <a:solidFill>
                      <a:srgbClr val="E8D0D0"/>
                    </a:solidFill>
                  </a:tcPr>
                </a:tc>
              </a:tr>
            </a:tbl>
          </a:graphicData>
        </a:graphic>
      </p:graphicFrame>
      <p:sp>
        <p:nvSpPr>
          <p:cNvPr id="5" name="TextBox 4"/>
          <p:cNvSpPr txBox="1"/>
          <p:nvPr/>
        </p:nvSpPr>
        <p:spPr>
          <a:xfrm>
            <a:off x="0" y="764704"/>
            <a:ext cx="9337928" cy="461665"/>
          </a:xfrm>
          <a:prstGeom prst="rect">
            <a:avLst/>
          </a:prstGeom>
          <a:noFill/>
        </p:spPr>
        <p:txBody>
          <a:bodyPr wrap="square" rtlCol="0">
            <a:spAutoFit/>
          </a:bodyPr>
          <a:lstStyle/>
          <a:p>
            <a:pPr algn="ctr"/>
            <a:r>
              <a:rPr lang="ru-RU" sz="2400" b="1" dirty="0" smtClean="0"/>
              <a:t>Экономика Университета</a:t>
            </a:r>
            <a:endParaRPr lang="ru-RU" sz="2400" b="1" dirty="0"/>
          </a:p>
        </p:txBody>
      </p:sp>
    </p:spTree>
    <p:extLst>
      <p:ext uri="{BB962C8B-B14F-4D97-AF65-F5344CB8AC3E}">
        <p14:creationId xmlns:p14="http://schemas.microsoft.com/office/powerpoint/2010/main" val="2192369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p:extLst>
              <p:ext uri="{D42A27DB-BD31-4B8C-83A1-F6EECF244321}">
                <p14:modId xmlns:p14="http://schemas.microsoft.com/office/powerpoint/2010/main" val="1226212007"/>
              </p:ext>
            </p:extLst>
          </p:nvPr>
        </p:nvGraphicFramePr>
        <p:xfrm>
          <a:off x="0" y="908720"/>
          <a:ext cx="9144000" cy="5949280"/>
        </p:xfrm>
        <a:graphic>
          <a:graphicData uri="http://schemas.openxmlformats.org/drawingml/2006/table">
            <a:tbl>
              <a:tblPr firstRow="1" bandRow="1">
                <a:tableStyleId>{21E4AEA4-8DFA-4A89-87EB-49C32662AFE0}</a:tableStyleId>
              </a:tblPr>
              <a:tblGrid>
                <a:gridCol w="4572000"/>
                <a:gridCol w="4572000"/>
              </a:tblGrid>
              <a:tr h="349042">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ru-RU" sz="1600" b="1" i="0" u="none" strike="noStrike" kern="1200" cap="none" spc="0" normalizeH="0" baseline="0" noProof="0" dirty="0" smtClean="0">
                          <a:ln>
                            <a:noFill/>
                          </a:ln>
                          <a:solidFill>
                            <a:prstClr val="black"/>
                          </a:solidFill>
                          <a:effectLst/>
                          <a:uLnTx/>
                          <a:uFillTx/>
                          <a:latin typeface="Times New Roman" pitchFamily="18" charset="0"/>
                        </a:rPr>
                        <a:t>Устав ФГБОУ ВПО «ЧелГУ»</a:t>
                      </a:r>
                      <a:r>
                        <a:rPr kumimoji="0" lang="ru-RU" sz="1600" b="0" i="0" u="none" strike="noStrike" kern="1200" cap="none" spc="0" normalizeH="0" baseline="0" noProof="0" dirty="0" smtClean="0">
                          <a:ln>
                            <a:noFill/>
                          </a:ln>
                          <a:solidFill>
                            <a:prstClr val="black"/>
                          </a:solidFill>
                          <a:effectLst/>
                          <a:uLnTx/>
                          <a:uFillTx/>
                          <a:latin typeface="Times New Roman" pitchFamily="18" charset="0"/>
                        </a:rPr>
                        <a:t> </a:t>
                      </a: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ru-RU" sz="1600" b="1" i="0" u="none" strike="noStrike" kern="1200" cap="none" spc="0" normalizeH="0" baseline="0" noProof="0" dirty="0" smtClean="0">
                          <a:ln>
                            <a:noFill/>
                          </a:ln>
                          <a:solidFill>
                            <a:prstClr val="black"/>
                          </a:solidFill>
                          <a:effectLst/>
                          <a:uLnTx/>
                          <a:uFillTx/>
                          <a:latin typeface="Times New Roman" pitchFamily="18" charset="0"/>
                        </a:rPr>
                        <a:t>Устав ФГБОУ ВО «ЧелГУ»</a:t>
                      </a:r>
                      <a:r>
                        <a:rPr kumimoji="0" lang="ru-RU" sz="1600" b="0" i="0" u="none" strike="noStrike" kern="1200" cap="none" spc="0" normalizeH="0" baseline="0" noProof="0" dirty="0" smtClean="0">
                          <a:ln>
                            <a:noFill/>
                          </a:ln>
                          <a:solidFill>
                            <a:prstClr val="black"/>
                          </a:solidFill>
                          <a:effectLst/>
                          <a:uLnTx/>
                          <a:uFillTx/>
                          <a:latin typeface="Times New Roman" pitchFamily="18" charset="0"/>
                        </a:rPr>
                        <a:t> </a:t>
                      </a:r>
                    </a:p>
                  </a:txBody>
                  <a:tcPr/>
                </a:tc>
              </a:tr>
              <a:tr h="560023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Times New Roman" pitchFamily="18" charset="0"/>
                        </a:rPr>
                        <a:t>Наименование </a:t>
                      </a:r>
                    </a:p>
                    <a:p>
                      <a:pPr marL="0" marR="0" lvl="0" indent="0" algn="just"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Times New Roman" pitchFamily="18" charset="0"/>
                        </a:rPr>
                        <a:t>Федеральное государственное бюджетное образовательное учреждение высшего профессионального образования «Челябинский государственный университет»</a:t>
                      </a:r>
                    </a:p>
                    <a:p>
                      <a:pPr marL="0" marR="0" lvl="0" indent="0" algn="just"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Times New Roman" pitchFamily="18" charset="0"/>
                        </a:rPr>
                        <a:t>Сокращенное  наименование</a:t>
                      </a:r>
                    </a:p>
                    <a:p>
                      <a:pPr marL="285750" marR="0" lvl="0" indent="-285750" algn="just"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ru-RU" sz="1800" b="1" i="0" u="none" strike="noStrike" cap="none" normalizeH="0" baseline="0" dirty="0" smtClean="0">
                          <a:ln>
                            <a:noFill/>
                          </a:ln>
                          <a:solidFill>
                            <a:schemeClr val="tx1"/>
                          </a:solidFill>
                          <a:effectLst/>
                          <a:latin typeface="Times New Roman" pitchFamily="18" charset="0"/>
                        </a:rPr>
                        <a:t>ФГБОУ ВПО «ЧелГУ» </a:t>
                      </a:r>
                    </a:p>
                    <a:p>
                      <a:pPr marL="0" marR="0" lvl="0" indent="0" algn="just"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 typeface="Arial" charset="0"/>
                        <a:buNone/>
                        <a:tabLst/>
                        <a:defRPr/>
                      </a:pPr>
                      <a:endParaRPr kumimoji="0" lang="ru-RU" sz="1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ru-RU" sz="1800" b="0" i="0" u="none" strike="noStrike" cap="none" normalizeH="0" baseline="0" dirty="0" smtClean="0">
                          <a:ln>
                            <a:noFill/>
                          </a:ln>
                          <a:solidFill>
                            <a:schemeClr val="tx1"/>
                          </a:solidFill>
                          <a:effectLst/>
                          <a:latin typeface="Times New Roman" pitchFamily="18" charset="0"/>
                        </a:rPr>
                        <a:t>Место нахождения ВУЗа</a:t>
                      </a:r>
                    </a:p>
                    <a:p>
                      <a:pPr marL="0" marR="0" lvl="0" indent="0" algn="just" defTabSz="914400" rtl="0" eaLnBrk="1" fontAlgn="base" latinLnBrk="0" hangingPunct="1">
                        <a:lnSpc>
                          <a:spcPct val="100000"/>
                        </a:lnSpc>
                        <a:spcBef>
                          <a:spcPct val="20000"/>
                        </a:spcBef>
                        <a:spcAft>
                          <a:spcPct val="0"/>
                        </a:spcAft>
                        <a:buClrTx/>
                        <a:buSzTx/>
                        <a:buFont typeface="Arial" charset="0"/>
                        <a:buNone/>
                        <a:tabLst/>
                        <a:defRPr/>
                      </a:pPr>
                      <a:r>
                        <a:rPr kumimoji="0" lang="ru-RU" sz="1800" b="0" i="0" u="none" strike="noStrike" cap="none" normalizeH="0" baseline="0" dirty="0" smtClean="0">
                          <a:ln>
                            <a:noFill/>
                          </a:ln>
                          <a:solidFill>
                            <a:schemeClr val="tx1"/>
                          </a:solidFill>
                          <a:effectLst/>
                          <a:latin typeface="Times New Roman" pitchFamily="18" charset="0"/>
                        </a:rPr>
                        <a:t> г. Челябинск, ул. Братьев Кашириных,  д. 129.</a:t>
                      </a: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Times New Roman" pitchFamily="18" charset="0"/>
                        </a:rPr>
                        <a:t>Наименование </a:t>
                      </a:r>
                    </a:p>
                    <a:p>
                      <a:pPr marL="0" marR="0" lvl="0" indent="0" algn="just"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Times New Roman" pitchFamily="18" charset="0"/>
                        </a:rPr>
                        <a:t>Федеральное государственное бюджетное образовательное учреждение высшего образования «Челябинский государственный университет»</a:t>
                      </a:r>
                      <a:endParaRPr kumimoji="0" lang="ru-RU" sz="1800" b="0" i="0" u="none" strike="noStrike" cap="none" normalizeH="0" baseline="0" dirty="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Times New Roman" pitchFamily="18" charset="0"/>
                        </a:rPr>
                        <a:t>Сокращенные наименования: </a:t>
                      </a:r>
                    </a:p>
                    <a:p>
                      <a:pPr marL="285750" marR="0" lvl="0" indent="-285750" algn="just"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ru-RU" sz="1800" b="1" i="0" u="none" strike="noStrike" cap="none" normalizeH="0" baseline="0" dirty="0" smtClean="0">
                          <a:ln>
                            <a:noFill/>
                          </a:ln>
                          <a:solidFill>
                            <a:schemeClr val="tx1"/>
                          </a:solidFill>
                          <a:effectLst/>
                          <a:latin typeface="Times New Roman" pitchFamily="18" charset="0"/>
                        </a:rPr>
                        <a:t>ФГБОУ ВО «ЧелГУ»;</a:t>
                      </a:r>
                    </a:p>
                    <a:p>
                      <a:pPr marL="285750" marR="0" lvl="0" indent="-285750" algn="just"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ru-RU" sz="1800" b="1" i="0" u="none" strike="noStrike" cap="none" normalizeH="0" baseline="0" dirty="0" smtClean="0">
                          <a:ln>
                            <a:noFill/>
                          </a:ln>
                          <a:solidFill>
                            <a:schemeClr val="tx1"/>
                          </a:solidFill>
                          <a:effectLst/>
                          <a:latin typeface="Times New Roman" pitchFamily="18" charset="0"/>
                        </a:rPr>
                        <a:t>Челябинский государственный университет; </a:t>
                      </a:r>
                    </a:p>
                    <a:p>
                      <a:pPr marL="285750" marR="0" lvl="0" indent="-285750" algn="just"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ru-RU" sz="1800" b="1" i="0" u="none" strike="noStrike" cap="none" normalizeH="0" baseline="0" dirty="0" smtClean="0">
                          <a:ln>
                            <a:noFill/>
                          </a:ln>
                          <a:solidFill>
                            <a:schemeClr val="tx1"/>
                          </a:solidFill>
                          <a:effectLst/>
                          <a:latin typeface="Times New Roman" pitchFamily="18" charset="0"/>
                        </a:rPr>
                        <a:t>ФГБОУ ВО «Челябинский государственный университет».</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rPr>
                        <a:t>Место нахождения Университета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rPr>
                        <a:t>г.Челябинск.</a:t>
                      </a:r>
                    </a:p>
                  </a:txBody>
                  <a:tcPr/>
                </a:tc>
              </a:tr>
            </a:tbl>
          </a:graphicData>
        </a:graphic>
      </p:graphicFrame>
    </p:spTree>
    <p:extLst>
      <p:ext uri="{BB962C8B-B14F-4D97-AF65-F5344CB8AC3E}">
        <p14:creationId xmlns:p14="http://schemas.microsoft.com/office/powerpoint/2010/main" val="1564537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854861083"/>
              </p:ext>
            </p:extLst>
          </p:nvPr>
        </p:nvGraphicFramePr>
        <p:xfrm>
          <a:off x="0" y="1988840"/>
          <a:ext cx="9127624" cy="3718560"/>
        </p:xfrm>
        <a:graphic>
          <a:graphicData uri="http://schemas.openxmlformats.org/drawingml/2006/table">
            <a:tbl>
              <a:tblPr firstRow="1" bandRow="1">
                <a:tableStyleId>{21E4AEA4-8DFA-4A89-87EB-49C32662AFE0}</a:tableStyleId>
              </a:tblPr>
              <a:tblGrid>
                <a:gridCol w="4563812"/>
                <a:gridCol w="4563812"/>
              </a:tblGrid>
              <a:tr h="3607688">
                <a:tc>
                  <a:txBody>
                    <a:bodyPr/>
                    <a:lstStyle/>
                    <a:p>
                      <a:pPr algn="just">
                        <a:spcAft>
                          <a:spcPts val="0"/>
                        </a:spcAft>
                      </a:pPr>
                      <a:endPar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endParaRPr>
                    </a:p>
                    <a:p>
                      <a:pPr algn="just">
                        <a:spcAft>
                          <a:spcPts val="0"/>
                        </a:spcAft>
                      </a:pPr>
                      <a:endPar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endParaRPr>
                    </a:p>
                    <a:p>
                      <a:pPr algn="just">
                        <a:spcAft>
                          <a:spcPts val="0"/>
                        </a:spcAft>
                      </a:pPr>
                      <a:endPar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endParaRPr>
                    </a:p>
                    <a:p>
                      <a:pPr algn="just">
                        <a:spcAft>
                          <a:spcPts val="0"/>
                        </a:spcAft>
                      </a:pPr>
                      <a:endPar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endParaRPr>
                    </a:p>
                    <a:p>
                      <a:pPr algn="just">
                        <a:spcAft>
                          <a:spcPts val="0"/>
                        </a:spcAft>
                      </a:pPr>
                      <a:endPar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endParaRPr>
                    </a:p>
                    <a:p>
                      <a:pPr algn="just">
                        <a:spcAft>
                          <a:spcPts val="0"/>
                        </a:spcAft>
                      </a:pPr>
                      <a:endPar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endParaRPr>
                    </a:p>
                    <a:p>
                      <a:pPr algn="just">
                        <a:spcAft>
                          <a:spcPts val="0"/>
                        </a:spcAft>
                      </a:pPr>
                      <a:endPar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endParaRPr>
                    </a:p>
                    <a:p>
                      <a:pPr algn="just">
                        <a:spcAft>
                          <a:spcPts val="0"/>
                        </a:spcAft>
                      </a:pPr>
                      <a:endPar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endParaRPr>
                    </a:p>
                    <a:p>
                      <a:pPr algn="just">
                        <a:spcAft>
                          <a:spcPts val="0"/>
                        </a:spcAft>
                      </a:pPr>
                      <a:endPar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endParaRPr>
                    </a:p>
                    <a:p>
                      <a:pPr algn="just">
                        <a:spcAft>
                          <a:spcPts val="0"/>
                        </a:spcAft>
                      </a:pPr>
                      <a:endPar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endParaRPr>
                    </a:p>
                    <a:p>
                      <a:pPr algn="just">
                        <a:spcAft>
                          <a:spcPts val="0"/>
                        </a:spcAft>
                      </a:pPr>
                      <a:endParaRPr lang="ru-RU" sz="1400" b="1" dirty="0" smtClean="0">
                        <a:solidFill>
                          <a:schemeClr val="tx1"/>
                        </a:solidFill>
                        <a:effectLst/>
                        <a:latin typeface="Times New Roman" panose="02020603050405020304" pitchFamily="18" charset="0"/>
                        <a:ea typeface="Times New Roman"/>
                        <a:cs typeface="Times New Roman" panose="02020603050405020304" pitchFamily="18" charset="0"/>
                      </a:endParaRPr>
                    </a:p>
                    <a:p>
                      <a:pPr algn="just">
                        <a:spcAft>
                          <a:spcPts val="0"/>
                        </a:spcAft>
                      </a:pPr>
                      <a:r>
                        <a:rPr lang="ru-RU" sz="1600" b="1" dirty="0" smtClean="0">
                          <a:solidFill>
                            <a:schemeClr val="tx1"/>
                          </a:solidFill>
                          <a:effectLst/>
                          <a:latin typeface="Times New Roman" panose="02020603050405020304" pitchFamily="18" charset="0"/>
                          <a:ea typeface="Times New Roman"/>
                          <a:cs typeface="Times New Roman" panose="02020603050405020304" pitchFamily="18" charset="0"/>
                        </a:rPr>
                        <a:t>Стоимость обучения и размер платы</a:t>
                      </a: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 за оказание образовательных услуг устанавливается ВУЗом в соответствии с законодательством Российской Федерации.</a:t>
                      </a:r>
                    </a:p>
                    <a:p>
                      <a:pPr algn="just">
                        <a:spcAft>
                          <a:spcPts val="0"/>
                        </a:spcAft>
                      </a:pPr>
                      <a:endPar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endParaRPr>
                    </a:p>
                  </a:txBody>
                  <a:tcPr marL="114300" marR="114300" marT="0" marB="0">
                    <a:solidFill>
                      <a:srgbClr val="E8D0D0"/>
                    </a:solidFill>
                  </a:tcPr>
                </a:tc>
                <a:tc>
                  <a:txBody>
                    <a:bodyPr/>
                    <a:lstStyle/>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Университет </a:t>
                      </a:r>
                      <a:r>
                        <a:rPr lang="ru-RU" sz="1600" b="1" dirty="0" smtClean="0">
                          <a:solidFill>
                            <a:schemeClr val="tx1"/>
                          </a:solidFill>
                          <a:effectLst/>
                          <a:latin typeface="Times New Roman" panose="02020603050405020304" pitchFamily="18" charset="0"/>
                          <a:ea typeface="Times New Roman"/>
                          <a:cs typeface="Times New Roman" panose="02020603050405020304" pitchFamily="18" charset="0"/>
                        </a:rPr>
                        <a:t>вправе учреждать и выплачивать специальные премии и вознаграждения с целью поддержки творческой инициативы</a:t>
                      </a: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 по профилю деятельности Университета, а также выделять целевые гранты иностранным гражданам для выполнения научно-исследовательской работы в соответствии с задачами Университета за счет средств от приносящей доход деятельности.</a:t>
                      </a:r>
                    </a:p>
                    <a:p>
                      <a:pPr algn="just">
                        <a:spcAft>
                          <a:spcPts val="0"/>
                        </a:spcAft>
                      </a:pPr>
                      <a:endPar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endParaRPr>
                    </a:p>
                    <a:p>
                      <a:pPr algn="just">
                        <a:spcAft>
                          <a:spcPts val="0"/>
                        </a:spcAft>
                      </a:pPr>
                      <a:r>
                        <a:rPr lang="ru-RU" sz="1600" b="1" dirty="0" smtClean="0">
                          <a:solidFill>
                            <a:schemeClr val="tx1"/>
                          </a:solidFill>
                          <a:effectLst/>
                          <a:latin typeface="Times New Roman" panose="02020603050405020304" pitchFamily="18" charset="0"/>
                          <a:ea typeface="Times New Roman"/>
                          <a:cs typeface="Times New Roman" panose="02020603050405020304" pitchFamily="18" charset="0"/>
                        </a:rPr>
                        <a:t>Стоимость оказываемых </a:t>
                      </a: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Университетом платных образовательных услуг устанавливается ректором Университета на основании решения ученого совета Университета.</a:t>
                      </a:r>
                    </a:p>
                    <a:p>
                      <a:pPr algn="just">
                        <a:spcAft>
                          <a:spcPts val="0"/>
                        </a:spcAft>
                      </a:pPr>
                      <a:endPar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endParaRPr>
                    </a:p>
                  </a:txBody>
                  <a:tcPr>
                    <a:solidFill>
                      <a:srgbClr val="E8D0D0"/>
                    </a:solidFill>
                  </a:tcPr>
                </a:tc>
              </a:tr>
            </a:tbl>
          </a:graphicData>
        </a:graphic>
      </p:graphicFrame>
      <p:sp>
        <p:nvSpPr>
          <p:cNvPr id="5" name="TextBox 4"/>
          <p:cNvSpPr txBox="1"/>
          <p:nvPr/>
        </p:nvSpPr>
        <p:spPr>
          <a:xfrm>
            <a:off x="-16376" y="1218913"/>
            <a:ext cx="9144000" cy="461665"/>
          </a:xfrm>
          <a:prstGeom prst="rect">
            <a:avLst/>
          </a:prstGeom>
          <a:noFill/>
        </p:spPr>
        <p:txBody>
          <a:bodyPr wrap="square" rtlCol="0">
            <a:spAutoFit/>
          </a:bodyPr>
          <a:lstStyle/>
          <a:p>
            <a:pPr algn="ctr"/>
            <a:r>
              <a:rPr lang="ru-RU" sz="2400" b="1" dirty="0" smtClean="0"/>
              <a:t>Экономика Университета</a:t>
            </a:r>
            <a:endParaRPr lang="ru-RU" sz="2400" b="1" dirty="0"/>
          </a:p>
        </p:txBody>
      </p:sp>
    </p:spTree>
    <p:extLst>
      <p:ext uri="{BB962C8B-B14F-4D97-AF65-F5344CB8AC3E}">
        <p14:creationId xmlns:p14="http://schemas.microsoft.com/office/powerpoint/2010/main" val="947874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738667097"/>
              </p:ext>
            </p:extLst>
          </p:nvPr>
        </p:nvGraphicFramePr>
        <p:xfrm>
          <a:off x="-32856" y="1988840"/>
          <a:ext cx="9144000" cy="2987040"/>
        </p:xfrm>
        <a:graphic>
          <a:graphicData uri="http://schemas.openxmlformats.org/drawingml/2006/table">
            <a:tbl>
              <a:tblPr firstRow="1" bandRow="1">
                <a:tableStyleId>{21E4AEA4-8DFA-4A89-87EB-49C32662AFE0}</a:tableStyleId>
              </a:tblPr>
              <a:tblGrid>
                <a:gridCol w="4572000"/>
                <a:gridCol w="4572000"/>
              </a:tblGrid>
              <a:tr h="2659752">
                <a:tc>
                  <a:txBody>
                    <a:bodyPr/>
                    <a:lstStyle/>
                    <a:p>
                      <a:pPr algn="just">
                        <a:spcAft>
                          <a:spcPts val="0"/>
                        </a:spcAft>
                      </a:pPr>
                      <a:endPar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endParaRPr>
                    </a:p>
                  </a:txBody>
                  <a:tcPr marL="114300" marR="114300" marT="0" marB="0">
                    <a:solidFill>
                      <a:srgbClr val="E8D0D0"/>
                    </a:solidFill>
                  </a:tcPr>
                </a:tc>
                <a:tc>
                  <a:txBody>
                    <a:bodyPr/>
                    <a:lstStyle/>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В Университете  предусматриваются должности педагогических и научных работников,  инженерно-технических, административно-хозяйственных, производственных, учебно-вспомогательных, </a:t>
                      </a:r>
                      <a:r>
                        <a:rPr lang="ru-RU" sz="1600" b="1" dirty="0" smtClean="0">
                          <a:solidFill>
                            <a:schemeClr val="tx1"/>
                          </a:solidFill>
                          <a:effectLst/>
                          <a:latin typeface="Times New Roman" panose="02020603050405020304" pitchFamily="18" charset="0"/>
                          <a:ea typeface="Times New Roman"/>
                          <a:cs typeface="Times New Roman" panose="02020603050405020304" pitchFamily="18" charset="0"/>
                        </a:rPr>
                        <a:t>медицинских</a:t>
                      </a: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 и иных работников.</a:t>
                      </a:r>
                    </a:p>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Исключен из нового устава пункт: Увольнение педагогических работников по инициативе работодателя в связи с сокращением штатов допускается только после окончания учебного года.</a:t>
                      </a:r>
                    </a:p>
                    <a:p>
                      <a:pPr algn="just">
                        <a:spcAft>
                          <a:spcPts val="0"/>
                        </a:spcAft>
                      </a:pPr>
                      <a:endParaRPr lang="ru-RU" sz="1400" b="0" dirty="0" smtClean="0">
                        <a:solidFill>
                          <a:schemeClr val="tx1"/>
                        </a:solidFill>
                        <a:effectLst/>
                        <a:latin typeface="Times New Roman" panose="02020603050405020304" pitchFamily="18" charset="0"/>
                        <a:ea typeface="Times New Roman"/>
                        <a:cs typeface="Times New Roman" panose="02020603050405020304" pitchFamily="18" charset="0"/>
                      </a:endParaRPr>
                    </a:p>
                  </a:txBody>
                  <a:tcPr>
                    <a:solidFill>
                      <a:srgbClr val="E8D0D0"/>
                    </a:solidFill>
                  </a:tcPr>
                </a:tc>
              </a:tr>
            </a:tbl>
          </a:graphicData>
        </a:graphic>
      </p:graphicFrame>
      <p:sp>
        <p:nvSpPr>
          <p:cNvPr id="5" name="TextBox 4"/>
          <p:cNvSpPr txBox="1"/>
          <p:nvPr/>
        </p:nvSpPr>
        <p:spPr>
          <a:xfrm>
            <a:off x="-6712" y="908720"/>
            <a:ext cx="9337928" cy="523220"/>
          </a:xfrm>
          <a:prstGeom prst="rect">
            <a:avLst/>
          </a:prstGeom>
          <a:noFill/>
        </p:spPr>
        <p:txBody>
          <a:bodyPr wrap="square" rtlCol="0">
            <a:spAutoFit/>
          </a:bodyPr>
          <a:lstStyle/>
          <a:p>
            <a:pPr algn="ctr"/>
            <a:r>
              <a:rPr lang="ru-RU" sz="2800" b="1" dirty="0" smtClean="0"/>
              <a:t>Работники Университета</a:t>
            </a:r>
            <a:endParaRPr lang="ru-RU" sz="2800" b="1" dirty="0"/>
          </a:p>
        </p:txBody>
      </p:sp>
    </p:spTree>
    <p:extLst>
      <p:ext uri="{BB962C8B-B14F-4D97-AF65-F5344CB8AC3E}">
        <p14:creationId xmlns:p14="http://schemas.microsoft.com/office/powerpoint/2010/main" val="1003212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498888760"/>
              </p:ext>
            </p:extLst>
          </p:nvPr>
        </p:nvGraphicFramePr>
        <p:xfrm>
          <a:off x="0" y="3993042"/>
          <a:ext cx="9144000" cy="3017520"/>
        </p:xfrm>
        <a:graphic>
          <a:graphicData uri="http://schemas.openxmlformats.org/drawingml/2006/table">
            <a:tbl>
              <a:tblPr firstRow="1" bandRow="1">
                <a:tableStyleId>{21E4AEA4-8DFA-4A89-87EB-49C32662AFE0}</a:tableStyleId>
              </a:tblPr>
              <a:tblGrid>
                <a:gridCol w="4283968"/>
                <a:gridCol w="4860032"/>
              </a:tblGrid>
              <a:tr h="2864958">
                <a:tc>
                  <a:txBody>
                    <a:bodyPr/>
                    <a:lstStyle/>
                    <a:p>
                      <a:pPr algn="just">
                        <a:spcAft>
                          <a:spcPts val="0"/>
                        </a:spcAft>
                      </a:pPr>
                      <a:endParaRPr lang="ru-RU" sz="1800" b="0" dirty="0" smtClean="0">
                        <a:solidFill>
                          <a:schemeClr val="tx1"/>
                        </a:solidFill>
                        <a:effectLst/>
                        <a:latin typeface="Times New Roman" panose="02020603050405020304" pitchFamily="18" charset="0"/>
                        <a:ea typeface="Times New Roman"/>
                        <a:cs typeface="Times New Roman" panose="02020603050405020304" pitchFamily="18" charset="0"/>
                      </a:endParaRPr>
                    </a:p>
                  </a:txBody>
                  <a:tcPr marL="114300" marR="114300" marT="0" marB="0">
                    <a:solidFill>
                      <a:srgbClr val="E8D0D0"/>
                    </a:solidFill>
                  </a:tcPr>
                </a:tc>
                <a:tc>
                  <a:txBody>
                    <a:bodyPr/>
                    <a:lstStyle/>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Существенно расширен раздел «Виды локальных и нормативных актов». Локальные нормативные акты, затрагивающие права обучающихся Университета, принимаются с учетом мнения студенческого совета Университета и первичной профсоюзной организации студентов Университета. В порядке и случаях, которые предусмотрены трудовым законодательством, при принятии локальных нормативных актов, затрагивающих права работников университета, учитывается мнение первичной профсоюзной организации работников Университета.</a:t>
                      </a:r>
                    </a:p>
                  </a:txBody>
                  <a:tcPr>
                    <a:solidFill>
                      <a:srgbClr val="E8D0D0"/>
                    </a:solidFill>
                  </a:tcPr>
                </a:tc>
              </a:tr>
            </a:tbl>
          </a:graphicData>
        </a:graphic>
      </p:graphicFrame>
      <p:sp>
        <p:nvSpPr>
          <p:cNvPr id="5" name="TextBox 4"/>
          <p:cNvSpPr txBox="1"/>
          <p:nvPr/>
        </p:nvSpPr>
        <p:spPr>
          <a:xfrm>
            <a:off x="-6712" y="880438"/>
            <a:ext cx="9337928" cy="523220"/>
          </a:xfrm>
          <a:prstGeom prst="rect">
            <a:avLst/>
          </a:prstGeom>
          <a:noFill/>
        </p:spPr>
        <p:txBody>
          <a:bodyPr wrap="square" rtlCol="0">
            <a:spAutoFit/>
          </a:bodyPr>
          <a:lstStyle/>
          <a:p>
            <a:pPr algn="ctr"/>
            <a:r>
              <a:rPr lang="ru-RU" sz="2800" b="1" dirty="0" smtClean="0"/>
              <a:t>Виды локальных и нормативных актов</a:t>
            </a:r>
            <a:endParaRPr lang="ru-RU" sz="2800" b="1" dirty="0"/>
          </a:p>
        </p:txBody>
      </p:sp>
      <p:cxnSp>
        <p:nvCxnSpPr>
          <p:cNvPr id="3" name="Прямая со стрелкой 2"/>
          <p:cNvCxnSpPr/>
          <p:nvPr/>
        </p:nvCxnSpPr>
        <p:spPr>
          <a:xfrm flipH="1">
            <a:off x="2699792" y="1510938"/>
            <a:ext cx="609992" cy="26140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5855868" y="1496948"/>
            <a:ext cx="495672" cy="26048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0216" y="1684718"/>
            <a:ext cx="3600400" cy="2308324"/>
          </a:xfrm>
          <a:prstGeom prst="rect">
            <a:avLst/>
          </a:prstGeom>
          <a:noFill/>
        </p:spPr>
        <p:txBody>
          <a:bodyPr wrap="square" rtlCol="0">
            <a:spAutoFit/>
          </a:bodyPr>
          <a:lstStyle/>
          <a:p>
            <a:pPr marL="285750" indent="-285750">
              <a:buFont typeface="Arial" panose="020B0604020202020204" pitchFamily="34" charset="0"/>
              <a:buChar char="•"/>
            </a:pPr>
            <a:r>
              <a:rPr lang="ru-RU" dirty="0"/>
              <a:t>приказы; </a:t>
            </a:r>
          </a:p>
          <a:p>
            <a:pPr marL="285750" indent="-285750">
              <a:buFont typeface="Arial" panose="020B0604020202020204" pitchFamily="34" charset="0"/>
              <a:buChar char="•"/>
            </a:pPr>
            <a:r>
              <a:rPr lang="ru-RU" dirty="0"/>
              <a:t>распоряжения; </a:t>
            </a:r>
          </a:p>
          <a:p>
            <a:pPr marL="285750" indent="-285750">
              <a:buFont typeface="Arial" panose="020B0604020202020204" pitchFamily="34" charset="0"/>
              <a:buChar char="•"/>
            </a:pPr>
            <a:r>
              <a:rPr lang="ru-RU" dirty="0"/>
              <a:t>положения; </a:t>
            </a:r>
          </a:p>
          <a:p>
            <a:pPr marL="285750" indent="-285750">
              <a:buFont typeface="Arial" panose="020B0604020202020204" pitchFamily="34" charset="0"/>
              <a:buChar char="•"/>
            </a:pPr>
            <a:r>
              <a:rPr lang="ru-RU" dirty="0"/>
              <a:t>правила;</a:t>
            </a:r>
          </a:p>
          <a:p>
            <a:pPr marL="285750" indent="-285750">
              <a:buFont typeface="Arial" panose="020B0604020202020204" pitchFamily="34" charset="0"/>
              <a:buChar char="•"/>
            </a:pPr>
            <a:r>
              <a:rPr lang="ru-RU" dirty="0"/>
              <a:t>инструкции;</a:t>
            </a:r>
          </a:p>
          <a:p>
            <a:pPr marL="285750" indent="-285750">
              <a:buFont typeface="Arial" panose="020B0604020202020204" pitchFamily="34" charset="0"/>
              <a:buChar char="•"/>
            </a:pPr>
            <a:r>
              <a:rPr lang="ru-RU" dirty="0"/>
              <a:t>и другие, которые утверждаются в установленном порядке.</a:t>
            </a:r>
          </a:p>
        </p:txBody>
      </p:sp>
      <p:sp>
        <p:nvSpPr>
          <p:cNvPr id="14" name="TextBox 13"/>
          <p:cNvSpPr txBox="1"/>
          <p:nvPr/>
        </p:nvSpPr>
        <p:spPr>
          <a:xfrm>
            <a:off x="5203800" y="1772340"/>
            <a:ext cx="3168352" cy="2308324"/>
          </a:xfrm>
          <a:prstGeom prst="rect">
            <a:avLst/>
          </a:prstGeom>
          <a:noFill/>
        </p:spPr>
        <p:txBody>
          <a:bodyPr wrap="square" rtlCol="0">
            <a:spAutoFit/>
          </a:bodyPr>
          <a:lstStyle/>
          <a:p>
            <a:pPr marL="285750" indent="-285750">
              <a:buFont typeface="Arial" panose="020B0604020202020204" pitchFamily="34" charset="0"/>
              <a:buChar char="•"/>
            </a:pPr>
            <a:r>
              <a:rPr lang="ru-RU" dirty="0"/>
              <a:t>приказы;</a:t>
            </a:r>
          </a:p>
          <a:p>
            <a:pPr marL="285750" indent="-285750">
              <a:buFont typeface="Arial" panose="020B0604020202020204" pitchFamily="34" charset="0"/>
              <a:buChar char="•"/>
            </a:pPr>
            <a:r>
              <a:rPr lang="ru-RU" dirty="0"/>
              <a:t>распоряжения;</a:t>
            </a:r>
          </a:p>
          <a:p>
            <a:pPr marL="285750" indent="-285750">
              <a:buFont typeface="Arial" panose="020B0604020202020204" pitchFamily="34" charset="0"/>
              <a:buChar char="•"/>
            </a:pPr>
            <a:r>
              <a:rPr lang="ru-RU" b="1" dirty="0"/>
              <a:t>протокольные решения</a:t>
            </a:r>
            <a:r>
              <a:rPr lang="ru-RU" dirty="0"/>
              <a:t>; </a:t>
            </a:r>
          </a:p>
          <a:p>
            <a:pPr marL="285750" indent="-285750">
              <a:buFont typeface="Arial" panose="020B0604020202020204" pitchFamily="34" charset="0"/>
              <a:buChar char="•"/>
            </a:pPr>
            <a:r>
              <a:rPr lang="ru-RU" dirty="0"/>
              <a:t>положения;</a:t>
            </a:r>
          </a:p>
          <a:p>
            <a:pPr marL="285750" indent="-285750">
              <a:buFont typeface="Arial" panose="020B0604020202020204" pitchFamily="34" charset="0"/>
              <a:buChar char="•"/>
            </a:pPr>
            <a:r>
              <a:rPr lang="ru-RU" dirty="0"/>
              <a:t>правила;</a:t>
            </a:r>
          </a:p>
          <a:p>
            <a:pPr marL="285750" indent="-285750">
              <a:buFont typeface="Arial" panose="020B0604020202020204" pitchFamily="34" charset="0"/>
              <a:buChar char="•"/>
            </a:pPr>
            <a:r>
              <a:rPr lang="ru-RU" b="1" dirty="0"/>
              <a:t>регламенты;</a:t>
            </a:r>
          </a:p>
          <a:p>
            <a:pPr marL="285750" indent="-285750">
              <a:buFont typeface="Arial" panose="020B0604020202020204" pitchFamily="34" charset="0"/>
              <a:buChar char="•"/>
            </a:pPr>
            <a:r>
              <a:rPr lang="ru-RU" dirty="0"/>
              <a:t>инструкции; </a:t>
            </a:r>
          </a:p>
          <a:p>
            <a:pPr marL="285750" indent="-285750">
              <a:buFont typeface="Arial" panose="020B0604020202020204" pitchFamily="34" charset="0"/>
              <a:buChar char="•"/>
            </a:pPr>
            <a:r>
              <a:rPr lang="ru-RU" dirty="0"/>
              <a:t>и иные документы.</a:t>
            </a:r>
          </a:p>
        </p:txBody>
      </p:sp>
    </p:spTree>
    <p:extLst>
      <p:ext uri="{BB962C8B-B14F-4D97-AF65-F5344CB8AC3E}">
        <p14:creationId xmlns:p14="http://schemas.microsoft.com/office/powerpoint/2010/main" val="543144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6408933"/>
              </p:ext>
            </p:extLst>
          </p:nvPr>
        </p:nvGraphicFramePr>
        <p:xfrm>
          <a:off x="0" y="1988840"/>
          <a:ext cx="9144000" cy="3456384"/>
        </p:xfrm>
        <a:graphic>
          <a:graphicData uri="http://schemas.openxmlformats.org/drawingml/2006/table">
            <a:tbl>
              <a:tblPr firstRow="1" bandRow="1">
                <a:tableStyleId>{21E4AEA4-8DFA-4A89-87EB-49C32662AFE0}</a:tableStyleId>
              </a:tblPr>
              <a:tblGrid>
                <a:gridCol w="4555336"/>
                <a:gridCol w="4588664"/>
              </a:tblGrid>
              <a:tr h="3456384">
                <a:tc>
                  <a:txBody>
                    <a:bodyPr/>
                    <a:lstStyle/>
                    <a:p>
                      <a:pPr algn="just">
                        <a:spcAft>
                          <a:spcPts val="0"/>
                        </a:spcAft>
                      </a:pPr>
                      <a:endParaRPr lang="ru-RU" sz="1800" b="0" dirty="0" smtClean="0">
                        <a:solidFill>
                          <a:schemeClr val="tx1"/>
                        </a:solidFill>
                        <a:effectLst/>
                        <a:latin typeface="Times New Roman" panose="02020603050405020304" pitchFamily="18" charset="0"/>
                        <a:ea typeface="Times New Roman"/>
                        <a:cs typeface="Times New Roman" panose="02020603050405020304" pitchFamily="18" charset="0"/>
                      </a:endParaRPr>
                    </a:p>
                  </a:txBody>
                  <a:tcPr marL="114300" marR="114300" marT="0" marB="0">
                    <a:solidFill>
                      <a:srgbClr val="E8D0D0"/>
                    </a:solidFill>
                  </a:tcPr>
                </a:tc>
                <a:tc>
                  <a:txBody>
                    <a:bodyPr/>
                    <a:lstStyle/>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В разделе «Порядок реорганизации и ликвидации Университета» более подробно изложен порядок передачи недвижимого и движимого имущества Университета при его ликвидации (реорганизации), а также указано, что при реорганизации Университета все документы, образовавшиеся в процессе его деятельности, в том числе документы по личному составу, передаются правопреемнику, а при ликвидации - на хранение в архив в установленном законодательством РФ порядке.</a:t>
                      </a:r>
                    </a:p>
                  </a:txBody>
                  <a:tcPr>
                    <a:solidFill>
                      <a:srgbClr val="E8D0D0"/>
                    </a:solidFill>
                  </a:tcPr>
                </a:tc>
              </a:tr>
            </a:tbl>
          </a:graphicData>
        </a:graphic>
      </p:graphicFrame>
      <p:sp>
        <p:nvSpPr>
          <p:cNvPr id="5" name="TextBox 4"/>
          <p:cNvSpPr txBox="1"/>
          <p:nvPr/>
        </p:nvSpPr>
        <p:spPr>
          <a:xfrm>
            <a:off x="0" y="1052736"/>
            <a:ext cx="9337928" cy="523220"/>
          </a:xfrm>
          <a:prstGeom prst="rect">
            <a:avLst/>
          </a:prstGeom>
          <a:noFill/>
        </p:spPr>
        <p:txBody>
          <a:bodyPr wrap="square" rtlCol="0">
            <a:spAutoFit/>
          </a:bodyPr>
          <a:lstStyle/>
          <a:p>
            <a:pPr algn="ctr"/>
            <a:r>
              <a:rPr lang="ru-RU" sz="2800" b="1" dirty="0" smtClean="0"/>
              <a:t>Реорганизация и ликвидация Университета</a:t>
            </a:r>
            <a:endParaRPr lang="ru-RU" sz="2800" b="1" dirty="0"/>
          </a:p>
        </p:txBody>
      </p:sp>
    </p:spTree>
    <p:extLst>
      <p:ext uri="{BB962C8B-B14F-4D97-AF65-F5344CB8AC3E}">
        <p14:creationId xmlns:p14="http://schemas.microsoft.com/office/powerpoint/2010/main" val="1710054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348880"/>
            <a:ext cx="8229600" cy="1143000"/>
          </a:xfrm>
        </p:spPr>
        <p:txBody>
          <a:bodyPr/>
          <a:lstStyle/>
          <a:p>
            <a:r>
              <a:rPr lang="ru-RU" sz="6000" b="1" dirty="0" smtClean="0">
                <a:latin typeface="Times New Roman" panose="02020603050405020304" pitchFamily="18" charset="0"/>
                <a:cs typeface="Times New Roman" panose="02020603050405020304" pitchFamily="18" charset="0"/>
              </a:rPr>
              <a:t>Спасибо за внимание!</a:t>
            </a:r>
            <a:endParaRPr lang="ru-RU"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731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p:extLst>
              <p:ext uri="{D42A27DB-BD31-4B8C-83A1-F6EECF244321}">
                <p14:modId xmlns:p14="http://schemas.microsoft.com/office/powerpoint/2010/main" val="2299993393"/>
              </p:ext>
            </p:extLst>
          </p:nvPr>
        </p:nvGraphicFramePr>
        <p:xfrm>
          <a:off x="7496" y="1628800"/>
          <a:ext cx="9144000" cy="3087213"/>
        </p:xfrm>
        <a:graphic>
          <a:graphicData uri="http://schemas.openxmlformats.org/drawingml/2006/table">
            <a:tbl>
              <a:tblPr firstRow="1" bandRow="1">
                <a:tableStyleId>{21E4AEA4-8DFA-4A89-87EB-49C32662AFE0}</a:tableStyleId>
              </a:tblPr>
              <a:tblGrid>
                <a:gridCol w="4572000"/>
                <a:gridCol w="4572000"/>
              </a:tblGrid>
              <a:tr h="20039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ru-RU" sz="1600" b="1" i="0" u="none" strike="noStrike" kern="1200" cap="none" spc="0" normalizeH="0" baseline="0" noProof="0" dirty="0" smtClean="0">
                          <a:ln>
                            <a:noFill/>
                          </a:ln>
                          <a:solidFill>
                            <a:prstClr val="black"/>
                          </a:solidFill>
                          <a:effectLst/>
                          <a:uLnTx/>
                          <a:uFillTx/>
                          <a:latin typeface="Times New Roman" pitchFamily="18" charset="0"/>
                        </a:rPr>
                        <a:t>Устав ФГБОУ ВПО «ЧелГУ»</a:t>
                      </a:r>
                      <a:r>
                        <a:rPr kumimoji="0" lang="ru-RU" sz="1600" b="0" i="0" u="none" strike="noStrike" kern="1200" cap="none" spc="0" normalizeH="0" baseline="0" noProof="0" dirty="0" smtClean="0">
                          <a:ln>
                            <a:noFill/>
                          </a:ln>
                          <a:solidFill>
                            <a:prstClr val="black"/>
                          </a:solidFill>
                          <a:effectLst/>
                          <a:uLnTx/>
                          <a:uFillTx/>
                          <a:latin typeface="Times New Roman" pitchFamily="18" charset="0"/>
                        </a:rPr>
                        <a:t> </a:t>
                      </a: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ru-RU" sz="1600" b="1" i="0" u="none" strike="noStrike" kern="1200" cap="none" spc="0" normalizeH="0" baseline="0" noProof="0" dirty="0" smtClean="0">
                          <a:ln>
                            <a:noFill/>
                          </a:ln>
                          <a:solidFill>
                            <a:prstClr val="black"/>
                          </a:solidFill>
                          <a:effectLst/>
                          <a:uLnTx/>
                          <a:uFillTx/>
                          <a:latin typeface="Times New Roman" pitchFamily="18" charset="0"/>
                        </a:rPr>
                        <a:t>Устав ФГБОУ ВО «ЧелГУ»</a:t>
                      </a:r>
                      <a:r>
                        <a:rPr kumimoji="0" lang="ru-RU" sz="1600" b="0" i="0" u="none" strike="noStrike" kern="1200" cap="none" spc="0" normalizeH="0" baseline="0" noProof="0" dirty="0" smtClean="0">
                          <a:ln>
                            <a:noFill/>
                          </a:ln>
                          <a:solidFill>
                            <a:prstClr val="black"/>
                          </a:solidFill>
                          <a:effectLst/>
                          <a:uLnTx/>
                          <a:uFillTx/>
                          <a:latin typeface="Times New Roman" pitchFamily="18" charset="0"/>
                        </a:rPr>
                        <a:t> </a:t>
                      </a:r>
                    </a:p>
                  </a:txBody>
                  <a:tcPr/>
                </a:tc>
              </a:tr>
              <a:tr h="2751933">
                <a:tc>
                  <a:txBody>
                    <a:bodyPr/>
                    <a:lstStyle/>
                    <a:p>
                      <a:pPr marL="0" marR="0" lvl="0" indent="0" algn="just"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Times New Roman" pitchFamily="18" charset="0"/>
                        </a:rPr>
                        <a:t>Устав ВУЗа, а также вносимые в него изменения принимаются конференцией научно-педагогических работников, представителей других категорий работников и обучающихся и утверждаются правовым актом Учредителя. </a:t>
                      </a:r>
                    </a:p>
                  </a:txBody>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rPr>
                        <a:t>Устав Университета, а также изменения, вносимые в него, утверждаются Учредителем и подлежат государственной регистрации в соответствии с законодательством РФ. </a:t>
                      </a:r>
                      <a:endParaRPr kumimoji="0" lang="ru-RU" sz="2800" b="0" i="0" u="none" strike="noStrike" cap="none" normalizeH="0" baseline="0" dirty="0" smtClean="0">
                        <a:ln>
                          <a:noFill/>
                        </a:ln>
                        <a:solidFill>
                          <a:schemeClr val="tx1"/>
                        </a:solidFill>
                        <a:effectLst/>
                        <a:latin typeface="Calibri" pitchFamily="34" charset="0"/>
                      </a:endParaRPr>
                    </a:p>
                    <a:p>
                      <a:endParaRPr lang="ru-RU" dirty="0"/>
                    </a:p>
                  </a:txBody>
                  <a:tcPr/>
                </a:tc>
              </a:tr>
            </a:tbl>
          </a:graphicData>
        </a:graphic>
      </p:graphicFrame>
    </p:spTree>
    <p:extLst>
      <p:ext uri="{BB962C8B-B14F-4D97-AF65-F5344CB8AC3E}">
        <p14:creationId xmlns:p14="http://schemas.microsoft.com/office/powerpoint/2010/main" val="839951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ph type="tbl" idx="1"/>
            <p:extLst>
              <p:ext uri="{D42A27DB-BD31-4B8C-83A1-F6EECF244321}">
                <p14:modId xmlns:p14="http://schemas.microsoft.com/office/powerpoint/2010/main" val="605501429"/>
              </p:ext>
            </p:extLst>
          </p:nvPr>
        </p:nvGraphicFramePr>
        <p:xfrm>
          <a:off x="107504" y="908720"/>
          <a:ext cx="8928992" cy="5608320"/>
        </p:xfrm>
        <a:graphic>
          <a:graphicData uri="http://schemas.openxmlformats.org/drawingml/2006/table">
            <a:tbl>
              <a:tblPr firstRow="1" bandRow="1">
                <a:tableStyleId>{21E4AEA4-8DFA-4A89-87EB-49C32662AFE0}</a:tableStyleId>
              </a:tblPr>
              <a:tblGrid>
                <a:gridCol w="4464496"/>
                <a:gridCol w="4464496"/>
              </a:tblGrid>
              <a:tr h="370840">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000" u="none" strike="noStrike" cap="none" normalizeH="0" baseline="0" dirty="0" smtClean="0">
                          <a:ln>
                            <a:noFill/>
                          </a:ln>
                          <a:solidFill>
                            <a:schemeClr val="tx1"/>
                          </a:solidFill>
                          <a:effectLst/>
                        </a:rPr>
                        <a:t>Предмет деятельности Университета</a:t>
                      </a:r>
                      <a:endParaRPr kumimoji="0" lang="ru-RU" sz="2000" b="1" i="0" u="none" strike="noStrike" cap="none" normalizeH="0" baseline="0" dirty="0" smtClean="0">
                        <a:ln>
                          <a:noFill/>
                        </a:ln>
                        <a:solidFill>
                          <a:schemeClr val="tx1"/>
                        </a:solidFill>
                        <a:effectLst/>
                        <a:latin typeface="Times New Roman" pitchFamily="18" charset="0"/>
                      </a:endParaRPr>
                    </a:p>
                  </a:txBody>
                  <a:tcPr horzOverflow="overflow"/>
                </a:tc>
                <a:tc hMerge="1">
                  <a:txBody>
                    <a:bodyPr/>
                    <a:lstStyle/>
                    <a:p>
                      <a:endParaRPr lang="ru-RU"/>
                    </a:p>
                  </a:txBody>
                  <a:tcPr/>
                </a:tc>
              </a:tr>
              <a:tr h="370840">
                <a:tc>
                  <a:txBody>
                    <a:bodyPr/>
                    <a:lstStyle/>
                    <a:p>
                      <a:pPr marL="0" marR="0" lvl="0" indent="0" algn="just" defTabSz="914400" rtl="0" eaLnBrk="1" fontAlgn="base" latinLnBrk="0" hangingPunct="1">
                        <a:lnSpc>
                          <a:spcPct val="100000"/>
                        </a:lnSpc>
                        <a:spcBef>
                          <a:spcPct val="20000"/>
                        </a:spcBef>
                        <a:spcAft>
                          <a:spcPct val="0"/>
                        </a:spcAft>
                        <a:buClrTx/>
                        <a:buSzTx/>
                        <a:buFont typeface="Arial" charset="0"/>
                        <a:buChar char="•"/>
                        <a:tabLst/>
                      </a:pPr>
                      <a:r>
                        <a:rPr kumimoji="0" lang="ru-RU" sz="1500" u="none" strike="noStrike" cap="none" normalizeH="0" baseline="0" dirty="0" smtClean="0">
                          <a:ln>
                            <a:noFill/>
                          </a:ln>
                          <a:effectLst/>
                          <a:latin typeface="Times New Roman" panose="02020603050405020304" pitchFamily="18" charset="0"/>
                          <a:cs typeface="Times New Roman" panose="02020603050405020304" pitchFamily="18" charset="0"/>
                        </a:rPr>
                        <a:t> реализация в пределах контрольных цифр приема граждан основных образовательных программ среднего профессионального, высшего профессионального, послевузовского профессионального образования, дополнительных профессиональных образовательных программ в соответствии с федеральными государственными образовательными стандартами, федеральными государственными требованиями;</a:t>
                      </a:r>
                    </a:p>
                    <a:p>
                      <a:pPr marL="0" marR="0" lvl="0" indent="0" algn="just" defTabSz="914400" rtl="0" eaLnBrk="1" fontAlgn="base" latinLnBrk="0" hangingPunct="1">
                        <a:lnSpc>
                          <a:spcPct val="100000"/>
                        </a:lnSpc>
                        <a:spcBef>
                          <a:spcPct val="20000"/>
                        </a:spcBef>
                        <a:spcAft>
                          <a:spcPct val="0"/>
                        </a:spcAft>
                        <a:buClrTx/>
                        <a:buSzTx/>
                        <a:buFont typeface="Arial" charset="0"/>
                        <a:buChar char="•"/>
                        <a:tabLst/>
                      </a:pPr>
                      <a:r>
                        <a:rPr kumimoji="0" lang="ru-RU" sz="1500" u="none" strike="noStrike" cap="none" normalizeH="0" baseline="0" dirty="0" smtClean="0">
                          <a:ln>
                            <a:noFill/>
                          </a:ln>
                          <a:effectLst/>
                          <a:latin typeface="Times New Roman" panose="02020603050405020304" pitchFamily="18" charset="0"/>
                          <a:cs typeface="Times New Roman" panose="02020603050405020304" pitchFamily="18" charset="0"/>
                        </a:rPr>
                        <a:t> проведение фундаментальных и прикладных научных исследований и разработок по профилю ВУЗа в соответствии с тематическим планом научно-технической работы реализуемым за счет средств федерального бюджета;</a:t>
                      </a:r>
                    </a:p>
                    <a:p>
                      <a:pPr marL="0" marR="0" lvl="0" indent="0" algn="just" defTabSz="914400" rtl="0" eaLnBrk="1" fontAlgn="base" latinLnBrk="0" hangingPunct="1">
                        <a:lnSpc>
                          <a:spcPct val="100000"/>
                        </a:lnSpc>
                        <a:spcBef>
                          <a:spcPct val="20000"/>
                        </a:spcBef>
                        <a:spcAft>
                          <a:spcPct val="0"/>
                        </a:spcAft>
                        <a:buClrTx/>
                        <a:buSzTx/>
                        <a:buFont typeface="Arial" charset="0"/>
                        <a:buChar char="•"/>
                        <a:tabLst/>
                      </a:pPr>
                      <a:r>
                        <a:rPr kumimoji="0" lang="ru-RU" sz="1500" u="none" strike="noStrike" cap="none" normalizeH="0" baseline="0" dirty="0" smtClean="0">
                          <a:ln>
                            <a:noFill/>
                          </a:ln>
                          <a:effectLst/>
                          <a:latin typeface="Times New Roman" panose="02020603050405020304" pitchFamily="18" charset="0"/>
                          <a:cs typeface="Times New Roman" panose="02020603050405020304" pitchFamily="18" charset="0"/>
                        </a:rPr>
                        <a:t> повышение квалификации и профессиональная переподготовка специалистов с высшим профессиональным образованием, педагогических и научно-педагогических кадров высшей квалификации в пределах контрольных цифр приема</a:t>
                      </a:r>
                      <a:r>
                        <a:rPr kumimoji="0" lang="ru-RU" sz="1600" u="none" strike="noStrike" cap="none" normalizeH="0" baseline="0" dirty="0" smtClean="0">
                          <a:ln>
                            <a:noFill/>
                          </a:ln>
                          <a:effectLst/>
                          <a:latin typeface="Times New Roman" panose="02020603050405020304" pitchFamily="18" charset="0"/>
                          <a:cs typeface="Times New Roman" panose="02020603050405020304" pitchFamily="18" charset="0"/>
                        </a:rPr>
                        <a:t>. </a:t>
                      </a:r>
                      <a:endParaRPr kumimoji="0" lang="ru-RU" sz="1600" b="0" i="0" u="none" strike="noStrike" cap="none" normalizeH="0" baseline="0" dirty="0" smtClean="0">
                        <a:ln>
                          <a:noFill/>
                        </a:ln>
                        <a:solidFill>
                          <a:srgbClr val="000000"/>
                        </a:solidFill>
                        <a:effectLst/>
                        <a:latin typeface="Times New Roman" pitchFamily="18" charset="0"/>
                        <a:cs typeface="Times New Roman" panose="02020603050405020304" pitchFamily="18" charset="0"/>
                      </a:endParaRPr>
                    </a:p>
                  </a:txBody>
                  <a:tcP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 typeface="Arial" charset="0"/>
                        <a:buNone/>
                        <a:tabLst/>
                      </a:pPr>
                      <a:r>
                        <a:rPr kumimoji="0" lang="ru-RU" sz="1500" u="none" strike="noStrike" cap="none" normalizeH="0" baseline="0" dirty="0" smtClean="0">
                          <a:ln>
                            <a:noFill/>
                          </a:ln>
                          <a:effectLst/>
                          <a:latin typeface="Times New Roman" panose="02020603050405020304" pitchFamily="18" charset="0"/>
                          <a:cs typeface="Times New Roman" panose="02020603050405020304" pitchFamily="18" charset="0"/>
                        </a:rPr>
                        <a:t>Предмет деятельности в новом уставе расширен, в частности добавлено:</a:t>
                      </a:r>
                    </a:p>
                    <a:p>
                      <a:pPr marL="0" marR="0" lvl="0" indent="0" algn="just" defTabSz="914400" rtl="0" eaLnBrk="1" fontAlgn="base" latinLnBrk="0" hangingPunct="1">
                        <a:lnSpc>
                          <a:spcPct val="100000"/>
                        </a:lnSpc>
                        <a:spcBef>
                          <a:spcPct val="20000"/>
                        </a:spcBef>
                        <a:spcAft>
                          <a:spcPct val="0"/>
                        </a:spcAft>
                        <a:buClrTx/>
                        <a:buSzTx/>
                        <a:buFont typeface="Arial" charset="0"/>
                        <a:buChar char="•"/>
                        <a:tabLst/>
                      </a:pPr>
                      <a:r>
                        <a:rPr kumimoji="0" lang="ru-RU" sz="1500" u="none" strike="noStrike" cap="none" normalizeH="0" baseline="0" dirty="0" smtClean="0">
                          <a:ln>
                            <a:noFill/>
                          </a:ln>
                          <a:effectLst/>
                          <a:latin typeface="Times New Roman" panose="02020603050405020304" pitchFamily="18" charset="0"/>
                          <a:cs typeface="Times New Roman" panose="02020603050405020304" pitchFamily="18" charset="0"/>
                        </a:rPr>
                        <a:t> создание условий для подготовки научными и педагогическими работниками диссертаций на соискание ученой степени доктора наук;</a:t>
                      </a:r>
                    </a:p>
                    <a:p>
                      <a:pPr marL="0" marR="0" lvl="0" indent="0" algn="just" defTabSz="914400" rtl="0" eaLnBrk="1" fontAlgn="base" latinLnBrk="0" hangingPunct="1">
                        <a:lnSpc>
                          <a:spcPct val="100000"/>
                        </a:lnSpc>
                        <a:spcBef>
                          <a:spcPct val="20000"/>
                        </a:spcBef>
                        <a:spcAft>
                          <a:spcPct val="0"/>
                        </a:spcAft>
                        <a:buClrTx/>
                        <a:buSzTx/>
                        <a:buFont typeface="Arial" charset="0"/>
                        <a:buChar char="•"/>
                        <a:tabLst/>
                      </a:pPr>
                      <a:r>
                        <a:rPr kumimoji="0" lang="ru-RU" sz="1500" u="none" strike="noStrike" cap="none" normalizeH="0" baseline="0" dirty="0" smtClean="0">
                          <a:ln>
                            <a:noFill/>
                          </a:ln>
                          <a:effectLst/>
                          <a:latin typeface="Times New Roman" panose="02020603050405020304" pitchFamily="18" charset="0"/>
                          <a:cs typeface="Times New Roman" panose="02020603050405020304" pitchFamily="18" charset="0"/>
                        </a:rPr>
                        <a:t> содействие интеграции науки и образования в международное научно-исследовательское и образовательное пространство;</a:t>
                      </a:r>
                    </a:p>
                    <a:p>
                      <a:pPr marL="0" marR="0" lvl="0" indent="0" algn="just" defTabSz="914400" rtl="0" eaLnBrk="1" fontAlgn="base" latinLnBrk="0" hangingPunct="1">
                        <a:lnSpc>
                          <a:spcPct val="100000"/>
                        </a:lnSpc>
                        <a:spcBef>
                          <a:spcPct val="20000"/>
                        </a:spcBef>
                        <a:spcAft>
                          <a:spcPct val="0"/>
                        </a:spcAft>
                        <a:buClrTx/>
                        <a:buSzTx/>
                        <a:buFont typeface="Arial" charset="0"/>
                        <a:buChar char="•"/>
                        <a:tabLst/>
                      </a:pPr>
                      <a:r>
                        <a:rPr kumimoji="0" lang="ru-RU" sz="1500" u="none" strike="noStrike" cap="none" normalizeH="0" baseline="0" dirty="0" smtClean="0">
                          <a:ln>
                            <a:noFill/>
                          </a:ln>
                          <a:effectLst/>
                          <a:latin typeface="Times New Roman" panose="02020603050405020304" pitchFamily="18" charset="0"/>
                          <a:cs typeface="Times New Roman" panose="02020603050405020304" pitchFamily="18" charset="0"/>
                        </a:rPr>
                        <a:t> научно-методическое и кадровое обеспечение развития науки и образования в РФ;</a:t>
                      </a:r>
                    </a:p>
                    <a:p>
                      <a:pPr marL="0" marR="0" lvl="0" indent="0" algn="just" defTabSz="914400" rtl="0" eaLnBrk="1" fontAlgn="base" latinLnBrk="0" hangingPunct="1">
                        <a:lnSpc>
                          <a:spcPct val="100000"/>
                        </a:lnSpc>
                        <a:spcBef>
                          <a:spcPct val="20000"/>
                        </a:spcBef>
                        <a:spcAft>
                          <a:spcPct val="0"/>
                        </a:spcAft>
                        <a:buClrTx/>
                        <a:buSzTx/>
                        <a:buFont typeface="Arial" charset="0"/>
                        <a:buChar char="•"/>
                        <a:tabLst/>
                      </a:pPr>
                      <a:r>
                        <a:rPr kumimoji="0" lang="ru-RU" sz="1500" u="none" strike="noStrike" cap="none" normalizeH="0" baseline="0" dirty="0" smtClean="0">
                          <a:ln>
                            <a:noFill/>
                          </a:ln>
                          <a:effectLst/>
                          <a:latin typeface="Times New Roman" panose="02020603050405020304" pitchFamily="18" charset="0"/>
                          <a:cs typeface="Times New Roman" panose="02020603050405020304" pitchFamily="18" charset="0"/>
                        </a:rPr>
                        <a:t> содействие распространению инновационных практик;</a:t>
                      </a:r>
                    </a:p>
                    <a:p>
                      <a:pPr marL="0" marR="0" lvl="0" indent="0" algn="just" defTabSz="914400" rtl="0" eaLnBrk="1" fontAlgn="base" latinLnBrk="0" hangingPunct="1">
                        <a:lnSpc>
                          <a:spcPct val="100000"/>
                        </a:lnSpc>
                        <a:spcBef>
                          <a:spcPct val="20000"/>
                        </a:spcBef>
                        <a:spcAft>
                          <a:spcPct val="0"/>
                        </a:spcAft>
                        <a:buClrTx/>
                        <a:buSzTx/>
                        <a:buFont typeface="Arial" charset="0"/>
                        <a:buChar char="•"/>
                        <a:tabLst/>
                      </a:pPr>
                      <a:r>
                        <a:rPr kumimoji="0" lang="ru-RU" sz="1500" u="none" strike="noStrike" cap="none" normalizeH="0" baseline="0" dirty="0" smtClean="0">
                          <a:ln>
                            <a:noFill/>
                          </a:ln>
                          <a:effectLst/>
                          <a:latin typeface="Times New Roman" panose="02020603050405020304" pitchFamily="18" charset="0"/>
                          <a:cs typeface="Times New Roman" panose="02020603050405020304" pitchFamily="18" charset="0"/>
                        </a:rPr>
                        <a:t> продвижение образовательных и исследовательских программ в международное образовательное и научное пространство;</a:t>
                      </a:r>
                    </a:p>
                    <a:p>
                      <a:pPr marL="0" marR="0" lvl="0" indent="0" algn="just" defTabSz="914400" rtl="0" eaLnBrk="1" fontAlgn="base" latinLnBrk="0" hangingPunct="1">
                        <a:lnSpc>
                          <a:spcPct val="100000"/>
                        </a:lnSpc>
                        <a:spcBef>
                          <a:spcPct val="20000"/>
                        </a:spcBef>
                        <a:spcAft>
                          <a:spcPct val="0"/>
                        </a:spcAft>
                        <a:buClrTx/>
                        <a:buSzTx/>
                        <a:buFont typeface="Arial" charset="0"/>
                        <a:buChar char="•"/>
                        <a:tabLst/>
                      </a:pPr>
                      <a:r>
                        <a:rPr kumimoji="0" lang="ru-RU" sz="1500" u="none" strike="noStrike" cap="none" normalizeH="0" baseline="0" dirty="0" smtClean="0">
                          <a:ln>
                            <a:noFill/>
                          </a:ln>
                          <a:effectLst/>
                          <a:latin typeface="Times New Roman" panose="02020603050405020304" pitchFamily="18" charset="0"/>
                          <a:cs typeface="Times New Roman" panose="02020603050405020304" pitchFamily="18" charset="0"/>
                        </a:rPr>
                        <a:t> распространение зарубежного и (или) накопленного в Университете научного и образовательного опыта путем издания научных монографии, учебников и т.п.;</a:t>
                      </a:r>
                    </a:p>
                    <a:p>
                      <a:pPr marL="0" marR="0" lvl="0" indent="0" algn="just" defTabSz="914400" rtl="0" eaLnBrk="1" fontAlgn="base" latinLnBrk="0" hangingPunct="1">
                        <a:lnSpc>
                          <a:spcPct val="100000"/>
                        </a:lnSpc>
                        <a:spcBef>
                          <a:spcPct val="20000"/>
                        </a:spcBef>
                        <a:spcAft>
                          <a:spcPct val="0"/>
                        </a:spcAft>
                        <a:buClrTx/>
                        <a:buSzTx/>
                        <a:buFont typeface="Arial" charset="0"/>
                        <a:buChar char="•"/>
                        <a:tabLst/>
                      </a:pPr>
                      <a:r>
                        <a:rPr kumimoji="0" lang="ru-RU" sz="1500" u="none" strike="noStrike" cap="none" normalizeH="0" baseline="0" dirty="0" smtClean="0">
                          <a:ln>
                            <a:noFill/>
                          </a:ln>
                          <a:effectLst/>
                          <a:latin typeface="Times New Roman" panose="02020603050405020304" pitchFamily="18" charset="0"/>
                          <a:cs typeface="Times New Roman" panose="02020603050405020304" pitchFamily="18" charset="0"/>
                        </a:rPr>
                        <a:t> управление правами на результаты интеллектуальной деятельности.</a:t>
                      </a:r>
                      <a:endParaRPr kumimoji="0" lang="ru-RU" sz="1500" b="0" i="0" u="none" strike="noStrike" cap="none" normalizeH="0" baseline="0" dirty="0" smtClean="0">
                        <a:ln>
                          <a:noFill/>
                        </a:ln>
                        <a:solidFill>
                          <a:srgbClr val="000000"/>
                        </a:solidFill>
                        <a:effectLst/>
                        <a:latin typeface="Times New Roman" pitchFamily="18" charset="0"/>
                        <a:ea typeface="Calibri" pitchFamily="34" charset="0"/>
                        <a:cs typeface="Times New Roman" panose="02020603050405020304" pitchFamily="18" charset="0"/>
                      </a:endParaRPr>
                    </a:p>
                  </a:txBody>
                  <a:tcPr horzOverflow="overflow"/>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395536" y="620688"/>
            <a:ext cx="8229600" cy="1143000"/>
          </a:xfrm>
        </p:spPr>
        <p:txBody>
          <a:bodyPr/>
          <a:lstStyle/>
          <a:p>
            <a:r>
              <a:rPr lang="ru-RU" sz="2800" b="1" dirty="0">
                <a:solidFill>
                  <a:prstClr val="black"/>
                </a:solidFill>
                <a:latin typeface="Times New Roman" panose="02020603050405020304" pitchFamily="18" charset="0"/>
                <a:cs typeface="Times New Roman" panose="02020603050405020304" pitchFamily="18" charset="0"/>
              </a:rPr>
              <a:t>Основными видами деятельности остаются:</a:t>
            </a:r>
            <a:endParaRPr lang="ru-RU" dirty="0" smtClean="0">
              <a:latin typeface="Times New Roman" panose="02020603050405020304" pitchFamily="18" charset="0"/>
              <a:cs typeface="Times New Roman" panose="02020603050405020304" pitchFamily="18" charset="0"/>
            </a:endParaRPr>
          </a:p>
        </p:txBody>
      </p:sp>
      <p:sp>
        <p:nvSpPr>
          <p:cNvPr id="16387" name="Rectangle 3"/>
          <p:cNvSpPr>
            <a:spLocks noGrp="1"/>
          </p:cNvSpPr>
          <p:nvPr>
            <p:ph type="body" idx="1"/>
          </p:nvPr>
        </p:nvSpPr>
        <p:spPr>
          <a:xfrm>
            <a:off x="107504" y="1600200"/>
            <a:ext cx="8856984" cy="4709120"/>
          </a:xfrm>
        </p:spPr>
        <p:txBody>
          <a:bodyPr/>
          <a:lstStyle/>
          <a:p>
            <a:pPr marL="514350" indent="-514350" algn="just">
              <a:lnSpc>
                <a:spcPct val="90000"/>
              </a:lnSpc>
              <a:buFont typeface="Arial" charset="0"/>
              <a:buAutoNum type="arabicPeriod"/>
            </a:pPr>
            <a:r>
              <a:rPr lang="ru-RU" sz="2800" dirty="0" smtClean="0">
                <a:latin typeface="Times New Roman" panose="02020603050405020304" pitchFamily="18" charset="0"/>
                <a:cs typeface="Times New Roman" panose="02020603050405020304" pitchFamily="18" charset="0"/>
              </a:rPr>
              <a:t>образовательная деятельность по образовательным программам ВО и СПО, основным общеобразовательным программам, основным  программам профессионального обучения, дополнительным профессиональным программам и дополнительным общеобразовательным программам;</a:t>
            </a:r>
          </a:p>
          <a:p>
            <a:pPr marL="514350" indent="-514350" algn="just">
              <a:lnSpc>
                <a:spcPct val="90000"/>
              </a:lnSpc>
              <a:buFont typeface="Arial" charset="0"/>
              <a:buAutoNum type="arabicPeriod"/>
            </a:pPr>
            <a:r>
              <a:rPr lang="ru-RU" sz="2800" dirty="0" smtClean="0">
                <a:latin typeface="Times New Roman" panose="02020603050405020304" pitchFamily="18" charset="0"/>
                <a:cs typeface="Times New Roman" panose="02020603050405020304" pitchFamily="18" charset="0"/>
              </a:rPr>
              <a:t>научная деятельность;</a:t>
            </a:r>
          </a:p>
          <a:p>
            <a:pPr marL="514350" indent="-514350" algn="just">
              <a:lnSpc>
                <a:spcPct val="90000"/>
              </a:lnSpc>
              <a:buFont typeface="Arial" charset="0"/>
              <a:buAutoNum type="arabicPeriod"/>
            </a:pPr>
            <a:r>
              <a:rPr lang="ru-RU" sz="2800" dirty="0" smtClean="0">
                <a:latin typeface="Times New Roman" panose="02020603050405020304" pitchFamily="18" charset="0"/>
                <a:cs typeface="Times New Roman" panose="02020603050405020304" pitchFamily="18" charset="0"/>
              </a:rPr>
              <a:t>организация проведения общественно значимых мероприятий в сфере образования и науки.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395536" y="836712"/>
            <a:ext cx="8229600" cy="792088"/>
          </a:xfrm>
        </p:spPr>
        <p:txBody>
          <a:bodyPr/>
          <a:lstStyle/>
          <a:p>
            <a:r>
              <a:rPr lang="ru-RU" sz="2000" b="1" dirty="0">
                <a:latin typeface="Times New Roman"/>
                <a:ea typeface="Calibri"/>
              </a:rPr>
              <a:t>Виды приносящей доход деятельности в соответствии с целями, ради которых создан Университет</a:t>
            </a:r>
            <a:endParaRPr lang="ru-RU" sz="2000" dirty="0" smtClean="0"/>
          </a:p>
        </p:txBody>
      </p:sp>
      <p:cxnSp>
        <p:nvCxnSpPr>
          <p:cNvPr id="3" name="Прямая со стрелкой 2"/>
          <p:cNvCxnSpPr/>
          <p:nvPr/>
        </p:nvCxnSpPr>
        <p:spPr>
          <a:xfrm flipH="1">
            <a:off x="2051720" y="1556792"/>
            <a:ext cx="1512168"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p:cNvCxnSpPr/>
          <p:nvPr/>
        </p:nvCxnSpPr>
        <p:spPr>
          <a:xfrm>
            <a:off x="5508104" y="1556792"/>
            <a:ext cx="1296144"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0552" y="2060848"/>
            <a:ext cx="2664296" cy="369332"/>
          </a:xfrm>
          <a:prstGeom prst="rect">
            <a:avLst/>
          </a:prstGeom>
          <a:noFill/>
        </p:spPr>
        <p:txBody>
          <a:bodyPr wrap="square" rtlCol="0">
            <a:spAutoFit/>
          </a:bodyPr>
          <a:lstStyle/>
          <a:p>
            <a:r>
              <a:rPr lang="ru-RU" b="1" dirty="0" smtClean="0"/>
              <a:t>98</a:t>
            </a:r>
            <a:r>
              <a:rPr lang="ru-RU" dirty="0" smtClean="0"/>
              <a:t> видов деятельности</a:t>
            </a:r>
            <a:endParaRPr lang="ru-RU" dirty="0"/>
          </a:p>
        </p:txBody>
      </p:sp>
      <p:sp>
        <p:nvSpPr>
          <p:cNvPr id="8" name="TextBox 7"/>
          <p:cNvSpPr txBox="1"/>
          <p:nvPr/>
        </p:nvSpPr>
        <p:spPr>
          <a:xfrm>
            <a:off x="4644008" y="2060848"/>
            <a:ext cx="4032448" cy="3970318"/>
          </a:xfrm>
          <a:prstGeom prst="rect">
            <a:avLst/>
          </a:prstGeom>
          <a:noFill/>
        </p:spPr>
        <p:txBody>
          <a:bodyPr wrap="square" rtlCol="0">
            <a:spAutoFit/>
          </a:bodyPr>
          <a:lstStyle/>
          <a:p>
            <a:pPr algn="just"/>
            <a:r>
              <a:rPr lang="ru-RU" b="1" dirty="0" smtClean="0"/>
              <a:t>68</a:t>
            </a:r>
            <a:r>
              <a:rPr lang="ru-RU" dirty="0" smtClean="0"/>
              <a:t> видов деятельности, многие виды деятельности объединены в укрупненные группы.</a:t>
            </a:r>
          </a:p>
          <a:p>
            <a:pPr algn="just"/>
            <a:r>
              <a:rPr lang="ru-RU" dirty="0" smtClean="0"/>
              <a:t>Добавлен такой вид деятельности, как </a:t>
            </a:r>
            <a:r>
              <a:rPr lang="ru-RU" b="1" dirty="0" smtClean="0"/>
              <a:t>медицинская деятельность</a:t>
            </a:r>
            <a:r>
              <a:rPr lang="ru-RU" dirty="0" smtClean="0"/>
              <a:t>. </a:t>
            </a:r>
          </a:p>
          <a:p>
            <a:pPr algn="just"/>
            <a:r>
              <a:rPr lang="ru-RU" dirty="0"/>
              <a:t>Основные цели, задачи и комплекс мероприятий по совершенствованию деятельности университета определяются программой развития Университета, принимаемой конференцией работников и обучающихся Университета и утверждаемой ректором Университета по согласованию с Учредителем.</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467544" y="548680"/>
            <a:ext cx="8229600" cy="922114"/>
          </a:xfrm>
        </p:spPr>
        <p:txBody>
          <a:bodyPr/>
          <a:lstStyle/>
          <a:p>
            <a:r>
              <a:rPr lang="ru-RU" sz="3600" b="1" dirty="0" smtClean="0"/>
              <a:t>Структура Университета</a:t>
            </a:r>
          </a:p>
        </p:txBody>
      </p:sp>
      <p:graphicFrame>
        <p:nvGraphicFramePr>
          <p:cNvPr id="3" name="Таблица 2"/>
          <p:cNvGraphicFramePr>
            <a:graphicFrameLocks noGrp="1"/>
          </p:cNvGraphicFramePr>
          <p:nvPr>
            <p:extLst>
              <p:ext uri="{D42A27DB-BD31-4B8C-83A1-F6EECF244321}">
                <p14:modId xmlns:p14="http://schemas.microsoft.com/office/powerpoint/2010/main" val="3473045715"/>
              </p:ext>
            </p:extLst>
          </p:nvPr>
        </p:nvGraphicFramePr>
        <p:xfrm>
          <a:off x="0" y="1196752"/>
          <a:ext cx="9144000" cy="5661248"/>
        </p:xfrm>
        <a:graphic>
          <a:graphicData uri="http://schemas.openxmlformats.org/drawingml/2006/table">
            <a:tbl>
              <a:tblPr firstRow="1" bandRow="1">
                <a:tableStyleId>{21E4AEA4-8DFA-4A89-87EB-49C32662AFE0}</a:tableStyleId>
              </a:tblPr>
              <a:tblGrid>
                <a:gridCol w="4572000"/>
                <a:gridCol w="4572000"/>
              </a:tblGrid>
              <a:tr h="5661248">
                <a:tc>
                  <a:txBody>
                    <a:bodyPr/>
                    <a:lstStyle/>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В </a:t>
                      </a:r>
                      <a:r>
                        <a:rPr lang="ru-RU" sz="1600" b="0" dirty="0">
                          <a:solidFill>
                            <a:schemeClr val="tx1"/>
                          </a:solidFill>
                          <a:effectLst/>
                          <a:latin typeface="Times New Roman" panose="02020603050405020304" pitchFamily="18" charset="0"/>
                          <a:ea typeface="Times New Roman"/>
                          <a:cs typeface="Times New Roman" panose="02020603050405020304" pitchFamily="18" charset="0"/>
                        </a:rPr>
                        <a:t>состав ВУЗа могут входить филиалы, представительства, научно-исследовательские подразделения, конструкторские бюро, факультеты, кафедры, лаборатории, центры, аспирантура, докторантура, институты, осуществляющие образовательную, научную, научно-исследовательскую, спортивно-оздоровительную либо творческую деятельность, структурные подразделения дополнительного профессионального образования, внеучебной и воспитательной работы, подготовительные отделения и курсы, пункты общественного питания, студенческие столовые, санаторий-профилакторий, общежития, научная библиотека, музеи, издательство, редакции журналов и малотиражных газет, иные учебные, научные, информационно-аналитические подразделения.</a:t>
                      </a:r>
                    </a:p>
                  </a:txBody>
                  <a:tcPr marL="114300" marR="114300" marT="0" marB="0">
                    <a:solidFill>
                      <a:srgbClr val="E8D0D0"/>
                    </a:solidFill>
                  </a:tcPr>
                </a:tc>
                <a:tc>
                  <a:txBody>
                    <a:bodyPr/>
                    <a:lstStyle/>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К </a:t>
                      </a:r>
                      <a:r>
                        <a:rPr lang="ru-RU" sz="1600" b="1" dirty="0" smtClean="0">
                          <a:solidFill>
                            <a:schemeClr val="tx1"/>
                          </a:solidFill>
                          <a:effectLst/>
                          <a:latin typeface="Times New Roman" panose="02020603050405020304" pitchFamily="18" charset="0"/>
                          <a:ea typeface="Times New Roman"/>
                          <a:cs typeface="Times New Roman" panose="02020603050405020304" pitchFamily="18" charset="0"/>
                        </a:rPr>
                        <a:t>видам структурных подразделений добавлены</a:t>
                      </a: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a:t>
                      </a:r>
                    </a:p>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 управления;</a:t>
                      </a:r>
                    </a:p>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 дирекции; </a:t>
                      </a:r>
                    </a:p>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 научно-исследовательские, </a:t>
                      </a:r>
                      <a:r>
                        <a:rPr lang="ru-RU" sz="1600" b="0" dirty="0" err="1" smtClean="0">
                          <a:solidFill>
                            <a:schemeClr val="tx1"/>
                          </a:solidFill>
                          <a:effectLst/>
                          <a:latin typeface="Times New Roman" panose="02020603050405020304" pitchFamily="18" charset="0"/>
                          <a:ea typeface="Times New Roman"/>
                          <a:cs typeface="Times New Roman" panose="02020603050405020304" pitchFamily="18" charset="0"/>
                        </a:rPr>
                        <a:t>инновационно</a:t>
                      </a: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-технологические, методические и учебно-методические подразделения;</a:t>
                      </a:r>
                    </a:p>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 центры коллективного пользования научным оборудованием;</a:t>
                      </a:r>
                    </a:p>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 учебные и учебно-производственные мастерские;</a:t>
                      </a:r>
                    </a:p>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 учебно-опытные хозяйства;</a:t>
                      </a:r>
                    </a:p>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 учебные полигоны;</a:t>
                      </a:r>
                    </a:p>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 учебно-научные базы практики;</a:t>
                      </a:r>
                    </a:p>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 учебно-демонстрационные центры;</a:t>
                      </a:r>
                    </a:p>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 театры;</a:t>
                      </a:r>
                    </a:p>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-интернаты;</a:t>
                      </a:r>
                    </a:p>
                    <a:p>
                      <a:pPr algn="just">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 психологические и социально-педагогические службы, обеспечивающие социальную адаптацию и реабилитацию нуждающихся в ней обучающихся;</a:t>
                      </a:r>
                    </a:p>
                    <a:p>
                      <a:r>
                        <a:rPr lang="ru-RU" sz="1600" b="0" dirty="0" smtClean="0">
                          <a:solidFill>
                            <a:schemeClr val="tx1"/>
                          </a:solidFill>
                          <a:effectLst/>
                          <a:latin typeface="Times New Roman" panose="02020603050405020304" pitchFamily="18" charset="0"/>
                          <a:ea typeface="Calibri"/>
                          <a:cs typeface="Times New Roman" panose="02020603050405020304" pitchFamily="18" charset="0"/>
                        </a:rPr>
                        <a:t>- ботанический сад.</a:t>
                      </a:r>
                      <a:endParaRPr lang="ru-RU" sz="1600" b="0" dirty="0">
                        <a:solidFill>
                          <a:schemeClr val="tx1"/>
                        </a:solidFill>
                        <a:latin typeface="Times New Roman" panose="02020603050405020304" pitchFamily="18" charset="0"/>
                        <a:cs typeface="Times New Roman" panose="02020603050405020304" pitchFamily="18" charset="0"/>
                      </a:endParaRPr>
                    </a:p>
                  </a:txBody>
                  <a:tcPr>
                    <a:solidFill>
                      <a:srgbClr val="E8D0D0"/>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220942"/>
            <a:ext cx="8229600" cy="922114"/>
          </a:xfrm>
        </p:spPr>
        <p:txBody>
          <a:bodyPr/>
          <a:lstStyle/>
          <a:p>
            <a:r>
              <a:rPr lang="ru-RU" sz="3600" b="1" dirty="0">
                <a:solidFill>
                  <a:prstClr val="black"/>
                </a:solidFill>
              </a:rPr>
              <a:t>Структура Университета</a:t>
            </a:r>
            <a:endParaRPr lang="ru-RU" dirty="0"/>
          </a:p>
        </p:txBody>
      </p:sp>
      <p:cxnSp>
        <p:nvCxnSpPr>
          <p:cNvPr id="5" name="Прямая со стрелкой 4"/>
          <p:cNvCxnSpPr/>
          <p:nvPr/>
        </p:nvCxnSpPr>
        <p:spPr>
          <a:xfrm flipH="1">
            <a:off x="1835696" y="1916832"/>
            <a:ext cx="1224136" cy="10381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6228184" y="1844824"/>
            <a:ext cx="1179656" cy="11101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15616" y="3047266"/>
            <a:ext cx="2496004" cy="646331"/>
          </a:xfrm>
          <a:prstGeom prst="rect">
            <a:avLst/>
          </a:prstGeom>
          <a:noFill/>
        </p:spPr>
        <p:txBody>
          <a:bodyPr wrap="none" rtlCol="0">
            <a:spAutoFit/>
          </a:bodyPr>
          <a:lstStyle/>
          <a:p>
            <a:pPr marL="285750" indent="-285750">
              <a:buFont typeface="Arial" panose="020B0604020202020204" pitchFamily="34" charset="0"/>
              <a:buChar char="•"/>
            </a:pPr>
            <a:r>
              <a:rPr lang="ru-RU" dirty="0" smtClean="0"/>
              <a:t>3 филиала</a:t>
            </a:r>
          </a:p>
          <a:p>
            <a:pPr marL="285750" indent="-285750">
              <a:buFont typeface="Arial" panose="020B0604020202020204" pitchFamily="34" charset="0"/>
              <a:buChar char="•"/>
            </a:pPr>
            <a:r>
              <a:rPr lang="ru-RU" dirty="0" smtClean="0"/>
              <a:t>13 представительств</a:t>
            </a:r>
            <a:endParaRPr lang="ru-RU" dirty="0"/>
          </a:p>
        </p:txBody>
      </p:sp>
      <p:sp>
        <p:nvSpPr>
          <p:cNvPr id="9" name="TextBox 8"/>
          <p:cNvSpPr txBox="1"/>
          <p:nvPr/>
        </p:nvSpPr>
        <p:spPr>
          <a:xfrm>
            <a:off x="5038576" y="2954933"/>
            <a:ext cx="3960440" cy="1477328"/>
          </a:xfrm>
          <a:prstGeom prst="rect">
            <a:avLst/>
          </a:prstGeom>
          <a:noFill/>
        </p:spPr>
        <p:txBody>
          <a:bodyPr wrap="square" rtlCol="0">
            <a:spAutoFit/>
          </a:bodyPr>
          <a:lstStyle/>
          <a:p>
            <a:pPr marL="285750" lvl="0" indent="-285750">
              <a:buFont typeface="Arial" panose="020B0604020202020204" pitchFamily="34" charset="0"/>
              <a:buChar char="•"/>
            </a:pPr>
            <a:r>
              <a:rPr lang="ru-RU" dirty="0"/>
              <a:t>3 филиала</a:t>
            </a:r>
          </a:p>
          <a:p>
            <a:pPr marL="285750" lvl="0" indent="-285750">
              <a:buFont typeface="Arial" panose="020B0604020202020204" pitchFamily="34" charset="0"/>
              <a:buChar char="•"/>
            </a:pPr>
            <a:r>
              <a:rPr lang="ru-RU" dirty="0"/>
              <a:t>13 </a:t>
            </a:r>
            <a:r>
              <a:rPr lang="ru-RU" dirty="0" smtClean="0"/>
              <a:t>представительств</a:t>
            </a:r>
          </a:p>
          <a:p>
            <a:pPr lvl="0"/>
            <a:r>
              <a:rPr lang="ru-RU" dirty="0" smtClean="0"/>
              <a:t>Названия структурных подразделений приведены в соответствие в связи со сменой наименования.</a:t>
            </a:r>
            <a:endParaRPr lang="ru-RU" dirty="0"/>
          </a:p>
        </p:txBody>
      </p:sp>
    </p:spTree>
    <p:extLst>
      <p:ext uri="{BB962C8B-B14F-4D97-AF65-F5344CB8AC3E}">
        <p14:creationId xmlns:p14="http://schemas.microsoft.com/office/powerpoint/2010/main" val="3640953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908720"/>
            <a:ext cx="9108504" cy="432048"/>
          </a:xfrm>
        </p:spPr>
        <p:txBody>
          <a:bodyPr/>
          <a:lstStyle/>
          <a:p>
            <a:r>
              <a:rPr lang="ru-RU" sz="2400" b="1" dirty="0" smtClean="0">
                <a:latin typeface="Times New Roman" panose="02020603050405020304" pitchFamily="18" charset="0"/>
                <a:cs typeface="Times New Roman" panose="02020603050405020304" pitchFamily="18" charset="0"/>
              </a:rPr>
              <a:t>Организация деятельности и управление Университетом</a:t>
            </a:r>
            <a:endParaRPr lang="ru-RU" sz="2400" b="1"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916890603"/>
              </p:ext>
            </p:extLst>
          </p:nvPr>
        </p:nvGraphicFramePr>
        <p:xfrm>
          <a:off x="107504" y="1556792"/>
          <a:ext cx="8928992" cy="1728192"/>
        </p:xfrm>
        <a:graphic>
          <a:graphicData uri="http://schemas.openxmlformats.org/drawingml/2006/table">
            <a:tbl>
              <a:tblPr firstRow="1" bandRow="1">
                <a:tableStyleId>{21E4AEA4-8DFA-4A89-87EB-49C32662AFE0}</a:tableStyleId>
              </a:tblPr>
              <a:tblGrid>
                <a:gridCol w="4464496"/>
                <a:gridCol w="4464496"/>
              </a:tblGrid>
              <a:tr h="1728192">
                <a:tc>
                  <a:txBody>
                    <a:bodyPr/>
                    <a:lstStyle/>
                    <a:p>
                      <a:pPr algn="just">
                        <a:spcAft>
                          <a:spcPts val="0"/>
                        </a:spcAft>
                      </a:pPr>
                      <a:r>
                        <a:rPr lang="ru-RU" sz="1600" b="0" dirty="0">
                          <a:solidFill>
                            <a:schemeClr val="tx1"/>
                          </a:solidFill>
                          <a:effectLst/>
                          <a:latin typeface="Times New Roman"/>
                          <a:ea typeface="Calibri"/>
                        </a:rPr>
                        <a:t>Органами управления Университета являются:</a:t>
                      </a:r>
                    </a:p>
                    <a:p>
                      <a:pPr marL="285750" indent="-285750" algn="just">
                        <a:spcAft>
                          <a:spcPts val="0"/>
                        </a:spcAft>
                        <a:buFont typeface="Arial" panose="020B0604020202020204" pitchFamily="34" charset="0"/>
                        <a:buChar char="•"/>
                      </a:pPr>
                      <a:r>
                        <a:rPr lang="ru-RU" sz="1600" b="0" dirty="0" smtClean="0">
                          <a:solidFill>
                            <a:schemeClr val="tx1"/>
                          </a:solidFill>
                          <a:effectLst/>
                          <a:latin typeface="Times New Roman"/>
                          <a:ea typeface="Calibri"/>
                        </a:rPr>
                        <a:t>конференция </a:t>
                      </a:r>
                      <a:r>
                        <a:rPr lang="ru-RU" sz="1600" b="0" dirty="0">
                          <a:solidFill>
                            <a:schemeClr val="tx1"/>
                          </a:solidFill>
                          <a:effectLst/>
                          <a:latin typeface="Times New Roman"/>
                          <a:ea typeface="Calibri"/>
                        </a:rPr>
                        <a:t>работников и обучающихся Университета;</a:t>
                      </a:r>
                    </a:p>
                    <a:p>
                      <a:pPr marL="285750" indent="-285750" algn="just">
                        <a:spcAft>
                          <a:spcPts val="0"/>
                        </a:spcAft>
                        <a:buFont typeface="Arial" panose="020B0604020202020204" pitchFamily="34" charset="0"/>
                        <a:buChar char="•"/>
                      </a:pPr>
                      <a:r>
                        <a:rPr lang="ru-RU" sz="1600" b="0" dirty="0" smtClean="0">
                          <a:solidFill>
                            <a:schemeClr val="tx1"/>
                          </a:solidFill>
                          <a:effectLst/>
                          <a:latin typeface="Times New Roman"/>
                          <a:ea typeface="Calibri"/>
                        </a:rPr>
                        <a:t>ученый </a:t>
                      </a:r>
                      <a:r>
                        <a:rPr lang="ru-RU" sz="1600" b="0" dirty="0">
                          <a:solidFill>
                            <a:schemeClr val="tx1"/>
                          </a:solidFill>
                          <a:effectLst/>
                          <a:latin typeface="Times New Roman"/>
                          <a:ea typeface="Calibri"/>
                        </a:rPr>
                        <a:t>совет Университета</a:t>
                      </a:r>
                      <a:r>
                        <a:rPr lang="ru-RU" sz="1600" b="0" dirty="0" smtClean="0">
                          <a:solidFill>
                            <a:schemeClr val="tx1"/>
                          </a:solidFill>
                          <a:effectLst/>
                          <a:latin typeface="Times New Roman"/>
                          <a:ea typeface="Calibri"/>
                        </a:rPr>
                        <a:t>;</a:t>
                      </a:r>
                    </a:p>
                    <a:p>
                      <a:pPr marL="285750" indent="-285750" algn="just">
                        <a:spcAft>
                          <a:spcPts val="0"/>
                        </a:spcAft>
                        <a:buFont typeface="Arial" panose="020B0604020202020204" pitchFamily="34" charset="0"/>
                        <a:buChar char="•"/>
                      </a:pPr>
                      <a:r>
                        <a:rPr lang="ru-RU" sz="1600" b="0" dirty="0" smtClean="0">
                          <a:solidFill>
                            <a:schemeClr val="tx1"/>
                          </a:solidFill>
                          <a:effectLst/>
                          <a:latin typeface="Times New Roman"/>
                          <a:ea typeface="Calibri"/>
                        </a:rPr>
                        <a:t>ректор Университета;</a:t>
                      </a:r>
                    </a:p>
                    <a:p>
                      <a:pPr marL="285750" indent="-285750" algn="just">
                        <a:spcAft>
                          <a:spcPts val="0"/>
                        </a:spcAft>
                        <a:buFontTx/>
                        <a:buChar char="-"/>
                      </a:pPr>
                      <a:endParaRPr lang="ru-RU" sz="1600" b="0" dirty="0">
                        <a:solidFill>
                          <a:schemeClr val="tx1"/>
                        </a:solidFill>
                        <a:effectLst/>
                        <a:latin typeface="Times New Roman"/>
                        <a:ea typeface="Calibri"/>
                      </a:endParaRPr>
                    </a:p>
                  </a:txBody>
                  <a:tcPr marL="114300" marR="114300" marT="0" marB="0">
                    <a:solidFill>
                      <a:srgbClr val="E8D0D0"/>
                    </a:solidFill>
                  </a:tcPr>
                </a:tc>
                <a:tc>
                  <a:txBody>
                    <a:bodyPr/>
                    <a:lstStyle/>
                    <a:p>
                      <a:pPr algn="just">
                        <a:spcAft>
                          <a:spcPts val="0"/>
                        </a:spcAft>
                      </a:pPr>
                      <a:r>
                        <a:rPr lang="ru-RU" sz="1600" b="0" dirty="0" smtClean="0">
                          <a:solidFill>
                            <a:schemeClr val="tx1"/>
                          </a:solidFill>
                          <a:effectLst/>
                          <a:latin typeface="Times New Roman"/>
                          <a:ea typeface="Calibri"/>
                        </a:rPr>
                        <a:t>Органами управления Университета являются:</a:t>
                      </a:r>
                    </a:p>
                    <a:p>
                      <a:pPr marL="285750" indent="-285750" algn="just">
                        <a:spcAft>
                          <a:spcPts val="0"/>
                        </a:spcAft>
                        <a:buFont typeface="Arial" panose="020B0604020202020204" pitchFamily="34" charset="0"/>
                        <a:buChar char="•"/>
                      </a:pPr>
                      <a:r>
                        <a:rPr lang="ru-RU" sz="1600" b="0" dirty="0" smtClean="0">
                          <a:solidFill>
                            <a:schemeClr val="tx1"/>
                          </a:solidFill>
                          <a:effectLst/>
                          <a:latin typeface="Times New Roman"/>
                          <a:ea typeface="Calibri"/>
                        </a:rPr>
                        <a:t>конференция работников и обучающихся</a:t>
                      </a:r>
                      <a:r>
                        <a:rPr lang="ru-RU" sz="1600" b="0" baseline="0" dirty="0" smtClean="0">
                          <a:solidFill>
                            <a:schemeClr val="tx1"/>
                          </a:solidFill>
                          <a:effectLst/>
                          <a:latin typeface="Times New Roman"/>
                          <a:ea typeface="Calibri"/>
                        </a:rPr>
                        <a:t> </a:t>
                      </a:r>
                      <a:r>
                        <a:rPr lang="ru-RU" sz="1600" b="0" dirty="0" smtClean="0">
                          <a:solidFill>
                            <a:schemeClr val="tx1"/>
                          </a:solidFill>
                          <a:effectLst/>
                          <a:latin typeface="Times New Roman"/>
                          <a:ea typeface="Calibri"/>
                        </a:rPr>
                        <a:t>Университета;</a:t>
                      </a:r>
                    </a:p>
                    <a:p>
                      <a:pPr marL="285750" indent="-285750" algn="just">
                        <a:spcAft>
                          <a:spcPts val="0"/>
                        </a:spcAft>
                        <a:buFont typeface="Arial" panose="020B0604020202020204" pitchFamily="34" charset="0"/>
                        <a:buChar char="•"/>
                      </a:pPr>
                      <a:r>
                        <a:rPr lang="ru-RU" sz="1600" b="0" dirty="0" smtClean="0">
                          <a:solidFill>
                            <a:schemeClr val="tx1"/>
                          </a:solidFill>
                          <a:effectLst/>
                          <a:latin typeface="Times New Roman"/>
                          <a:ea typeface="Calibri"/>
                        </a:rPr>
                        <a:t>ученый совет Университета;</a:t>
                      </a:r>
                    </a:p>
                    <a:p>
                      <a:pPr marL="285750" indent="-285750" algn="just">
                        <a:spcAft>
                          <a:spcPts val="0"/>
                        </a:spcAft>
                        <a:buFont typeface="Arial" panose="020B0604020202020204" pitchFamily="34" charset="0"/>
                        <a:buChar char="•"/>
                      </a:pPr>
                      <a:r>
                        <a:rPr lang="ru-RU" sz="1600" b="0" dirty="0" smtClean="0">
                          <a:solidFill>
                            <a:schemeClr val="tx1"/>
                          </a:solidFill>
                          <a:effectLst/>
                          <a:latin typeface="Times New Roman"/>
                          <a:ea typeface="Calibri"/>
                        </a:rPr>
                        <a:t>ректор Университета;</a:t>
                      </a:r>
                    </a:p>
                    <a:p>
                      <a:pPr marL="285750" indent="-285750" algn="just">
                        <a:spcAft>
                          <a:spcPts val="0"/>
                        </a:spcAft>
                        <a:buFont typeface="Arial" panose="020B0604020202020204" pitchFamily="34" charset="0"/>
                        <a:buChar char="•"/>
                      </a:pPr>
                      <a:r>
                        <a:rPr lang="ru-RU" sz="1600" b="1" dirty="0" smtClean="0">
                          <a:solidFill>
                            <a:schemeClr val="tx1"/>
                          </a:solidFill>
                          <a:effectLst/>
                          <a:latin typeface="Times New Roman"/>
                          <a:ea typeface="Calibri"/>
                        </a:rPr>
                        <a:t>попечительский совет Университета. </a:t>
                      </a:r>
                      <a:endParaRPr lang="ru-RU" sz="1600" b="1" dirty="0">
                        <a:solidFill>
                          <a:schemeClr val="tx1"/>
                        </a:solidFill>
                        <a:effectLst/>
                        <a:latin typeface="Times New Roman"/>
                        <a:ea typeface="Calibri"/>
                      </a:endParaRPr>
                    </a:p>
                  </a:txBody>
                  <a:tcPr marL="114300" marR="114300" marT="0" marB="0">
                    <a:solidFill>
                      <a:srgbClr val="E8D0D0"/>
                    </a:solidFill>
                  </a:tcPr>
                </a:tc>
              </a:tr>
            </a:tbl>
          </a:graphicData>
        </a:graphic>
      </p:graphicFrame>
      <p:sp>
        <p:nvSpPr>
          <p:cNvPr id="5" name="TextBox 4"/>
          <p:cNvSpPr txBox="1"/>
          <p:nvPr/>
        </p:nvSpPr>
        <p:spPr>
          <a:xfrm>
            <a:off x="899592" y="3356992"/>
            <a:ext cx="7344816" cy="400110"/>
          </a:xfrm>
          <a:prstGeom prst="rect">
            <a:avLst/>
          </a:prstGeom>
          <a:noFill/>
        </p:spPr>
        <p:txBody>
          <a:bodyPr wrap="square" rtlCol="0">
            <a:spAutoFit/>
          </a:bodyPr>
          <a:lstStyle/>
          <a:p>
            <a:pPr algn="ctr"/>
            <a:r>
              <a:rPr lang="ru-RU" sz="2000" b="1" dirty="0" smtClean="0"/>
              <a:t>Конференция работников и обучающихся</a:t>
            </a:r>
            <a:endParaRPr lang="ru-RU" sz="2000" b="1" dirty="0"/>
          </a:p>
        </p:txBody>
      </p:sp>
      <p:graphicFrame>
        <p:nvGraphicFramePr>
          <p:cNvPr id="6" name="Таблица 5"/>
          <p:cNvGraphicFramePr>
            <a:graphicFrameLocks noGrp="1"/>
          </p:cNvGraphicFramePr>
          <p:nvPr>
            <p:extLst>
              <p:ext uri="{D42A27DB-BD31-4B8C-83A1-F6EECF244321}">
                <p14:modId xmlns:p14="http://schemas.microsoft.com/office/powerpoint/2010/main" val="1991868447"/>
              </p:ext>
            </p:extLst>
          </p:nvPr>
        </p:nvGraphicFramePr>
        <p:xfrm>
          <a:off x="107504" y="4005064"/>
          <a:ext cx="8928992" cy="2194560"/>
        </p:xfrm>
        <a:graphic>
          <a:graphicData uri="http://schemas.openxmlformats.org/drawingml/2006/table">
            <a:tbl>
              <a:tblPr firstRow="1" bandRow="1">
                <a:tableStyleId>{21E4AEA4-8DFA-4A89-87EB-49C32662AFE0}</a:tableStyleId>
              </a:tblPr>
              <a:tblGrid>
                <a:gridCol w="4464496"/>
                <a:gridCol w="4464496"/>
              </a:tblGrid>
              <a:tr h="1943735">
                <a:tc>
                  <a:txBody>
                    <a:bodyPr/>
                    <a:lstStyle/>
                    <a:p>
                      <a:pPr marL="285750" indent="-285750" algn="just">
                        <a:spcAft>
                          <a:spcPts val="0"/>
                        </a:spcAft>
                        <a:buFontTx/>
                        <a:buChar char="-"/>
                      </a:pPr>
                      <a:endParaRPr lang="ru-RU" sz="1600" dirty="0">
                        <a:solidFill>
                          <a:schemeClr val="tx1"/>
                        </a:solidFill>
                        <a:effectLst/>
                        <a:latin typeface="Times New Roman"/>
                        <a:ea typeface="Calibri"/>
                      </a:endParaRPr>
                    </a:p>
                  </a:txBody>
                  <a:tcPr marL="114300" marR="114300" marT="0" marB="0">
                    <a:solidFill>
                      <a:srgbClr val="E8D0D0"/>
                    </a:solidFill>
                  </a:tcPr>
                </a:tc>
                <a:tc>
                  <a:txBody>
                    <a:bodyPr/>
                    <a:lstStyle/>
                    <a:p>
                      <a:pPr algn="just">
                        <a:spcAft>
                          <a:spcPts val="0"/>
                        </a:spcAft>
                      </a:pPr>
                      <a:r>
                        <a:rPr lang="ru-RU" sz="1800" b="0" dirty="0">
                          <a:solidFill>
                            <a:schemeClr val="tx1"/>
                          </a:solidFill>
                          <a:effectLst/>
                          <a:latin typeface="Times New Roman"/>
                          <a:ea typeface="Calibri"/>
                        </a:rPr>
                        <a:t>Из компетенции конференции  работников и обучающихся Университета исключено – </a:t>
                      </a:r>
                      <a:r>
                        <a:rPr lang="ru-RU" sz="1800" b="1" dirty="0">
                          <a:solidFill>
                            <a:schemeClr val="tx1"/>
                          </a:solidFill>
                          <a:effectLst/>
                          <a:latin typeface="Times New Roman"/>
                          <a:ea typeface="Calibri"/>
                        </a:rPr>
                        <a:t>принятие Устава ВУЗа и изменений</a:t>
                      </a:r>
                      <a:r>
                        <a:rPr lang="ru-RU" sz="1800" b="0" dirty="0">
                          <a:solidFill>
                            <a:schemeClr val="tx1"/>
                          </a:solidFill>
                          <a:effectLst/>
                          <a:latin typeface="Times New Roman"/>
                          <a:ea typeface="Calibri"/>
                        </a:rPr>
                        <a:t>, вносимых в него, данное право закреплено за Учредителем</a:t>
                      </a:r>
                      <a:r>
                        <a:rPr lang="ru-RU" sz="1800" b="0" dirty="0" smtClean="0">
                          <a:solidFill>
                            <a:schemeClr val="tx1"/>
                          </a:solidFill>
                          <a:effectLst/>
                          <a:latin typeface="Times New Roman"/>
                          <a:ea typeface="Calibri"/>
                        </a:rPr>
                        <a:t>.</a:t>
                      </a:r>
                      <a:r>
                        <a:rPr lang="ru-RU" sz="1800" b="0" dirty="0" smtClean="0">
                          <a:effectLst/>
                          <a:latin typeface="Times New Roman"/>
                          <a:ea typeface="Calibri"/>
                        </a:rPr>
                        <a:t> </a:t>
                      </a:r>
                    </a:p>
                    <a:p>
                      <a:pPr algn="just">
                        <a:spcAft>
                          <a:spcPts val="0"/>
                        </a:spcAft>
                      </a:pPr>
                      <a:r>
                        <a:rPr lang="ru-RU" sz="1800" b="0" dirty="0" smtClean="0">
                          <a:solidFill>
                            <a:schemeClr val="tx1"/>
                          </a:solidFill>
                          <a:effectLst/>
                          <a:latin typeface="Times New Roman"/>
                          <a:ea typeface="Calibri"/>
                        </a:rPr>
                        <a:t>Решение об избрании ректора Университета принимается конференцией работников и обучающихся Университета.</a:t>
                      </a:r>
                      <a:endParaRPr lang="ru-RU" sz="1800" b="0" dirty="0">
                        <a:solidFill>
                          <a:schemeClr val="tx1"/>
                        </a:solidFill>
                        <a:effectLst/>
                        <a:latin typeface="Times New Roman"/>
                        <a:ea typeface="Calibri"/>
                      </a:endParaRPr>
                    </a:p>
                  </a:txBody>
                  <a:tcPr marL="114300" marR="114300" marT="0" marB="0">
                    <a:solidFill>
                      <a:srgbClr val="E8D0D0"/>
                    </a:solidFill>
                  </a:tcPr>
                </a:tc>
              </a:tr>
            </a:tbl>
          </a:graphicData>
        </a:graphic>
      </p:graphicFrame>
    </p:spTree>
    <p:extLst>
      <p:ext uri="{BB962C8B-B14F-4D97-AF65-F5344CB8AC3E}">
        <p14:creationId xmlns:p14="http://schemas.microsoft.com/office/powerpoint/2010/main" val="2829680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3026</Words>
  <Application>Microsoft Office PowerPoint</Application>
  <PresentationFormat>Экран (4:3)</PresentationFormat>
  <Paragraphs>245</Paragraphs>
  <Slides>24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24</vt:i4>
      </vt:variant>
    </vt:vector>
  </HeadingPairs>
  <TitlesOfParts>
    <vt:vector size="28" baseType="lpstr">
      <vt:lpstr>Arial</vt:lpstr>
      <vt:lpstr>Calibri</vt:lpstr>
      <vt:lpstr>Times New Roman</vt:lpstr>
      <vt:lpstr>Тема Office</vt:lpstr>
      <vt:lpstr>Сравнительный анализ Устава ФГБОУ ВПО «ЧелГУ» и ФГБОУ ВО «ЧелГУ»</vt:lpstr>
      <vt:lpstr>Презентация PowerPoint</vt:lpstr>
      <vt:lpstr>Презентация PowerPoint</vt:lpstr>
      <vt:lpstr>Презентация PowerPoint</vt:lpstr>
      <vt:lpstr>Основными видами деятельности остаются:</vt:lpstr>
      <vt:lpstr>Виды приносящей доход деятельности в соответствии с целями, ради которых создан Университет</vt:lpstr>
      <vt:lpstr>Структура Университета</vt:lpstr>
      <vt:lpstr>Структура Университета</vt:lpstr>
      <vt:lpstr>Организация деятельности и управление Университетом</vt:lpstr>
      <vt:lpstr>Ученый совет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23</cp:revision>
  <cp:lastPrinted>2016-05-27T08:59:15Z</cp:lastPrinted>
  <dcterms:created xsi:type="dcterms:W3CDTF">2015-11-23T08:57:15Z</dcterms:created>
  <dcterms:modified xsi:type="dcterms:W3CDTF">2016-06-02T03:37:42Z</dcterms:modified>
</cp:coreProperties>
</file>