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Default Extension="tiff" ContentType="image/tiff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2"/>
  </p:notesMasterIdLst>
  <p:sldIdLst>
    <p:sldId id="259" r:id="rId2"/>
    <p:sldId id="284" r:id="rId3"/>
    <p:sldId id="264" r:id="rId4"/>
    <p:sldId id="266" r:id="rId5"/>
    <p:sldId id="265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80" r:id="rId17"/>
    <p:sldId id="281" r:id="rId18"/>
    <p:sldId id="283" r:id="rId19"/>
    <p:sldId id="279" r:id="rId20"/>
    <p:sldId id="26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480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&#1056;&#1072;&#1073;&#1086;&#1090;&#1072;\&#1044;&#1086;&#1082;&#1083;&#1072;&#1076;%202015\&#1090;&#1072;&#1073;&#1083;&#1080;&#1094;&#1099;%20&#1082;%20&#1076;&#1086;&#1082;&#1083;&#1072;&#1076;&#1091;%20&#1055;&#1060;&#1061;&#1044;-2015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4;&#1086;&#1082;&#1083;&#1072;&#1076;%202015\&#1090;&#1072;&#1073;&#1083;&#1080;&#1094;&#1099;%20&#1082;%20&#1076;&#1086;&#1082;&#1083;&#1072;&#1076;&#1091;%20&#1055;&#1060;&#1061;&#1044;-2015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4;&#1086;&#1082;&#1083;&#1072;&#1076;%202015\&#1090;&#1072;&#1073;&#1083;&#1080;&#1094;&#1099;%20&#1082;%20&#1076;&#1086;&#1082;&#1083;&#1072;&#1076;&#1091;%20&#1055;&#1060;&#1061;&#1044;-2015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4;&#1086;&#1082;&#1083;&#1072;&#1076;%202015\&#1090;&#1072;&#1073;&#1083;&#1080;&#1094;&#1099;%20&#1082;%20&#1076;&#1086;&#1082;&#1083;&#1072;&#1076;&#1091;%20&#1055;&#1060;&#1061;&#1044;-2015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4;&#1086;&#1082;&#1083;&#1072;&#1076;%202015\&#1050;&#1086;&#1087;&#1080;&#1103;%20&#1044;&#1086;&#1082;&#1083;&#1072;&#1076;%20&#1088;&#1077;&#1082;&#1090;&#1086;&#1088;&#1072;%202014-2016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4;&#1086;&#1082;&#1083;&#1072;&#1076;%202015\&#1050;&#1086;&#1087;&#1080;&#1103;%20&#1044;&#1086;&#1082;&#1083;&#1072;&#1076;%20&#1088;&#1077;&#1082;&#1090;&#1086;&#1088;&#1072;%202014-201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0;&#1072;\&#1044;&#1086;&#1082;&#1083;&#1072;&#1076;%202015\&#1090;&#1072;&#1073;&#1083;&#1080;&#1094;&#1099;%20&#1082;%20&#1076;&#1086;&#1082;&#1083;&#1072;&#1076;&#1091;%20&#1055;&#1060;&#1061;&#1044;-201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0;&#1072;\&#1044;&#1086;&#1082;&#1083;&#1072;&#1076;%202015\&#1090;&#1072;&#1073;&#1083;&#1080;&#1094;&#1099;%20&#1082;%20&#1076;&#1086;&#1082;&#1083;&#1072;&#1076;&#1091;%20&#1055;&#1060;&#1061;&#1044;-2015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0;&#1072;\&#1044;&#1086;&#1082;&#1083;&#1072;&#1076;%202015\&#1090;&#1072;&#1073;&#1083;&#1080;&#1094;&#1099;%20&#1082;%20&#1076;&#1086;&#1082;&#1083;&#1072;&#1076;&#1091;%20&#1055;&#1060;&#1061;&#1044;-2015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0;&#1072;\&#1044;&#1086;&#1082;&#1083;&#1072;&#1076;%202015\&#1090;&#1072;&#1073;&#1083;&#1080;&#1094;&#1099;%20&#1082;%20&#1076;&#1086;&#1082;&#1083;&#1072;&#1076;&#1091;%20&#1055;&#1060;&#1061;&#1044;-2015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0;&#1072;\&#1044;&#1086;&#1082;&#1083;&#1072;&#1076;%202015\&#1090;&#1072;&#1073;&#1083;&#1080;&#1094;&#1099;%20&#1082;%20&#1076;&#1086;&#1082;&#1083;&#1072;&#1076;&#1091;%20&#1055;&#1060;&#1061;&#1044;-2015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4;&#1086;&#1082;&#1083;&#1072;&#1076;%202015\&#1090;&#1072;&#1073;&#1083;&#1080;&#1094;&#1099;%20&#1082;%20&#1076;&#1086;&#1082;&#1083;&#1072;&#1076;&#1091;%20&#1055;&#1060;&#1061;&#1044;-2015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User\Desktop\&#1044;&#1086;&#1082;&#1083;&#1072;&#1076;%202015\&#1090;&#1072;&#1073;&#1083;&#1080;&#1094;&#1099;%20&#1082;%20&#1076;&#1086;&#1082;&#1083;&#1072;&#1076;&#1091;%20&#1055;&#1060;&#1061;&#1044;-2015.xlsx" TargetMode="External"/><Relationship Id="rId1" Type="http://schemas.openxmlformats.org/officeDocument/2006/relationships/themeOverride" Target="../theme/themeOverride1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4;&#1086;&#1082;&#1083;&#1072;&#1076;%202015\&#1090;&#1072;&#1073;&#1083;&#1080;&#1094;&#1099;%20&#1082;%20&#1076;&#1086;&#1082;&#1083;&#1072;&#1076;&#1091;%20&#1055;&#1060;&#1061;&#1044;-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Структура</a:t>
            </a:r>
            <a:r>
              <a:rPr lang="ru-RU" baseline="0" dirty="0">
                <a:latin typeface="Times New Roman" pitchFamily="18" charset="0"/>
                <a:cs typeface="Times New Roman" pitchFamily="18" charset="0"/>
              </a:rPr>
              <a:t> доходов ФГБОУ ВПО 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«ЧелГУ» </a:t>
            </a:r>
            <a:r>
              <a:rPr lang="ru-RU" baseline="0" dirty="0">
                <a:latin typeface="Times New Roman" pitchFamily="18" charset="0"/>
                <a:cs typeface="Times New Roman" pitchFamily="18" charset="0"/>
              </a:rPr>
              <a:t>в 2015 году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7250475703738424"/>
          <c:y val="5.3918661505104534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2233672353455828"/>
          <c:y val="0.23611271507728201"/>
          <c:w val="0.84262215660542539"/>
          <c:h val="0.71944284047827445"/>
        </c:manualLayout>
      </c:layout>
      <c:pie3DChart>
        <c:varyColors val="1"/>
        <c:ser>
          <c:idx val="0"/>
          <c:order val="0"/>
          <c:explosion val="10"/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6"/>
            <c:spPr>
              <a:solidFill>
                <a:srgbClr val="00B050"/>
              </a:solidFill>
            </c:spPr>
          </c:dPt>
          <c:dPt>
            <c:idx val="7"/>
            <c:spPr>
              <a:solidFill>
                <a:srgbClr val="FFFF00"/>
              </a:solidFill>
              <a:ln>
                <a:solidFill>
                  <a:srgbClr val="002060"/>
                </a:solidFill>
              </a:ln>
            </c:spPr>
          </c:dPt>
          <c:dLbls>
            <c:dLbl>
              <c:idx val="0"/>
              <c:layout>
                <c:manualLayout>
                  <c:x val="-0.23424662676241542"/>
                  <c:y val="-7.9166249703737313E-2"/>
                </c:manualLayout>
              </c:layout>
              <c:dLblPos val="bestFit"/>
              <c:showCatName val="1"/>
              <c:showPercent val="1"/>
              <c:separator> </c:separator>
            </c:dLbl>
            <c:dLbl>
              <c:idx val="1"/>
              <c:layout>
                <c:manualLayout>
                  <c:x val="0.30400558406093531"/>
                  <c:y val="7.8397696169363248E-3"/>
                </c:manualLayout>
              </c:layout>
              <c:dLblPos val="bestFit"/>
              <c:showCatName val="1"/>
              <c:showPercent val="1"/>
              <c:separator> </c:separator>
            </c:dLbl>
            <c:dLbl>
              <c:idx val="2"/>
              <c:layout>
                <c:manualLayout>
                  <c:x val="4.900584938546737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>
                        <a:solidFill>
                          <a:sysClr val="windowText" lastClr="000000"/>
                        </a:solidFill>
                      </a:rPr>
                      <a:t>Иная приносящая доход деятельность 2,8%</a:t>
                    </a:r>
                    <a:endParaRPr lang="ru-RU"/>
                  </a:p>
                </c:rich>
              </c:tx>
              <c:dLblPos val="bestFit"/>
              <c:showCatName val="1"/>
              <c:showPercent val="1"/>
              <c:separator> </c:separator>
            </c:dLbl>
            <c:dLbl>
              <c:idx val="3"/>
              <c:layout>
                <c:manualLayout>
                  <c:x val="-7.9207920792079334E-2"/>
                  <c:y val="-1.5290513434984505E-2"/>
                </c:manualLayout>
              </c:layout>
              <c:dLblPos val="bestFit"/>
              <c:showCatName val="1"/>
              <c:showPercent val="1"/>
              <c:separator> </c:separator>
            </c:dLbl>
            <c:dLbl>
              <c:idx val="4"/>
              <c:layout>
                <c:manualLayout>
                  <c:x val="-4.4035382046917836E-2"/>
                  <c:y val="-8.7375544284312226E-2"/>
                </c:manualLayout>
              </c:layout>
              <c:dLblPos val="bestFit"/>
              <c:showCatName val="1"/>
              <c:showPercent val="1"/>
              <c:separator> </c:separator>
            </c:dLbl>
            <c:dLbl>
              <c:idx val="5"/>
              <c:layout>
                <c:manualLayout>
                  <c:x val="0"/>
                  <c:y val="-8.014995654373509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Бюджет </a:t>
                    </a:r>
                    <a:r>
                      <a:rPr lang="ru-RU" dirty="0"/>
                      <a:t>- </a:t>
                    </a:r>
                    <a:r>
                      <a:rPr lang="ru-RU" dirty="0" err="1"/>
                      <a:t>гос.задание</a:t>
                    </a:r>
                    <a:r>
                      <a:rPr lang="ru-RU" dirty="0"/>
                      <a:t>  </a:t>
                    </a:r>
                    <a:r>
                      <a:rPr lang="ru-RU" dirty="0" smtClean="0"/>
                      <a:t>24,</a:t>
                    </a:r>
                    <a:r>
                      <a:rPr lang="en-US" smtClean="0"/>
                      <a:t>2</a:t>
                    </a:r>
                    <a:r>
                      <a:rPr lang="ru-RU" smtClean="0"/>
                      <a:t>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  <c:separator> </c:separator>
            </c:dLbl>
            <c:dLbl>
              <c:idx val="6"/>
              <c:layout>
                <c:manualLayout>
                  <c:x val="-0.10407548891372102"/>
                  <c:y val="2.8072226757608502E-2"/>
                </c:manualLayout>
              </c:layout>
              <c:dLblPos val="bestFit"/>
              <c:showCatName val="1"/>
              <c:showPercent val="1"/>
              <c:separator> </c:separator>
            </c:dLbl>
            <c:dLbl>
              <c:idx val="7"/>
              <c:layout>
                <c:manualLayout>
                  <c:x val="-6.7507601153817376E-2"/>
                  <c:y val="-6.7276398142539939E-2"/>
                </c:manualLayout>
              </c:layout>
              <c:dLblPos val="bestFit"/>
              <c:showCatName val="1"/>
              <c:showPercent val="1"/>
              <c:separator> </c:separator>
            </c:dLbl>
            <c:dLbl>
              <c:idx val="8"/>
              <c:layout>
                <c:manualLayout>
                  <c:x val="0.141167672858933"/>
                  <c:y val="-3.744122594230944E-2"/>
                </c:manualLayout>
              </c:layout>
              <c:dLblPos val="bestFit"/>
              <c:showCatName val="1"/>
              <c:showPercent val="1"/>
              <c:separator> </c:separator>
            </c:dLbl>
            <c:numFmt formatCode="0.0%" sourceLinked="0"/>
            <c:txPr>
              <a:bodyPr/>
              <a:lstStyle/>
              <a:p>
                <a:pPr>
                  <a:defRPr sz="140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CatName val="1"/>
            <c:showPercent val="1"/>
            <c:separator> </c:separator>
            <c:showLeaderLines val="1"/>
          </c:dLbls>
          <c:cat>
            <c:strRef>
              <c:f>'структ дох'!$A$2:$A$10</c:f>
              <c:strCache>
                <c:ptCount val="9"/>
                <c:pt idx="0">
                  <c:v>Внебюджет - образование</c:v>
                </c:pt>
                <c:pt idx="1">
                  <c:v>Внебюджет - доп.образование</c:v>
                </c:pt>
                <c:pt idx="2">
                  <c:v>Внебюджет - иная деятельность</c:v>
                </c:pt>
                <c:pt idx="3">
                  <c:v>Внебюджет - наука</c:v>
                </c:pt>
                <c:pt idx="4">
                  <c:v>Бюджет - наука</c:v>
                </c:pt>
                <c:pt idx="5">
                  <c:v>Бюджет - гос.задание </c:v>
                </c:pt>
                <c:pt idx="6">
                  <c:v>Бюджет - стипендии</c:v>
                </c:pt>
                <c:pt idx="7">
                  <c:v>Бюджет - публичные обязательства</c:v>
                </c:pt>
                <c:pt idx="8">
                  <c:v>Бюджет - основные средства</c:v>
                </c:pt>
              </c:strCache>
            </c:strRef>
          </c:cat>
          <c:val>
            <c:numRef>
              <c:f>'структ дох'!$B$2:$B$10</c:f>
              <c:numCache>
                <c:formatCode>0.0%</c:formatCode>
                <c:ptCount val="9"/>
                <c:pt idx="0">
                  <c:v>0.53114380515414705</c:v>
                </c:pt>
                <c:pt idx="1">
                  <c:v>1.0813226781939904E-2</c:v>
                </c:pt>
                <c:pt idx="2">
                  <c:v>2.8062790072244811E-2</c:v>
                </c:pt>
                <c:pt idx="3">
                  <c:v>4.3797980197782214E-2</c:v>
                </c:pt>
                <c:pt idx="4">
                  <c:v>4.4345249980298318E-2</c:v>
                </c:pt>
                <c:pt idx="5">
                  <c:v>0.24140817186942976</c:v>
                </c:pt>
                <c:pt idx="6">
                  <c:v>7.8182679826680923E-2</c:v>
                </c:pt>
                <c:pt idx="7">
                  <c:v>8.1102370830937603E-3</c:v>
                </c:pt>
                <c:pt idx="8">
                  <c:v>1.4135859034386633E-2</c:v>
                </c:pt>
              </c:numCache>
            </c:numRef>
          </c:val>
        </c:ser>
        <c:dLbls>
          <c:showVal val="1"/>
        </c:dLbls>
      </c:pie3DChart>
      <c:spPr>
        <a:noFill/>
        <a:ln w="25400">
          <a:noFill/>
        </a:ln>
      </c:spPr>
    </c:plotArea>
    <c:plotVisOnly val="1"/>
    <c:dispBlanksAs val="zero"/>
  </c:chart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Миасский филиал</a:t>
            </a:r>
          </a:p>
        </c:rich>
      </c:tx>
      <c:layout>
        <c:manualLayout>
          <c:xMode val="edge"/>
          <c:yMode val="edge"/>
          <c:x val="0.34845314299741331"/>
          <c:y val="2.3102310231023212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0097905112990241"/>
          <c:y val="0.10187474522088023"/>
          <c:w val="0.79107288180353241"/>
          <c:h val="0.69248056526993973"/>
        </c:manualLayout>
      </c:layout>
      <c:pie3DChart>
        <c:varyColors val="1"/>
        <c:ser>
          <c:idx val="1"/>
          <c:order val="1"/>
          <c:dLbls>
            <c:dLbl>
              <c:idx val="0"/>
              <c:layout>
                <c:manualLayout>
                  <c:x val="-0.22652436244579024"/>
                  <c:y val="-0.11100016753225"/>
                </c:manualLayout>
              </c:layout>
              <c:showVal val="1"/>
            </c:dLbl>
            <c:dLbl>
              <c:idx val="1"/>
              <c:layout>
                <c:manualLayout>
                  <c:x val="0.14604429066489952"/>
                  <c:y val="6.0856343910689704E-2"/>
                </c:manualLayout>
              </c:layout>
              <c:showVal val="1"/>
            </c:dLbl>
            <c:dLbl>
              <c:idx val="2"/>
              <c:layout>
                <c:manualLayout>
                  <c:x val="8.5057478698119846E-2"/>
                  <c:y val="-0.15437905411687328"/>
                </c:manualLayout>
              </c:layout>
              <c:showVal val="1"/>
            </c:dLbl>
            <c:dLbl>
              <c:idx val="3"/>
              <c:layout>
                <c:manualLayout>
                  <c:x val="0.19466334675311375"/>
                  <c:y val="5.0278415470545748E-2"/>
                </c:manualLayout>
              </c:layout>
              <c:showVal val="1"/>
            </c:dLbl>
            <c:dLbl>
              <c:idx val="4"/>
              <c:delete val="1"/>
            </c:dLbl>
            <c:dLbl>
              <c:idx val="5"/>
              <c:layout>
                <c:manualLayout>
                  <c:x val="-0.15490134575067263"/>
                  <c:y val="6.4948829625179495E-3"/>
                </c:manualLayout>
              </c:layout>
              <c:showVal val="1"/>
            </c:dLbl>
            <c:showVal val="1"/>
            <c:showLeaderLines val="1"/>
          </c:dLbls>
          <c:cat>
            <c:strRef>
              <c:f>'структ расх с фил'!$A$7:$A$12</c:f>
              <c:strCache>
                <c:ptCount val="6"/>
                <c:pt idx="0">
                  <c:v>оплата труда</c:v>
                </c:pt>
                <c:pt idx="1">
                  <c:v>работы, услуги по содерж. имущества, услуги связи, трансп. расходы, аренда</c:v>
                </c:pt>
                <c:pt idx="2">
                  <c:v>коммунальные услуги</c:v>
                </c:pt>
                <c:pt idx="3">
                  <c:v>прочие работы, услуги</c:v>
                </c:pt>
                <c:pt idx="4">
                  <c:v>прочие расходы</c:v>
                </c:pt>
                <c:pt idx="5">
                  <c:v>приобретение основных средств, материальных запасов</c:v>
                </c:pt>
              </c:strCache>
            </c:strRef>
          </c:cat>
          <c:val>
            <c:numRef>
              <c:f>'структ расх с фил'!$G$7:$G$12</c:f>
              <c:numCache>
                <c:formatCode>0.0%</c:formatCode>
                <c:ptCount val="6"/>
                <c:pt idx="0">
                  <c:v>0.57323977322071562</c:v>
                </c:pt>
                <c:pt idx="1">
                  <c:v>1.7733635692811705E-2</c:v>
                </c:pt>
                <c:pt idx="2">
                  <c:v>5.2748919836387534E-2</c:v>
                </c:pt>
                <c:pt idx="3">
                  <c:v>0.35217207268246797</c:v>
                </c:pt>
                <c:pt idx="4" formatCode="0.00%">
                  <c:v>1.21380155813867E-4</c:v>
                </c:pt>
                <c:pt idx="5">
                  <c:v>3.9842184118067192E-3</c:v>
                </c:pt>
              </c:numCache>
            </c:numRef>
          </c:val>
        </c:ser>
        <c:ser>
          <c:idx val="0"/>
          <c:order val="0"/>
          <c:tx>
            <c:strRef>
              <c:f>'структ расх с фил'!$B$3</c:f>
              <c:strCache>
                <c:ptCount val="1"/>
                <c:pt idx="0">
                  <c:v>Челябинск</c:v>
                </c:pt>
              </c:strCache>
            </c:strRef>
          </c:tx>
          <c:val>
            <c:numRef>
              <c:f>'структ расх с фил'!$C$3</c:f>
              <c:numCache>
                <c:formatCode>General</c:formatCode>
                <c:ptCount val="1"/>
              </c:numCache>
            </c:numRef>
          </c:val>
        </c:ser>
      </c:pie3DChart>
    </c:plotArea>
    <c:legend>
      <c:legendPos val="b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zero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Костанайский филиал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2519283906022303E-2"/>
          <c:y val="0.16825428594001021"/>
          <c:w val="0.86095975503062205"/>
          <c:h val="0.75474518810149382"/>
        </c:manualLayout>
      </c:layout>
      <c:pie3DChart>
        <c:varyColors val="1"/>
        <c:ser>
          <c:idx val="1"/>
          <c:order val="1"/>
          <c:dLbls>
            <c:dLbl>
              <c:idx val="0"/>
              <c:layout>
                <c:manualLayout>
                  <c:x val="-0.27390288738058427"/>
                  <c:y val="-0.17525715640060024"/>
                </c:manualLayout>
              </c:layout>
              <c:showVal val="1"/>
            </c:dLbl>
            <c:dLbl>
              <c:idx val="2"/>
              <c:layout>
                <c:manualLayout>
                  <c:x val="-4.8111650714319394E-3"/>
                  <c:y val="6.3564450277048823E-2"/>
                </c:manualLayout>
              </c:layout>
              <c:showVal val="1"/>
            </c:dLbl>
            <c:dLbl>
              <c:idx val="3"/>
              <c:layout>
                <c:manualLayout>
                  <c:x val="0.10744537172374412"/>
                  <c:y val="-0.15845435987168313"/>
                </c:manualLayout>
              </c:layout>
              <c:showVal val="1"/>
            </c:dLbl>
            <c:dLbl>
              <c:idx val="4"/>
              <c:layout>
                <c:manualLayout>
                  <c:x val="-6.0756177932848477E-3"/>
                  <c:y val="-4.3414625255176545E-2"/>
                </c:manualLayout>
              </c:layout>
              <c:showVal val="1"/>
            </c:dLbl>
            <c:dLbl>
              <c:idx val="5"/>
              <c:layout>
                <c:manualLayout>
                  <c:x val="-5.8000394416020104E-2"/>
                  <c:y val="-0.11923313933584402"/>
                </c:manualLayout>
              </c:layout>
              <c:showVal val="1"/>
            </c:dLbl>
            <c:dLbl>
              <c:idx val="6"/>
              <c:layout>
                <c:manualLayout>
                  <c:x val="0.18064991044203352"/>
                  <c:y val="4.1814271543816887E-2"/>
                </c:manualLayout>
              </c:layout>
              <c:showVal val="1"/>
            </c:dLbl>
            <c:showVal val="1"/>
            <c:showLeaderLines val="1"/>
          </c:dLbls>
          <c:cat>
            <c:strRef>
              <c:f>'структ расх с фил'!$A$7:$A$12</c:f>
              <c:strCache>
                <c:ptCount val="6"/>
                <c:pt idx="0">
                  <c:v>оплата труда</c:v>
                </c:pt>
                <c:pt idx="1">
                  <c:v>работы, услуги по содерж. имущества, услуги связи, трансп. расходы, аренда</c:v>
                </c:pt>
                <c:pt idx="2">
                  <c:v>коммунальные услуги</c:v>
                </c:pt>
                <c:pt idx="3">
                  <c:v>прочие работы, услуги</c:v>
                </c:pt>
                <c:pt idx="4">
                  <c:v>прочие расходы</c:v>
                </c:pt>
                <c:pt idx="5">
                  <c:v>приобретение основных средств, материальных запасов</c:v>
                </c:pt>
              </c:strCache>
            </c:strRef>
          </c:cat>
          <c:val>
            <c:numRef>
              <c:f>'структ расх с фил'!$E$7:$E$12</c:f>
              <c:numCache>
                <c:formatCode>0.0%</c:formatCode>
                <c:ptCount val="6"/>
                <c:pt idx="0">
                  <c:v>0.5815810579063313</c:v>
                </c:pt>
                <c:pt idx="1">
                  <c:v>4.7708177752584506E-2</c:v>
                </c:pt>
                <c:pt idx="2">
                  <c:v>1.7549295491308601E-2</c:v>
                </c:pt>
                <c:pt idx="3">
                  <c:v>6.2203292081310022E-2</c:v>
                </c:pt>
                <c:pt idx="4">
                  <c:v>1.6752737122965225E-2</c:v>
                </c:pt>
                <c:pt idx="5">
                  <c:v>0.27420543964549693</c:v>
                </c:pt>
              </c:numCache>
            </c:numRef>
          </c:val>
        </c:ser>
        <c:ser>
          <c:idx val="0"/>
          <c:order val="0"/>
          <c:tx>
            <c:strRef>
              <c:f>'структ расх с фил'!$B$3</c:f>
              <c:strCache>
                <c:ptCount val="1"/>
                <c:pt idx="0">
                  <c:v>Челябинск</c:v>
                </c:pt>
              </c:strCache>
            </c:strRef>
          </c:tx>
          <c:val>
            <c:numRef>
              <c:f>'структ расх с фил'!$C$3</c:f>
              <c:numCache>
                <c:formatCode>General</c:formatCode>
                <c:ptCount val="1"/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Троицкий филиал</a:t>
            </a:r>
          </a:p>
        </c:rich>
      </c:tx>
      <c:layout/>
      <c:overlay val="1"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01893936898055"/>
          <c:y val="0.154163726602838"/>
          <c:w val="0.80991735537190057"/>
          <c:h val="0.62991231359238165"/>
        </c:manualLayout>
      </c:layout>
      <c:pie3DChart>
        <c:varyColors val="1"/>
        <c:ser>
          <c:idx val="1"/>
          <c:order val="1"/>
          <c:dLbls>
            <c:dLbl>
              <c:idx val="0"/>
              <c:layout>
                <c:manualLayout>
                  <c:x val="-0.28371989589167773"/>
                  <c:y val="-0.24833122754772063"/>
                </c:manualLayout>
              </c:layout>
              <c:showVal val="1"/>
            </c:dLbl>
            <c:dLbl>
              <c:idx val="1"/>
              <c:layout>
                <c:manualLayout>
                  <c:x val="-4.8050641966347424E-2"/>
                  <c:y val="6.4242242199289085E-3"/>
                </c:manualLayout>
              </c:layout>
              <c:showVal val="1"/>
            </c:dLbl>
            <c:dLbl>
              <c:idx val="2"/>
              <c:layout>
                <c:manualLayout>
                  <c:x val="-5.1430840683992465E-2"/>
                  <c:y val="-4.8694458151859136E-3"/>
                </c:manualLayout>
              </c:layout>
              <c:showVal val="1"/>
            </c:dLbl>
            <c:dLbl>
              <c:idx val="3"/>
              <c:layout>
                <c:manualLayout>
                  <c:x val="-0.11114154818824012"/>
                  <c:y val="-1.7962482210159707E-2"/>
                </c:manualLayout>
              </c:layout>
              <c:showVal val="1"/>
            </c:dLbl>
            <c:dLbl>
              <c:idx val="4"/>
              <c:layout>
                <c:manualLayout>
                  <c:x val="-8.604684874641802E-2"/>
                  <c:y val="-1.0078219091223499E-2"/>
                </c:manualLayout>
              </c:layout>
              <c:showVal val="1"/>
            </c:dLbl>
            <c:dLbl>
              <c:idx val="5"/>
              <c:layout>
                <c:manualLayout>
                  <c:x val="0.16740231118404833"/>
                  <c:y val="-7.3422157380191424E-3"/>
                </c:manualLayout>
              </c:layout>
              <c:showVal val="1"/>
            </c:dLbl>
            <c:showVal val="1"/>
            <c:showLeaderLines val="1"/>
          </c:dLbls>
          <c:cat>
            <c:strRef>
              <c:f>'структ расх с фил'!$A$7:$A$12</c:f>
              <c:strCache>
                <c:ptCount val="6"/>
                <c:pt idx="0">
                  <c:v>оплата труда</c:v>
                </c:pt>
                <c:pt idx="1">
                  <c:v>работы, услуги по содерж. имущества, услуги связи, трансп. расходы, аренда</c:v>
                </c:pt>
                <c:pt idx="2">
                  <c:v>коммунальные услуги</c:v>
                </c:pt>
                <c:pt idx="3">
                  <c:v>прочие работы, услуги</c:v>
                </c:pt>
                <c:pt idx="4">
                  <c:v>прочие расходы</c:v>
                </c:pt>
                <c:pt idx="5">
                  <c:v>приобретение основных средств, материальных запасов</c:v>
                </c:pt>
              </c:strCache>
            </c:strRef>
          </c:cat>
          <c:val>
            <c:numRef>
              <c:f>'структ расх с фил'!$I$7:$I$12</c:f>
              <c:numCache>
                <c:formatCode>0.0%</c:formatCode>
                <c:ptCount val="6"/>
                <c:pt idx="0">
                  <c:v>0.80454414971412158</c:v>
                </c:pt>
                <c:pt idx="1">
                  <c:v>4.1467363563785796E-2</c:v>
                </c:pt>
                <c:pt idx="2">
                  <c:v>6.1305204225829329E-2</c:v>
                </c:pt>
                <c:pt idx="3">
                  <c:v>6.81765339299919E-2</c:v>
                </c:pt>
                <c:pt idx="4">
                  <c:v>3.05967099930548E-3</c:v>
                </c:pt>
                <c:pt idx="5">
                  <c:v>2.1447077566966531E-2</c:v>
                </c:pt>
              </c:numCache>
            </c:numRef>
          </c:val>
        </c:ser>
        <c:ser>
          <c:idx val="2"/>
          <c:order val="2"/>
          <c:cat>
            <c:strRef>
              <c:f>'структ расх с фил'!$A$7:$A$12</c:f>
              <c:strCache>
                <c:ptCount val="6"/>
                <c:pt idx="0">
                  <c:v>оплата труда</c:v>
                </c:pt>
                <c:pt idx="1">
                  <c:v>работы, услуги по содерж. имущества, услуги связи, трансп. расходы, аренда</c:v>
                </c:pt>
                <c:pt idx="2">
                  <c:v>коммунальные услуги</c:v>
                </c:pt>
                <c:pt idx="3">
                  <c:v>прочие работы, услуги</c:v>
                </c:pt>
                <c:pt idx="4">
                  <c:v>прочие расходы</c:v>
                </c:pt>
                <c:pt idx="5">
                  <c:v>приобретение основных средств, материальных запасов</c:v>
                </c:pt>
              </c:strCache>
            </c:strRef>
          </c:cat>
          <c:val>
            <c:numRef>
              <c:f>'структ расх с фил'!$I$7:$I$12</c:f>
              <c:numCache>
                <c:formatCode>0.0%</c:formatCode>
                <c:ptCount val="6"/>
                <c:pt idx="0">
                  <c:v>0.80454414971412158</c:v>
                </c:pt>
                <c:pt idx="1">
                  <c:v>4.1467363563785796E-2</c:v>
                </c:pt>
                <c:pt idx="2">
                  <c:v>6.1305204225829329E-2</c:v>
                </c:pt>
                <c:pt idx="3">
                  <c:v>6.81765339299919E-2</c:v>
                </c:pt>
                <c:pt idx="4">
                  <c:v>3.05967099930548E-3</c:v>
                </c:pt>
                <c:pt idx="5">
                  <c:v>2.1447077566966531E-2</c:v>
                </c:pt>
              </c:numCache>
            </c:numRef>
          </c:val>
        </c:ser>
        <c:ser>
          <c:idx val="3"/>
          <c:order val="3"/>
          <c:cat>
            <c:strRef>
              <c:f>'структ расх с фил'!$A$7:$A$12</c:f>
              <c:strCache>
                <c:ptCount val="6"/>
                <c:pt idx="0">
                  <c:v>оплата труда</c:v>
                </c:pt>
                <c:pt idx="1">
                  <c:v>работы, услуги по содерж. имущества, услуги связи, трансп. расходы, аренда</c:v>
                </c:pt>
                <c:pt idx="2">
                  <c:v>коммунальные услуги</c:v>
                </c:pt>
                <c:pt idx="3">
                  <c:v>прочие работы, услуги</c:v>
                </c:pt>
                <c:pt idx="4">
                  <c:v>прочие расходы</c:v>
                </c:pt>
                <c:pt idx="5">
                  <c:v>приобретение основных средств, материальных запасов</c:v>
                </c:pt>
              </c:strCache>
            </c:strRef>
          </c:cat>
          <c:val>
            <c:numRef>
              <c:f>'структ расх с фил'!$I$7:$I$12</c:f>
              <c:numCache>
                <c:formatCode>0.0%</c:formatCode>
                <c:ptCount val="6"/>
                <c:pt idx="0">
                  <c:v>0.80454414971412158</c:v>
                </c:pt>
                <c:pt idx="1">
                  <c:v>4.1467363563785796E-2</c:v>
                </c:pt>
                <c:pt idx="2">
                  <c:v>6.1305204225829329E-2</c:v>
                </c:pt>
                <c:pt idx="3">
                  <c:v>6.81765339299919E-2</c:v>
                </c:pt>
                <c:pt idx="4">
                  <c:v>3.05967099930548E-3</c:v>
                </c:pt>
                <c:pt idx="5">
                  <c:v>2.1447077566966531E-2</c:v>
                </c:pt>
              </c:numCache>
            </c:numRef>
          </c:val>
        </c:ser>
        <c:ser>
          <c:idx val="4"/>
          <c:order val="4"/>
          <c:cat>
            <c:strRef>
              <c:f>'структ расх с фил'!$A$7:$A$12</c:f>
              <c:strCache>
                <c:ptCount val="6"/>
                <c:pt idx="0">
                  <c:v>оплата труда</c:v>
                </c:pt>
                <c:pt idx="1">
                  <c:v>работы, услуги по содерж. имущества, услуги связи, трансп. расходы, аренда</c:v>
                </c:pt>
                <c:pt idx="2">
                  <c:v>коммунальные услуги</c:v>
                </c:pt>
                <c:pt idx="3">
                  <c:v>прочие работы, услуги</c:v>
                </c:pt>
                <c:pt idx="4">
                  <c:v>прочие расходы</c:v>
                </c:pt>
                <c:pt idx="5">
                  <c:v>приобретение основных средств, материальных запасов</c:v>
                </c:pt>
              </c:strCache>
            </c:strRef>
          </c:cat>
          <c:val>
            <c:numRef>
              <c:f>'структ расх с фил'!$I$7:$I$12</c:f>
              <c:numCache>
                <c:formatCode>0.0%</c:formatCode>
                <c:ptCount val="6"/>
                <c:pt idx="0">
                  <c:v>0.80454414971412158</c:v>
                </c:pt>
                <c:pt idx="1">
                  <c:v>4.1467363563785796E-2</c:v>
                </c:pt>
                <c:pt idx="2">
                  <c:v>6.1305204225829329E-2</c:v>
                </c:pt>
                <c:pt idx="3">
                  <c:v>6.81765339299919E-2</c:v>
                </c:pt>
                <c:pt idx="4">
                  <c:v>3.05967099930548E-3</c:v>
                </c:pt>
                <c:pt idx="5">
                  <c:v>2.1447077566966531E-2</c:v>
                </c:pt>
              </c:numCache>
            </c:numRef>
          </c:val>
        </c:ser>
        <c:ser>
          <c:idx val="5"/>
          <c:order val="5"/>
          <c:cat>
            <c:strRef>
              <c:f>'структ расх с фил'!$A$7:$A$12</c:f>
              <c:strCache>
                <c:ptCount val="6"/>
                <c:pt idx="0">
                  <c:v>оплата труда</c:v>
                </c:pt>
                <c:pt idx="1">
                  <c:v>работы, услуги по содерж. имущества, услуги связи, трансп. расходы, аренда</c:v>
                </c:pt>
                <c:pt idx="2">
                  <c:v>коммунальные услуги</c:v>
                </c:pt>
                <c:pt idx="3">
                  <c:v>прочие работы, услуги</c:v>
                </c:pt>
                <c:pt idx="4">
                  <c:v>прочие расходы</c:v>
                </c:pt>
                <c:pt idx="5">
                  <c:v>приобретение основных средств, материальных запасов</c:v>
                </c:pt>
              </c:strCache>
            </c:strRef>
          </c:cat>
          <c:val>
            <c:numRef>
              <c:f>'структ расх с фил'!$I$7:$I$12</c:f>
              <c:numCache>
                <c:formatCode>0.0%</c:formatCode>
                <c:ptCount val="6"/>
                <c:pt idx="0">
                  <c:v>0.80454414971412158</c:v>
                </c:pt>
                <c:pt idx="1">
                  <c:v>4.1467363563785796E-2</c:v>
                </c:pt>
                <c:pt idx="2">
                  <c:v>6.1305204225829329E-2</c:v>
                </c:pt>
                <c:pt idx="3">
                  <c:v>6.81765339299919E-2</c:v>
                </c:pt>
                <c:pt idx="4">
                  <c:v>3.05967099930548E-3</c:v>
                </c:pt>
                <c:pt idx="5">
                  <c:v>2.1447077566966531E-2</c:v>
                </c:pt>
              </c:numCache>
            </c:numRef>
          </c:val>
        </c:ser>
        <c:ser>
          <c:idx val="6"/>
          <c:order val="6"/>
          <c:cat>
            <c:strRef>
              <c:f>'структ расх с фил'!$A$7:$A$12</c:f>
              <c:strCache>
                <c:ptCount val="6"/>
                <c:pt idx="0">
                  <c:v>оплата труда</c:v>
                </c:pt>
                <c:pt idx="1">
                  <c:v>работы, услуги по содерж. имущества, услуги связи, трансп. расходы, аренда</c:v>
                </c:pt>
                <c:pt idx="2">
                  <c:v>коммунальные услуги</c:v>
                </c:pt>
                <c:pt idx="3">
                  <c:v>прочие работы, услуги</c:v>
                </c:pt>
                <c:pt idx="4">
                  <c:v>прочие расходы</c:v>
                </c:pt>
                <c:pt idx="5">
                  <c:v>приобретение основных средств, материальных запасов</c:v>
                </c:pt>
              </c:strCache>
            </c:strRef>
          </c:cat>
          <c:val>
            <c:numRef>
              <c:f>'структ расх с фил'!$I$7:$I$12</c:f>
              <c:numCache>
                <c:formatCode>0.0%</c:formatCode>
                <c:ptCount val="6"/>
                <c:pt idx="0">
                  <c:v>0.80454414971412158</c:v>
                </c:pt>
                <c:pt idx="1">
                  <c:v>4.1467363563785796E-2</c:v>
                </c:pt>
                <c:pt idx="2">
                  <c:v>6.1305204225829329E-2</c:v>
                </c:pt>
                <c:pt idx="3">
                  <c:v>6.81765339299919E-2</c:v>
                </c:pt>
                <c:pt idx="4">
                  <c:v>3.05967099930548E-3</c:v>
                </c:pt>
                <c:pt idx="5">
                  <c:v>2.1447077566966531E-2</c:v>
                </c:pt>
              </c:numCache>
            </c:numRef>
          </c:val>
        </c:ser>
        <c:ser>
          <c:idx val="7"/>
          <c:order val="7"/>
          <c:cat>
            <c:strRef>
              <c:f>'структ расх с фил'!$A$7:$A$12</c:f>
              <c:strCache>
                <c:ptCount val="6"/>
                <c:pt idx="0">
                  <c:v>оплата труда</c:v>
                </c:pt>
                <c:pt idx="1">
                  <c:v>работы, услуги по содерж. имущества, услуги связи, трансп. расходы, аренда</c:v>
                </c:pt>
                <c:pt idx="2">
                  <c:v>коммунальные услуги</c:v>
                </c:pt>
                <c:pt idx="3">
                  <c:v>прочие работы, услуги</c:v>
                </c:pt>
                <c:pt idx="4">
                  <c:v>прочие расходы</c:v>
                </c:pt>
                <c:pt idx="5">
                  <c:v>приобретение основных средств, материальных запасов</c:v>
                </c:pt>
              </c:strCache>
            </c:strRef>
          </c:cat>
          <c:val>
            <c:numRef>
              <c:f>'структ расх с фил'!$I$7:$I$12</c:f>
              <c:numCache>
                <c:formatCode>0.0%</c:formatCode>
                <c:ptCount val="6"/>
                <c:pt idx="0">
                  <c:v>0.80454414971412158</c:v>
                </c:pt>
                <c:pt idx="1">
                  <c:v>4.1467363563785796E-2</c:v>
                </c:pt>
                <c:pt idx="2">
                  <c:v>6.1305204225829329E-2</c:v>
                </c:pt>
                <c:pt idx="3">
                  <c:v>6.81765339299919E-2</c:v>
                </c:pt>
                <c:pt idx="4">
                  <c:v>3.05967099930548E-3</c:v>
                </c:pt>
                <c:pt idx="5">
                  <c:v>2.1447077566966531E-2</c:v>
                </c:pt>
              </c:numCache>
            </c:numRef>
          </c:val>
        </c:ser>
        <c:ser>
          <c:idx val="8"/>
          <c:order val="8"/>
          <c:cat>
            <c:strRef>
              <c:f>'структ расх с фил'!$A$7:$A$12</c:f>
              <c:strCache>
                <c:ptCount val="6"/>
                <c:pt idx="0">
                  <c:v>оплата труда</c:v>
                </c:pt>
                <c:pt idx="1">
                  <c:v>работы, услуги по содерж. имущества, услуги связи, трансп. расходы, аренда</c:v>
                </c:pt>
                <c:pt idx="2">
                  <c:v>коммунальные услуги</c:v>
                </c:pt>
                <c:pt idx="3">
                  <c:v>прочие работы, услуги</c:v>
                </c:pt>
                <c:pt idx="4">
                  <c:v>прочие расходы</c:v>
                </c:pt>
                <c:pt idx="5">
                  <c:v>приобретение основных средств, материальных запасов</c:v>
                </c:pt>
              </c:strCache>
            </c:strRef>
          </c:cat>
          <c:val>
            <c:numRef>
              <c:f>'структ расх с фил'!$I$7:$I$12</c:f>
              <c:numCache>
                <c:formatCode>0.0%</c:formatCode>
                <c:ptCount val="6"/>
                <c:pt idx="0">
                  <c:v>0.80454414971412158</c:v>
                </c:pt>
                <c:pt idx="1">
                  <c:v>4.1467363563785796E-2</c:v>
                </c:pt>
                <c:pt idx="2">
                  <c:v>6.1305204225829329E-2</c:v>
                </c:pt>
                <c:pt idx="3">
                  <c:v>6.81765339299919E-2</c:v>
                </c:pt>
                <c:pt idx="4">
                  <c:v>3.05967099930548E-3</c:v>
                </c:pt>
                <c:pt idx="5">
                  <c:v>2.1447077566966531E-2</c:v>
                </c:pt>
              </c:numCache>
            </c:numRef>
          </c:val>
        </c:ser>
        <c:ser>
          <c:idx val="9"/>
          <c:order val="9"/>
          <c:cat>
            <c:strRef>
              <c:f>'структ расх с фил'!$A$7:$A$12</c:f>
              <c:strCache>
                <c:ptCount val="6"/>
                <c:pt idx="0">
                  <c:v>оплата труда</c:v>
                </c:pt>
                <c:pt idx="1">
                  <c:v>работы, услуги по содерж. имущества, услуги связи, трансп. расходы, аренда</c:v>
                </c:pt>
                <c:pt idx="2">
                  <c:v>коммунальные услуги</c:v>
                </c:pt>
                <c:pt idx="3">
                  <c:v>прочие работы, услуги</c:v>
                </c:pt>
                <c:pt idx="4">
                  <c:v>прочие расходы</c:v>
                </c:pt>
                <c:pt idx="5">
                  <c:v>приобретение основных средств, материальных запасов</c:v>
                </c:pt>
              </c:strCache>
            </c:strRef>
          </c:cat>
          <c:val>
            <c:numRef>
              <c:f>'структ расх с фил'!$I$7:$I$12</c:f>
              <c:numCache>
                <c:formatCode>0.0%</c:formatCode>
                <c:ptCount val="6"/>
                <c:pt idx="0">
                  <c:v>0.80454414971412158</c:v>
                </c:pt>
                <c:pt idx="1">
                  <c:v>4.1467363563785796E-2</c:v>
                </c:pt>
                <c:pt idx="2">
                  <c:v>6.1305204225829329E-2</c:v>
                </c:pt>
                <c:pt idx="3">
                  <c:v>6.81765339299919E-2</c:v>
                </c:pt>
                <c:pt idx="4">
                  <c:v>3.05967099930548E-3</c:v>
                </c:pt>
                <c:pt idx="5">
                  <c:v>2.1447077566966531E-2</c:v>
                </c:pt>
              </c:numCache>
            </c:numRef>
          </c:val>
        </c:ser>
        <c:ser>
          <c:idx val="0"/>
          <c:order val="0"/>
          <c:cat>
            <c:strRef>
              <c:f>'структ расх с фил'!$A$7:$A$12</c:f>
              <c:strCache>
                <c:ptCount val="6"/>
                <c:pt idx="0">
                  <c:v>оплата труда</c:v>
                </c:pt>
                <c:pt idx="1">
                  <c:v>работы, услуги по содерж. имущества, услуги связи, трансп. расходы, аренда</c:v>
                </c:pt>
                <c:pt idx="2">
                  <c:v>коммунальные услуги</c:v>
                </c:pt>
                <c:pt idx="3">
                  <c:v>прочие работы, услуги</c:v>
                </c:pt>
                <c:pt idx="4">
                  <c:v>прочие расходы</c:v>
                </c:pt>
                <c:pt idx="5">
                  <c:v>приобретение основных средств, материальных запасов</c:v>
                </c:pt>
              </c:strCache>
            </c:strRef>
          </c:cat>
          <c:val>
            <c:numRef>
              <c:f>'структ расх с фил'!$I$7:$I$12</c:f>
              <c:numCache>
                <c:formatCode>0.0%</c:formatCode>
                <c:ptCount val="6"/>
                <c:pt idx="0">
                  <c:v>0.80454414971412158</c:v>
                </c:pt>
                <c:pt idx="1">
                  <c:v>4.1467363563785796E-2</c:v>
                </c:pt>
                <c:pt idx="2">
                  <c:v>6.1305204225829329E-2</c:v>
                </c:pt>
                <c:pt idx="3">
                  <c:v>6.81765339299919E-2</c:v>
                </c:pt>
                <c:pt idx="4">
                  <c:v>3.05967099930548E-3</c:v>
                </c:pt>
                <c:pt idx="5">
                  <c:v>2.1447077566966531E-2</c:v>
                </c:pt>
              </c:numCache>
            </c:numRef>
          </c:val>
        </c:ser>
        <c:ser>
          <c:idx val="10"/>
          <c:order val="10"/>
          <c:cat>
            <c:strRef>
              <c:f>'структ расх с фил'!$A$7:$A$12</c:f>
              <c:strCache>
                <c:ptCount val="6"/>
                <c:pt idx="0">
                  <c:v>оплата труда</c:v>
                </c:pt>
                <c:pt idx="1">
                  <c:v>работы, услуги по содерж. имущества, услуги связи, трансп. расходы, аренда</c:v>
                </c:pt>
                <c:pt idx="2">
                  <c:v>коммунальные услуги</c:v>
                </c:pt>
                <c:pt idx="3">
                  <c:v>прочие работы, услуги</c:v>
                </c:pt>
                <c:pt idx="4">
                  <c:v>прочие расходы</c:v>
                </c:pt>
                <c:pt idx="5">
                  <c:v>приобретение основных средств, материальных запасов</c:v>
                </c:pt>
              </c:strCache>
            </c:strRef>
          </c:cat>
          <c:val>
            <c:numRef>
              <c:f>'структ расх с фил'!$L$48</c:f>
              <c:numCache>
                <c:formatCode>General</c:formatCode>
                <c:ptCount val="1"/>
              </c:numCache>
            </c:numRef>
          </c:val>
        </c:ser>
        <c:ser>
          <c:idx val="11"/>
          <c:order val="11"/>
          <c:cat>
            <c:strRef>
              <c:f>'структ расх с фил'!$A$7:$A$12</c:f>
              <c:strCache>
                <c:ptCount val="6"/>
                <c:pt idx="0">
                  <c:v>оплата труда</c:v>
                </c:pt>
                <c:pt idx="1">
                  <c:v>работы, услуги по содерж. имущества, услуги связи, трансп. расходы, аренда</c:v>
                </c:pt>
                <c:pt idx="2">
                  <c:v>коммунальные услуги</c:v>
                </c:pt>
                <c:pt idx="3">
                  <c:v>прочие работы, услуги</c:v>
                </c:pt>
                <c:pt idx="4">
                  <c:v>прочие расходы</c:v>
                </c:pt>
                <c:pt idx="5">
                  <c:v>приобретение основных средств, материальных запасов</c:v>
                </c:pt>
              </c:strCache>
            </c:strRef>
          </c:cat>
          <c:val>
            <c:numRef>
              <c:f>'структ расх с фил'!$L$48</c:f>
              <c:numCache>
                <c:formatCode>General</c:formatCode>
                <c:ptCount val="1"/>
              </c:numCache>
            </c:numRef>
          </c:val>
        </c:ser>
        <c:ser>
          <c:idx val="12"/>
          <c:order val="12"/>
          <c:cat>
            <c:strRef>
              <c:f>'структ расх с фил'!$A$7:$A$12</c:f>
              <c:strCache>
                <c:ptCount val="6"/>
                <c:pt idx="0">
                  <c:v>оплата труда</c:v>
                </c:pt>
                <c:pt idx="1">
                  <c:v>работы, услуги по содерж. имущества, услуги связи, трансп. расходы, аренда</c:v>
                </c:pt>
                <c:pt idx="2">
                  <c:v>коммунальные услуги</c:v>
                </c:pt>
                <c:pt idx="3">
                  <c:v>прочие работы, услуги</c:v>
                </c:pt>
                <c:pt idx="4">
                  <c:v>прочие расходы</c:v>
                </c:pt>
                <c:pt idx="5">
                  <c:v>приобретение основных средств, материальных запасов</c:v>
                </c:pt>
              </c:strCache>
            </c:strRef>
          </c:cat>
          <c:val>
            <c:numRef>
              <c:f>'структ расх с фил'!$L$48</c:f>
              <c:numCache>
                <c:formatCode>General</c:formatCode>
                <c:ptCount val="1"/>
              </c:numCache>
            </c:numRef>
          </c:val>
        </c:ser>
        <c:ser>
          <c:idx val="13"/>
          <c:order val="13"/>
          <c:cat>
            <c:strRef>
              <c:f>'структ расх с фил'!$A$7:$A$12</c:f>
              <c:strCache>
                <c:ptCount val="6"/>
                <c:pt idx="0">
                  <c:v>оплата труда</c:v>
                </c:pt>
                <c:pt idx="1">
                  <c:v>работы, услуги по содерж. имущества, услуги связи, трансп. расходы, аренда</c:v>
                </c:pt>
                <c:pt idx="2">
                  <c:v>коммунальные услуги</c:v>
                </c:pt>
                <c:pt idx="3">
                  <c:v>прочие работы, услуги</c:v>
                </c:pt>
                <c:pt idx="4">
                  <c:v>прочие расходы</c:v>
                </c:pt>
                <c:pt idx="5">
                  <c:v>приобретение основных средств, материальных запасов</c:v>
                </c:pt>
              </c:strCache>
            </c:strRef>
          </c:cat>
          <c:val>
            <c:numRef>
              <c:f>'структ расх с фил'!$L$48</c:f>
              <c:numCache>
                <c:formatCode>General</c:formatCode>
                <c:ptCount val="1"/>
              </c:numCache>
            </c:numRef>
          </c:val>
        </c:ser>
      </c:pie3DChart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4.0929133858267713E-2"/>
          <c:y val="0.75195619417200499"/>
          <c:w val="0.93143909749618381"/>
          <c:h val="0.24804394001158636"/>
        </c:manualLayout>
      </c:layout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zero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1714235835199499"/>
          <c:y val="7.1623214704539001E-2"/>
          <c:w val="0.66885152544005488"/>
          <c:h val="0.84303827352516425"/>
        </c:manualLayout>
      </c:layout>
      <c:bar3DChart>
        <c:barDir val="col"/>
        <c:grouping val="stacked"/>
        <c:ser>
          <c:idx val="0"/>
          <c:order val="0"/>
          <c:tx>
            <c:strRef>
              <c:f>'2014-16'!$B$3</c:f>
              <c:strCache>
                <c:ptCount val="1"/>
                <c:pt idx="0">
                  <c:v>Субсидии на финансовое обеспечение выполнения гос.задания</c:v>
                </c:pt>
              </c:strCache>
            </c:strRef>
          </c:tx>
          <c:dLbls>
            <c:dLbl>
              <c:idx val="0"/>
              <c:layout>
                <c:manualLayout>
                  <c:x val="8.8228905008747985E-2"/>
                  <c:y val="-1.3824160826602748E-2"/>
                </c:manualLayout>
              </c:layout>
              <c:tx>
                <c:rich>
                  <a:bodyPr/>
                  <a:lstStyle/>
                  <a:p>
                    <a:r>
                      <a:rPr lang="ru-RU" b="1"/>
                      <a:t>2</a:t>
                    </a:r>
                    <a:r>
                      <a:rPr lang="ru-RU"/>
                      <a:t>7,4%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9.3964491750239271E-2"/>
                  <c:y val="-1.4628238290925719E-2"/>
                </c:manualLayout>
              </c:layout>
              <c:tx>
                <c:rich>
                  <a:bodyPr/>
                  <a:lstStyle/>
                  <a:p>
                    <a:r>
                      <a:rPr lang="ru-RU" b="1"/>
                      <a:t>2</a:t>
                    </a:r>
                    <a:r>
                      <a:rPr lang="ru-RU"/>
                      <a:t>6,3%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9.2720953317743465E-2"/>
                  <c:y val="-2.2746434900711536E-2"/>
                </c:manualLayout>
              </c:layout>
              <c:tx>
                <c:rich>
                  <a:bodyPr/>
                  <a:lstStyle/>
                  <a:p>
                    <a:r>
                      <a:rPr lang="ru-RU" b="1"/>
                      <a:t>2</a:t>
                    </a:r>
                    <a:r>
                      <a:rPr lang="ru-RU"/>
                      <a:t>6,0%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'2014-16'!$A$4:$A$6</c:f>
              <c:strCache>
                <c:ptCount val="3"/>
                <c:pt idx="0">
                  <c:v>2014 год (факт)</c:v>
                </c:pt>
                <c:pt idx="1">
                  <c:v>2015 год (факт)</c:v>
                </c:pt>
                <c:pt idx="2">
                  <c:v>2016 год (план)</c:v>
                </c:pt>
              </c:strCache>
            </c:strRef>
          </c:cat>
          <c:val>
            <c:numRef>
              <c:f>'2014-16'!$B$4:$B$6</c:f>
              <c:numCache>
                <c:formatCode>General</c:formatCode>
                <c:ptCount val="3"/>
                <c:pt idx="0" formatCode="0.0">
                  <c:v>373.9348</c:v>
                </c:pt>
                <c:pt idx="1">
                  <c:v>369.7</c:v>
                </c:pt>
                <c:pt idx="2">
                  <c:v>338.9</c:v>
                </c:pt>
              </c:numCache>
            </c:numRef>
          </c:val>
        </c:ser>
        <c:ser>
          <c:idx val="1"/>
          <c:order val="1"/>
          <c:tx>
            <c:strRef>
              <c:f>'2014-16'!$D$3</c:f>
              <c:strCache>
                <c:ptCount val="1"/>
                <c:pt idx="0">
                  <c:v>Субсидии на иные цели</c:v>
                </c:pt>
              </c:strCache>
            </c:strRef>
          </c:tx>
          <c:dLbls>
            <c:dLbl>
              <c:idx val="0"/>
              <c:layout>
                <c:manualLayout>
                  <c:x val="9.1191877505932065E-2"/>
                  <c:y val="-8.8184661458563934E-3"/>
                </c:manualLayout>
              </c:layout>
              <c:tx>
                <c:rich>
                  <a:bodyPr/>
                  <a:lstStyle/>
                  <a:p>
                    <a:r>
                      <a:rPr lang="ru-RU" b="1"/>
                      <a:t>9</a:t>
                    </a:r>
                    <a:r>
                      <a:rPr lang="ru-RU"/>
                      <a:t>,7%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9.4250029129554727E-2"/>
                  <c:y val="-2.9050596643879277E-3"/>
                </c:manualLayout>
              </c:layout>
              <c:tx>
                <c:rich>
                  <a:bodyPr/>
                  <a:lstStyle/>
                  <a:p>
                    <a:r>
                      <a:rPr lang="ru-RU" b="1"/>
                      <a:t>1</a:t>
                    </a:r>
                    <a:r>
                      <a:rPr lang="ru-RU"/>
                      <a:t>1,8%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9.1096698379493621E-2"/>
                  <c:y val="-2.0541818364247441E-2"/>
                </c:manualLayout>
              </c:layout>
              <c:tx>
                <c:rich>
                  <a:bodyPr/>
                  <a:lstStyle/>
                  <a:p>
                    <a:r>
                      <a:rPr lang="ru-RU" b="1"/>
                      <a:t>1</a:t>
                    </a:r>
                    <a:r>
                      <a:rPr lang="ru-RU"/>
                      <a:t>1,9%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val>
            <c:numRef>
              <c:f>'2014-16'!$D$4:$D$6</c:f>
              <c:numCache>
                <c:formatCode>General</c:formatCode>
                <c:ptCount val="3"/>
                <c:pt idx="0" formatCode="0.0">
                  <c:v>132.66119968000001</c:v>
                </c:pt>
                <c:pt idx="1">
                  <c:v>165.2</c:v>
                </c:pt>
                <c:pt idx="2">
                  <c:v>155.6</c:v>
                </c:pt>
              </c:numCache>
            </c:numRef>
          </c:val>
        </c:ser>
        <c:ser>
          <c:idx val="2"/>
          <c:order val="2"/>
          <c:tx>
            <c:strRef>
              <c:f>'2014-16'!$F$2:$F$3</c:f>
              <c:strCache>
                <c:ptCount val="1"/>
                <c:pt idx="0">
                  <c:v>Средства от приносящей доход деятельности</c:v>
                </c:pt>
              </c:strCache>
            </c:strRef>
          </c:tx>
          <c:dLbls>
            <c:dLbl>
              <c:idx val="0"/>
              <c:layout>
                <c:manualLayout>
                  <c:x val="8.6890187449813625E-2"/>
                  <c:y val="-2.6455398437569201E-2"/>
                </c:manualLayout>
              </c:layout>
              <c:tx>
                <c:rich>
                  <a:bodyPr/>
                  <a:lstStyle/>
                  <a:p>
                    <a:r>
                      <a:rPr lang="ru-RU" b="1"/>
                      <a:t>6</a:t>
                    </a:r>
                    <a:r>
                      <a:rPr lang="ru-RU"/>
                      <a:t>2,9%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9.4059670876677728E-2"/>
                  <c:y val="-1.042662107450233E-2"/>
                </c:manualLayout>
              </c:layout>
              <c:tx>
                <c:rich>
                  <a:bodyPr/>
                  <a:lstStyle/>
                  <a:p>
                    <a:r>
                      <a:rPr lang="ru-RU" b="1"/>
                      <a:t>6</a:t>
                    </a:r>
                    <a:r>
                      <a:rPr lang="ru-RU"/>
                      <a:t>1,9%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9.1382235758809049E-2"/>
                  <c:y val="-4.4896408193604923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6</a:t>
                    </a:r>
                    <a:r>
                      <a:rPr lang="ru-RU" dirty="0"/>
                      <a:t>2,1%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val>
            <c:numRef>
              <c:f>'2014-16'!$F$4:$F$6</c:f>
              <c:numCache>
                <c:formatCode>General</c:formatCode>
                <c:ptCount val="3"/>
                <c:pt idx="0" formatCode="0.0">
                  <c:v>860.1873925900004</c:v>
                </c:pt>
                <c:pt idx="1">
                  <c:v>868.5</c:v>
                </c:pt>
                <c:pt idx="2">
                  <c:v>808.9</c:v>
                </c:pt>
              </c:numCache>
            </c:numRef>
          </c:val>
        </c:ser>
        <c:shape val="cylinder"/>
        <c:axId val="93172480"/>
        <c:axId val="93174016"/>
        <c:axId val="0"/>
      </c:bar3DChart>
      <c:catAx>
        <c:axId val="93172480"/>
        <c:scaling>
          <c:orientation val="minMax"/>
        </c:scaling>
        <c:axPos val="b"/>
        <c:tickLblPos val="nextTo"/>
        <c:crossAx val="93174016"/>
        <c:crosses val="autoZero"/>
        <c:auto val="1"/>
        <c:lblAlgn val="ctr"/>
        <c:lblOffset val="100"/>
      </c:catAx>
      <c:valAx>
        <c:axId val="93174016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 b="0"/>
                  <a:t>млн. руб</a:t>
                </a:r>
                <a:r>
                  <a:rPr lang="ru-RU"/>
                  <a:t>.</a:t>
                </a:r>
              </a:p>
            </c:rich>
          </c:tx>
          <c:layout>
            <c:manualLayout>
              <c:xMode val="edge"/>
              <c:yMode val="edge"/>
              <c:x val="6.3103431515505043E-2"/>
              <c:y val="4.3955957054154456E-2"/>
            </c:manualLayout>
          </c:layout>
        </c:title>
        <c:numFmt formatCode="0.0" sourceLinked="1"/>
        <c:tickLblPos val="nextTo"/>
        <c:crossAx val="931724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45878783500687"/>
          <c:y val="9.8136086731103966E-2"/>
          <c:w val="0.21929591369886134"/>
          <c:h val="0.73545859873594255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8.536195164120193E-2"/>
          <c:y val="3.8310292040495866E-2"/>
          <c:w val="0.6477703304466691"/>
          <c:h val="0.88841780492231426"/>
        </c:manualLayout>
      </c:layout>
      <c:bar3DChart>
        <c:barDir val="col"/>
        <c:grouping val="stacked"/>
        <c:ser>
          <c:idx val="0"/>
          <c:order val="0"/>
          <c:tx>
            <c:strRef>
              <c:f>'2014-16'!$A$9</c:f>
              <c:strCache>
                <c:ptCount val="1"/>
                <c:pt idx="0">
                  <c:v>Оплата труда</c:v>
                </c:pt>
              </c:strCache>
            </c:strRef>
          </c:tx>
          <c:dLbls>
            <c:dLbl>
              <c:idx val="0"/>
              <c:layout>
                <c:manualLayout>
                  <c:x val="8.3784759841098011E-2"/>
                  <c:y val="-8.0442433383609846E-3"/>
                </c:manualLayout>
              </c:layout>
              <c:tx>
                <c:rich>
                  <a:bodyPr/>
                  <a:lstStyle/>
                  <a:p>
                    <a:r>
                      <a:rPr lang="ru-RU" b="1"/>
                      <a:t>6</a:t>
                    </a:r>
                    <a:r>
                      <a:rPr lang="ru-RU"/>
                      <a:t>3,6%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8.8118454315637543E-2"/>
                  <c:y val="-6.0331825037707471E-3"/>
                </c:manualLayout>
              </c:layout>
              <c:tx>
                <c:rich>
                  <a:bodyPr/>
                  <a:lstStyle/>
                  <a:p>
                    <a:r>
                      <a:rPr lang="ru-RU" b="1"/>
                      <a:t>5</a:t>
                    </a:r>
                    <a:r>
                      <a:rPr lang="ru-RU"/>
                      <a:t>8,4%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9.2452148790177047E-2"/>
                  <c:y val="-6.0331825037707471E-3"/>
                </c:manualLayout>
              </c:layout>
              <c:tx>
                <c:rich>
                  <a:bodyPr/>
                  <a:lstStyle/>
                  <a:p>
                    <a:r>
                      <a:rPr lang="ru-RU" b="1"/>
                      <a:t>5</a:t>
                    </a:r>
                    <a:r>
                      <a:rPr lang="ru-RU"/>
                      <a:t>9,3%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('2014-16'!$B$8,'2014-16'!$D$8,'2014-16'!$F$8)</c:f>
              <c:strCache>
                <c:ptCount val="3"/>
                <c:pt idx="0">
                  <c:v>2014 год (факт)</c:v>
                </c:pt>
                <c:pt idx="1">
                  <c:v>2015 год (факт)</c:v>
                </c:pt>
                <c:pt idx="2">
                  <c:v>2016 год (план)</c:v>
                </c:pt>
              </c:strCache>
            </c:strRef>
          </c:cat>
          <c:val>
            <c:numRef>
              <c:f>('2014-16'!$B$9,'2014-16'!$D$9,'2014-16'!$F$9)</c:f>
              <c:numCache>
                <c:formatCode>#,##0.0</c:formatCode>
                <c:ptCount val="3"/>
                <c:pt idx="0">
                  <c:v>824.94307268</c:v>
                </c:pt>
                <c:pt idx="1">
                  <c:v>819.94778399000006</c:v>
                </c:pt>
                <c:pt idx="2">
                  <c:v>815.00996037999994</c:v>
                </c:pt>
              </c:numCache>
            </c:numRef>
          </c:val>
        </c:ser>
        <c:ser>
          <c:idx val="1"/>
          <c:order val="1"/>
          <c:tx>
            <c:strRef>
              <c:f>'2014-16'!$A$10</c:f>
              <c:strCache>
                <c:ptCount val="1"/>
                <c:pt idx="0">
                  <c:v>Работы, услуги по содержанию и ремонту имущества, услуги связи, транспортные расходы, аренда помещений</c:v>
                </c:pt>
              </c:strCache>
            </c:strRef>
          </c:tx>
          <c:dLbls>
            <c:dLbl>
              <c:idx val="0"/>
              <c:layout>
                <c:manualLayout>
                  <c:x val="8.2340195016251352E-2"/>
                  <c:y val="-6.0331825037707471E-3"/>
                </c:manualLayout>
              </c:layout>
              <c:tx>
                <c:rich>
                  <a:bodyPr/>
                  <a:lstStyle/>
                  <a:p>
                    <a:r>
                      <a:rPr lang="ru-RU" b="1"/>
                      <a:t>4</a:t>
                    </a:r>
                    <a:r>
                      <a:rPr lang="ru-RU"/>
                      <a:t>,4%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8.2340195016251352E-2"/>
                  <c:y val="-4.022121669180566E-3"/>
                </c:manualLayout>
              </c:layout>
              <c:tx>
                <c:rich>
                  <a:bodyPr/>
                  <a:lstStyle/>
                  <a:p>
                    <a:r>
                      <a:rPr lang="ru-RU" b="1"/>
                      <a:t>5</a:t>
                    </a:r>
                    <a:r>
                      <a:rPr lang="ru-RU"/>
                      <a:t>,5%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9.1007583965330444E-2"/>
                  <c:y val="-1.0055304172951286E-2"/>
                </c:manualLayout>
              </c:layout>
              <c:tx>
                <c:rich>
                  <a:bodyPr/>
                  <a:lstStyle/>
                  <a:p>
                    <a:r>
                      <a:rPr lang="ru-RU" b="1"/>
                      <a:t>6</a:t>
                    </a:r>
                    <a:r>
                      <a:rPr lang="ru-RU"/>
                      <a:t>,1%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('2014-16'!$B$8,'2014-16'!$D$8,'2014-16'!$F$8)</c:f>
              <c:strCache>
                <c:ptCount val="3"/>
                <c:pt idx="0">
                  <c:v>2014 год (факт)</c:v>
                </c:pt>
                <c:pt idx="1">
                  <c:v>2015 год (факт)</c:v>
                </c:pt>
                <c:pt idx="2">
                  <c:v>2016 год (план)</c:v>
                </c:pt>
              </c:strCache>
            </c:strRef>
          </c:cat>
          <c:val>
            <c:numRef>
              <c:f>('2014-16'!$B$10,'2014-16'!$D$10,'2014-16'!$F$10)</c:f>
              <c:numCache>
                <c:formatCode>#,##0.0</c:formatCode>
                <c:ptCount val="3"/>
                <c:pt idx="0">
                  <c:v>57.654980269999996</c:v>
                </c:pt>
                <c:pt idx="1">
                  <c:v>76.751698880000021</c:v>
                </c:pt>
                <c:pt idx="2">
                  <c:v>83.612845849999957</c:v>
                </c:pt>
              </c:numCache>
            </c:numRef>
          </c:val>
        </c:ser>
        <c:ser>
          <c:idx val="2"/>
          <c:order val="2"/>
          <c:tx>
            <c:strRef>
              <c:f>'2014-16'!$A$11</c:f>
              <c:strCache>
                <c:ptCount val="1"/>
                <c:pt idx="0">
                  <c:v>Коммунальные услуги</c:v>
                </c:pt>
              </c:strCache>
            </c:strRef>
          </c:tx>
          <c:dLbls>
            <c:dLbl>
              <c:idx val="0"/>
              <c:layout>
                <c:manualLayout>
                  <c:x val="8.2340195016251352E-2"/>
                  <c:y val="-1.6088486676721969E-2"/>
                </c:manualLayout>
              </c:layout>
              <c:tx>
                <c:rich>
                  <a:bodyPr/>
                  <a:lstStyle/>
                  <a:p>
                    <a:r>
                      <a:rPr lang="ru-RU" b="1"/>
                      <a:t>2</a:t>
                    </a:r>
                    <a:r>
                      <a:rPr lang="ru-RU"/>
                      <a:t>,5%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8.2340195016251352E-2"/>
                  <c:y val="-1.2066365007541479E-2"/>
                </c:manualLayout>
              </c:layout>
              <c:tx>
                <c:rich>
                  <a:bodyPr/>
                  <a:lstStyle/>
                  <a:p>
                    <a:r>
                      <a:rPr lang="ru-RU" b="1"/>
                      <a:t>2</a:t>
                    </a:r>
                    <a:r>
                      <a:rPr lang="ru-RU"/>
                      <a:t>,4%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8.8118454315637543E-2"/>
                  <c:y val="-1.2066365007541479E-2"/>
                </c:manualLayout>
              </c:layout>
              <c:tx>
                <c:rich>
                  <a:bodyPr/>
                  <a:lstStyle/>
                  <a:p>
                    <a:r>
                      <a:rPr lang="ru-RU" b="1"/>
                      <a:t>3</a:t>
                    </a:r>
                    <a:r>
                      <a:rPr lang="ru-RU"/>
                      <a:t>,1%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('2014-16'!$B$8,'2014-16'!$D$8,'2014-16'!$F$8)</c:f>
              <c:strCache>
                <c:ptCount val="3"/>
                <c:pt idx="0">
                  <c:v>2014 год (факт)</c:v>
                </c:pt>
                <c:pt idx="1">
                  <c:v>2015 год (факт)</c:v>
                </c:pt>
                <c:pt idx="2">
                  <c:v>2016 год (план)</c:v>
                </c:pt>
              </c:strCache>
            </c:strRef>
          </c:cat>
          <c:val>
            <c:numRef>
              <c:f>('2014-16'!$B$11,'2014-16'!$D$11,'2014-16'!$F$11)</c:f>
              <c:numCache>
                <c:formatCode>#,##0.0</c:formatCode>
                <c:ptCount val="3"/>
                <c:pt idx="0">
                  <c:v>32.11419162</c:v>
                </c:pt>
                <c:pt idx="1">
                  <c:v>33.704955730000023</c:v>
                </c:pt>
                <c:pt idx="2">
                  <c:v>43.308329550000003</c:v>
                </c:pt>
              </c:numCache>
            </c:numRef>
          </c:val>
        </c:ser>
        <c:ser>
          <c:idx val="3"/>
          <c:order val="3"/>
          <c:tx>
            <c:strRef>
              <c:f>'2014-16'!$A$12</c:f>
              <c:strCache>
                <c:ptCount val="1"/>
                <c:pt idx="0">
                  <c:v>Прочие работы, услуги (реклама, подписка на периодические издания, подключение к электронным ресурсам и др.)</c:v>
                </c:pt>
              </c:strCache>
            </c:strRef>
          </c:tx>
          <c:dLbls>
            <c:dLbl>
              <c:idx val="0"/>
              <c:layout>
                <c:manualLayout>
                  <c:x val="8.659562290516154E-2"/>
                  <c:y val="-2.8001274712166492E-2"/>
                </c:manualLayout>
              </c:layout>
              <c:tx>
                <c:rich>
                  <a:bodyPr/>
                  <a:lstStyle/>
                  <a:p>
                    <a:r>
                      <a:rPr lang="ru-RU" b="1"/>
                      <a:t>8</a:t>
                    </a:r>
                    <a:r>
                      <a:rPr lang="ru-RU"/>
                      <a:t>,2%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8.5229324665944378E-2"/>
                  <c:y val="-1.4077425842131725E-2"/>
                </c:manualLayout>
              </c:layout>
              <c:tx>
                <c:rich>
                  <a:bodyPr/>
                  <a:lstStyle/>
                  <a:p>
                    <a:r>
                      <a:rPr lang="ru-RU" b="1"/>
                      <a:t>1</a:t>
                    </a:r>
                    <a:r>
                      <a:rPr lang="ru-RU"/>
                      <a:t>0,2%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8.8118454315637543E-2"/>
                  <c:y val="-1.4077425842131725E-2"/>
                </c:manualLayout>
              </c:layout>
              <c:tx>
                <c:rich>
                  <a:bodyPr/>
                  <a:lstStyle/>
                  <a:p>
                    <a:r>
                      <a:rPr lang="ru-RU" b="1"/>
                      <a:t>8</a:t>
                    </a:r>
                    <a:r>
                      <a:rPr lang="ru-RU"/>
                      <a:t>,7%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('2014-16'!$B$8,'2014-16'!$D$8,'2014-16'!$F$8)</c:f>
              <c:strCache>
                <c:ptCount val="3"/>
                <c:pt idx="0">
                  <c:v>2014 год (факт)</c:v>
                </c:pt>
                <c:pt idx="1">
                  <c:v>2015 год (факт)</c:v>
                </c:pt>
                <c:pt idx="2">
                  <c:v>2016 год (план)</c:v>
                </c:pt>
              </c:strCache>
            </c:strRef>
          </c:cat>
          <c:val>
            <c:numRef>
              <c:f>('2014-16'!$B$12,'2014-16'!$D$12,'2014-16'!$F$12)</c:f>
              <c:numCache>
                <c:formatCode>#,##0.0</c:formatCode>
                <c:ptCount val="3"/>
                <c:pt idx="0">
                  <c:v>106.90795492000009</c:v>
                </c:pt>
                <c:pt idx="1">
                  <c:v>142.70758472999989</c:v>
                </c:pt>
                <c:pt idx="2">
                  <c:v>119.53435729</c:v>
                </c:pt>
              </c:numCache>
            </c:numRef>
          </c:val>
        </c:ser>
        <c:ser>
          <c:idx val="4"/>
          <c:order val="4"/>
          <c:tx>
            <c:strRef>
              <c:f>'2014-16'!$A$13</c:f>
              <c:strCache>
                <c:ptCount val="1"/>
                <c:pt idx="0">
                  <c:v>Прочие расходы (стипендии, соц. обеспечение)</c:v>
                </c:pt>
              </c:strCache>
            </c:strRef>
          </c:tx>
          <c:dLbls>
            <c:dLbl>
              <c:idx val="0"/>
              <c:layout>
                <c:manualLayout>
                  <c:x val="8.6673889490790884E-2"/>
                  <c:y val="-2.2121669180492708E-2"/>
                </c:manualLayout>
              </c:layout>
              <c:tx>
                <c:rich>
                  <a:bodyPr/>
                  <a:lstStyle/>
                  <a:p>
                    <a:r>
                      <a:rPr lang="ru-RU" b="1"/>
                      <a:t>1</a:t>
                    </a:r>
                    <a:r>
                      <a:rPr lang="ru-RU"/>
                      <a:t>4,2%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8.5229324665944378E-2"/>
                  <c:y val="-8.0442433383609846E-3"/>
                </c:manualLayout>
              </c:layout>
              <c:tx>
                <c:rich>
                  <a:bodyPr/>
                  <a:lstStyle/>
                  <a:p>
                    <a:r>
                      <a:rPr lang="ru-RU" b="1"/>
                      <a:t>1</a:t>
                    </a:r>
                    <a:r>
                      <a:rPr lang="ru-RU"/>
                      <a:t>3,9%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8.8118454315637543E-2"/>
                  <c:y val="-1.2066365007541479E-2"/>
                </c:manualLayout>
              </c:layout>
              <c:tx>
                <c:rich>
                  <a:bodyPr/>
                  <a:lstStyle/>
                  <a:p>
                    <a:r>
                      <a:rPr lang="ru-RU" b="1"/>
                      <a:t>1</a:t>
                    </a:r>
                    <a:r>
                      <a:rPr lang="ru-RU"/>
                      <a:t>4,4%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('2014-16'!$B$8,'2014-16'!$D$8,'2014-16'!$F$8)</c:f>
              <c:strCache>
                <c:ptCount val="3"/>
                <c:pt idx="0">
                  <c:v>2014 год (факт)</c:v>
                </c:pt>
                <c:pt idx="1">
                  <c:v>2015 год (факт)</c:v>
                </c:pt>
                <c:pt idx="2">
                  <c:v>2016 год (план)</c:v>
                </c:pt>
              </c:strCache>
            </c:strRef>
          </c:cat>
          <c:val>
            <c:numRef>
              <c:f>('2014-16'!$B$13,'2014-16'!$D$13,'2014-16'!$F$13)</c:f>
              <c:numCache>
                <c:formatCode>#,##0.0</c:formatCode>
                <c:ptCount val="3"/>
                <c:pt idx="0">
                  <c:v>184.48619758000009</c:v>
                </c:pt>
                <c:pt idx="1">
                  <c:v>195.55518794000008</c:v>
                </c:pt>
                <c:pt idx="2">
                  <c:v>197.54788058999998</c:v>
                </c:pt>
              </c:numCache>
            </c:numRef>
          </c:val>
        </c:ser>
        <c:ser>
          <c:idx val="5"/>
          <c:order val="5"/>
          <c:tx>
            <c:strRef>
              <c:f>'2014-16'!$A$14</c:f>
              <c:strCache>
                <c:ptCount val="1"/>
                <c:pt idx="0">
                  <c:v>Увеличение стоимости основных средств, материальных запасов, нематериальных активов</c:v>
                </c:pt>
              </c:strCache>
            </c:strRef>
          </c:tx>
          <c:dLbls>
            <c:dLbl>
              <c:idx val="0"/>
              <c:layout>
                <c:manualLayout>
                  <c:x val="8.2340195016251352E-2"/>
                  <c:y val="-1.8099547511312222E-2"/>
                </c:manualLayout>
              </c:layout>
              <c:tx>
                <c:rich>
                  <a:bodyPr/>
                  <a:lstStyle/>
                  <a:p>
                    <a:r>
                      <a:rPr lang="ru-RU" b="1"/>
                      <a:t>7</a:t>
                    </a:r>
                    <a:r>
                      <a:rPr lang="ru-RU"/>
                      <a:t>,1%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8.6673889490790884E-2"/>
                  <c:y val="-1.8099547511312222E-2"/>
                </c:manualLayout>
              </c:layout>
              <c:tx>
                <c:rich>
                  <a:bodyPr/>
                  <a:lstStyle/>
                  <a:p>
                    <a:r>
                      <a:rPr lang="ru-RU" b="1"/>
                      <a:t>9</a:t>
                    </a:r>
                    <a:r>
                      <a:rPr lang="ru-RU"/>
                      <a:t>,6%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8.6673889490790884E-2"/>
                  <c:y val="-1.8099547511312222E-2"/>
                </c:manualLayout>
              </c:layout>
              <c:tx>
                <c:rich>
                  <a:bodyPr/>
                  <a:lstStyle/>
                  <a:p>
                    <a:r>
                      <a:rPr lang="ru-RU" b="1"/>
                      <a:t>8</a:t>
                    </a:r>
                    <a:r>
                      <a:rPr lang="ru-RU"/>
                      <a:t>,4%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('2014-16'!$B$8,'2014-16'!$D$8,'2014-16'!$F$8)</c:f>
              <c:strCache>
                <c:ptCount val="3"/>
                <c:pt idx="0">
                  <c:v>2014 год (факт)</c:v>
                </c:pt>
                <c:pt idx="1">
                  <c:v>2015 год (факт)</c:v>
                </c:pt>
                <c:pt idx="2">
                  <c:v>2016 год (план)</c:v>
                </c:pt>
              </c:strCache>
            </c:strRef>
          </c:cat>
          <c:val>
            <c:numRef>
              <c:f>('2014-16'!$B$14,'2014-16'!$D$14,'2014-16'!$F$14)</c:f>
              <c:numCache>
                <c:formatCode>#,##0.0</c:formatCode>
                <c:ptCount val="3"/>
                <c:pt idx="0">
                  <c:v>91.788770039999918</c:v>
                </c:pt>
                <c:pt idx="1">
                  <c:v>135.07149911000008</c:v>
                </c:pt>
                <c:pt idx="2">
                  <c:v>116.17330315999993</c:v>
                </c:pt>
              </c:numCache>
            </c:numRef>
          </c:val>
        </c:ser>
        <c:shape val="cylinder"/>
        <c:axId val="93304320"/>
        <c:axId val="93305856"/>
        <c:axId val="0"/>
      </c:bar3DChart>
      <c:catAx>
        <c:axId val="93304320"/>
        <c:scaling>
          <c:orientation val="minMax"/>
        </c:scaling>
        <c:axPos val="b"/>
        <c:tickLblPos val="nextTo"/>
        <c:crossAx val="93305856"/>
        <c:crosses val="autoZero"/>
        <c:auto val="1"/>
        <c:lblAlgn val="ctr"/>
        <c:lblOffset val="100"/>
      </c:catAx>
      <c:valAx>
        <c:axId val="93305856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 b="0"/>
                  <a:t>млн. руб</a:t>
                </a:r>
                <a:r>
                  <a:rPr lang="ru-RU"/>
                  <a:t>.</a:t>
                </a:r>
              </a:p>
            </c:rich>
          </c:tx>
          <c:layout>
            <c:manualLayout>
              <c:xMode val="edge"/>
              <c:yMode val="edge"/>
              <c:x val="3.7594415281423182E-2"/>
              <c:y val="2.0678376693574495E-2"/>
            </c:manualLayout>
          </c:layout>
        </c:title>
        <c:numFmt formatCode="#,##0.0" sourceLinked="1"/>
        <c:tickLblPos val="nextTo"/>
        <c:crossAx val="933043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001106180979892"/>
          <c:y val="0"/>
          <c:w val="0.25998893819020141"/>
          <c:h val="1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Доходы от основной внебюджетной образовательной деятельности</a:t>
            </a:r>
          </a:p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ФГБОУ ВПО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«ЧелГУ»                                                                                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 уровням образования за 2015 год</a:t>
            </a:r>
          </a:p>
        </c:rich>
      </c:tx>
      <c:layout>
        <c:manualLayout>
          <c:xMode val="edge"/>
          <c:yMode val="edge"/>
          <c:x val="0.1310416666666667"/>
          <c:y val="2.6935987168270698E-2"/>
        </c:manualLayout>
      </c:layout>
    </c:title>
    <c:view3D>
      <c:rotX val="30"/>
      <c:perspective val="0"/>
    </c:view3D>
    <c:plotArea>
      <c:layout>
        <c:manualLayout>
          <c:layoutTarget val="inner"/>
          <c:xMode val="edge"/>
          <c:yMode val="edge"/>
          <c:x val="9.6340914238511419E-2"/>
          <c:y val="0.28389706119775915"/>
          <c:w val="0.81408636103227405"/>
          <c:h val="0.71382280211214233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20055139982502213"/>
                  <c:y val="-0.30138553514144156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4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CatName val="1"/>
              <c:showPercent val="1"/>
            </c:dLbl>
            <c:dLbl>
              <c:idx val="1"/>
              <c:layout>
                <c:manualLayout>
                  <c:x val="-4.4116360454943288E-3"/>
                  <c:y val="-3.469874599008458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4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CatName val="1"/>
              <c:showPercent val="1"/>
            </c:dLbl>
            <c:dLbl>
              <c:idx val="2"/>
              <c:layout>
                <c:manualLayout>
                  <c:x val="-3.4125531262906794E-2"/>
                  <c:y val="-1.5235643874919776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4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</c:dLbl>
            <c:dLbl>
              <c:idx val="3"/>
              <c:layout>
                <c:manualLayout>
                  <c:x val="8.94015748031496E-2"/>
                  <c:y val="-3.1488918051910224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4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</c:dLbl>
            <c:numFmt formatCode="0.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'\\10.100.95.254\транзит\309\Варицкая Г.Г\[таблицы к докладу ПФХД.xlsx]по уров'!$A$5:$A$8</c:f>
              <c:strCache>
                <c:ptCount val="4"/>
                <c:pt idx="0">
                  <c:v>Бакалавриат</c:v>
                </c:pt>
                <c:pt idx="1">
                  <c:v>Специалитет</c:v>
                </c:pt>
                <c:pt idx="2">
                  <c:v>Магистратура</c:v>
                </c:pt>
                <c:pt idx="3">
                  <c:v>Аспирантура</c:v>
                </c:pt>
              </c:strCache>
            </c:strRef>
          </c:cat>
          <c:val>
            <c:numRef>
              <c:f>'\\10.100.95.254\транзит\309\Варицкая Г.Г\[таблицы к докладу ПФХД.xlsx]по уров'!$B$5:$B$8</c:f>
              <c:numCache>
                <c:formatCode>General</c:formatCode>
                <c:ptCount val="4"/>
                <c:pt idx="0">
                  <c:v>0.75342608849319481</c:v>
                </c:pt>
                <c:pt idx="1">
                  <c:v>0.21339102719180436</c:v>
                </c:pt>
                <c:pt idx="2">
                  <c:v>2.7633995569831635E-2</c:v>
                </c:pt>
                <c:pt idx="3">
                  <c:v>5.5488887451732444E-3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/>
            </a:pPr>
            <a:r>
              <a:rPr lang="ru-RU" sz="1800" dirty="0"/>
              <a:t>Исполнение плана по доходам от оказания платных образовательных услуг ФГБОУ ВПО </a:t>
            </a:r>
            <a:r>
              <a:rPr lang="ru-RU" sz="1800" dirty="0" smtClean="0"/>
              <a:t>«ЧелГУ»  </a:t>
            </a:r>
            <a:r>
              <a:rPr lang="ru-RU" sz="1800" dirty="0"/>
              <a:t>за 2015 год</a:t>
            </a:r>
          </a:p>
          <a:p>
            <a:pPr>
              <a:defRPr sz="1800"/>
            </a:pPr>
            <a:endParaRPr lang="ru-RU" sz="1800" dirty="0"/>
          </a:p>
        </c:rich>
      </c:tx>
      <c:layout>
        <c:manualLayout>
          <c:xMode val="edge"/>
          <c:yMode val="edge"/>
          <c:x val="0.12230293088363971"/>
          <c:y val="2.5925925925925967E-2"/>
        </c:manualLayout>
      </c:layout>
      <c:overlay val="1"/>
    </c:title>
    <c:plotArea>
      <c:layout>
        <c:manualLayout>
          <c:layoutTarget val="inner"/>
          <c:xMode val="edge"/>
          <c:yMode val="edge"/>
          <c:x val="0.12392252292966717"/>
          <c:y val="0.17060071935452487"/>
          <c:w val="0.84969960421391666"/>
          <c:h val="0.76718697720927964"/>
        </c:manualLayout>
      </c:layout>
      <c:barChart>
        <c:barDir val="col"/>
        <c:grouping val="clustered"/>
        <c:ser>
          <c:idx val="0"/>
          <c:order val="0"/>
          <c:tx>
            <c:strRef>
              <c:f>'\\10.100.95.254\транзит\309\Варицкая Г.Г\[таблицы к докладу ПФХД.xlsx]исп плана дох'!$B$4</c:f>
              <c:strCache>
                <c:ptCount val="1"/>
                <c:pt idx="0">
                  <c:v>План</c:v>
                </c:pt>
              </c:strCache>
            </c:strRef>
          </c:tx>
          <c:dLbls>
            <c:numFmt formatCode="0.0" sourceLinked="0"/>
            <c:spPr>
              <a:noFill/>
              <a:ln w="25400">
                <a:noFill/>
              </a:ln>
            </c:spPr>
            <c:dLblPos val="outEnd"/>
            <c:showVal val="1"/>
          </c:dLbls>
          <c:cat>
            <c:strRef>
              <c:f>('\\10.100.95.254\транзит\309\Варицкая Г.Г\[таблицы к докладу ПФХД.xlsx]исп плана дох'!$B$3,'\\10.100.95.254\транзит\309\Варицкая Г.Г\[таблицы к докладу ПФХД.xlsx]исп плана дох'!$D$3,'\\10.100.95.254\транзит\309\Варицкая Г.Г\[таблицы к докладу ПФХД.xlsx]исп плана дох'!$F$3,'\\10.100.95.254\транзит\309\Варицкая Г.Г\[таблицы к докладу ПФХД.xlsx]исп плана дох'!$H$3)</c:f>
              <c:strCache>
                <c:ptCount val="4"/>
                <c:pt idx="0">
                  <c:v>Челябинск</c:v>
                </c:pt>
                <c:pt idx="1">
                  <c:v>Миасс</c:v>
                </c:pt>
                <c:pt idx="2">
                  <c:v>Троицк</c:v>
                </c:pt>
                <c:pt idx="3">
                  <c:v>Костанай</c:v>
                </c:pt>
              </c:strCache>
            </c:strRef>
          </c:cat>
          <c:val>
            <c:numRef>
              <c:f>('\\10.100.95.254\транзит\309\Варицкая Г.Г\[таблицы к докладу ПФХД.xlsx]исп плана дох'!$B$5,'\\10.100.95.254\транзит\309\Варицкая Г.Г\[таблицы к докладу ПФХД.xlsx]исп плана дох'!$D$5,'\\10.100.95.254\транзит\309\Варицкая Г.Г\[таблицы к докладу ПФХД.xlsx]исп плана дох'!$F$5,'\\10.100.95.254\транзит\309\Варицкая Г.Г\[таблицы к докладу ПФХД.xlsx]исп плана дох'!$H$5)</c:f>
              <c:numCache>
                <c:formatCode>General</c:formatCode>
                <c:ptCount val="4"/>
                <c:pt idx="0">
                  <c:v>543.84016399999746</c:v>
                </c:pt>
                <c:pt idx="1">
                  <c:v>24.6495</c:v>
                </c:pt>
                <c:pt idx="2">
                  <c:v>41.092000000000013</c:v>
                </c:pt>
                <c:pt idx="3">
                  <c:v>167.83078600000007</c:v>
                </c:pt>
              </c:numCache>
            </c:numRef>
          </c:val>
        </c:ser>
        <c:ser>
          <c:idx val="1"/>
          <c:order val="1"/>
          <c:tx>
            <c:strRef>
              <c:f>'\\10.100.95.254\транзит\309\Варицкая Г.Г\[таблицы к докладу ПФХД.xlsx]исп плана дох'!$C$4</c:f>
              <c:strCache>
                <c:ptCount val="1"/>
                <c:pt idx="0">
                  <c:v>Факт</c:v>
                </c:pt>
              </c:strCache>
            </c:strRef>
          </c:tx>
          <c:dLbls>
            <c:dLbl>
              <c:idx val="0"/>
              <c:layout>
                <c:manualLayout>
                  <c:x val="1.12710280831997E-2"/>
                  <c:y val="-8.6923200533999267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Val val="1"/>
            </c:dLbl>
            <c:dLbl>
              <c:idx val="3"/>
              <c:layout>
                <c:manualLayout>
                  <c:x val="8.5949902728901691E-3"/>
                  <c:y val="0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Val val="1"/>
            </c:dLbl>
            <c:numFmt formatCode="#,##0.0" sourceLinked="0"/>
            <c:spPr>
              <a:noFill/>
              <a:ln w="25400">
                <a:noFill/>
              </a:ln>
            </c:spPr>
            <c:dLblPos val="outEnd"/>
            <c:showVal val="1"/>
          </c:dLbls>
          <c:cat>
            <c:strRef>
              <c:f>('\\10.100.95.254\транзит\309\Варицкая Г.Г\[таблицы к докладу ПФХД.xlsx]исп плана дох'!$B$3,'\\10.100.95.254\транзит\309\Варицкая Г.Г\[таблицы к докладу ПФХД.xlsx]исп плана дох'!$D$3,'\\10.100.95.254\транзит\309\Варицкая Г.Г\[таблицы к докладу ПФХД.xlsx]исп плана дох'!$F$3,'\\10.100.95.254\транзит\309\Варицкая Г.Г\[таблицы к докладу ПФХД.xlsx]исп плана дох'!$H$3)</c:f>
              <c:strCache>
                <c:ptCount val="4"/>
                <c:pt idx="0">
                  <c:v>Челябинск</c:v>
                </c:pt>
                <c:pt idx="1">
                  <c:v>Миасс</c:v>
                </c:pt>
                <c:pt idx="2">
                  <c:v>Троицк</c:v>
                </c:pt>
                <c:pt idx="3">
                  <c:v>Костанай</c:v>
                </c:pt>
              </c:strCache>
            </c:strRef>
          </c:cat>
          <c:val>
            <c:numRef>
              <c:f>('\\10.100.95.254\транзит\309\Варицкая Г.Г\[таблицы к докладу ПФХД.xlsx]исп плана дох'!$C$5,'\\10.100.95.254\транзит\309\Варицкая Г.Г\[таблицы к докладу ПФХД.xlsx]исп плана дох'!$E$5,'\\10.100.95.254\транзит\309\Варицкая Г.Г\[таблицы к докладу ПФХД.xlsx]исп плана дох'!$G$5,'\\10.100.95.254\транзит\309\Варицкая Г.Г\[таблицы к докладу ПФХД.xlsx]исп плана дох'!$I$5)</c:f>
              <c:numCache>
                <c:formatCode>General</c:formatCode>
                <c:ptCount val="4"/>
                <c:pt idx="0">
                  <c:v>552.84639999999797</c:v>
                </c:pt>
                <c:pt idx="1">
                  <c:v>21.993099999999895</c:v>
                </c:pt>
                <c:pt idx="2">
                  <c:v>31.503399999999946</c:v>
                </c:pt>
                <c:pt idx="3">
                  <c:v>160.44050000000001</c:v>
                </c:pt>
              </c:numCache>
            </c:numRef>
          </c:val>
        </c:ser>
        <c:axId val="91740032"/>
        <c:axId val="91741568"/>
      </c:barChart>
      <c:catAx>
        <c:axId val="91740032"/>
        <c:scaling>
          <c:orientation val="minMax"/>
        </c:scaling>
        <c:axPos val="b"/>
        <c:numFmt formatCode="General" sourceLinked="1"/>
        <c:tickLblPos val="nextTo"/>
        <c:crossAx val="91741568"/>
        <c:crosses val="autoZero"/>
        <c:auto val="1"/>
        <c:lblAlgn val="ctr"/>
        <c:lblOffset val="100"/>
      </c:catAx>
      <c:valAx>
        <c:axId val="91741568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млн.руб.</a:t>
                </a:r>
              </a:p>
            </c:rich>
          </c:tx>
          <c:layout>
            <c:manualLayout>
              <c:xMode val="edge"/>
              <c:yMode val="edge"/>
              <c:x val="5.2980132450331133E-2"/>
              <c:y val="0.101478292991154"/>
            </c:manualLayout>
          </c:layout>
        </c:title>
        <c:numFmt formatCode="General" sourceLinked="1"/>
        <c:tickLblPos val="nextTo"/>
        <c:crossAx val="91740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948901860948605"/>
          <c:y val="0.28346927638714398"/>
          <c:w val="7.8888964895201794E-2"/>
          <c:h val="0.23802257061293"/>
        </c:manualLayout>
      </c:layout>
    </c:legend>
    <c:plotVisOnly val="1"/>
    <c:dispBlanksAs val="gap"/>
  </c:chart>
  <c:txPr>
    <a:bodyPr/>
    <a:lstStyle/>
    <a:p>
      <a:pPr>
        <a:defRPr sz="11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/>
            </a:pPr>
            <a:r>
              <a:rPr lang="ru-RU" sz="1800" dirty="0"/>
              <a:t>Общая численность обучающихся по образовательным программам на платной основе в ФГБОУ ВПО </a:t>
            </a:r>
            <a:r>
              <a:rPr lang="ru-RU" sz="1800" dirty="0" smtClean="0"/>
              <a:t>«ЧелГУ» </a:t>
            </a:r>
            <a:r>
              <a:rPr lang="ru-RU" sz="1800" dirty="0"/>
              <a:t>за 2015 год</a:t>
            </a:r>
          </a:p>
        </c:rich>
      </c:tx>
      <c:layout>
        <c:manualLayout>
          <c:xMode val="edge"/>
          <c:yMode val="edge"/>
          <c:x val="0.12195680227471566"/>
          <c:y val="2.6543161271507746E-2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0.1008035714285722"/>
          <c:y val="0.20493827160493824"/>
          <c:w val="0.88282738095238056"/>
          <c:h val="0.6410868085933773"/>
        </c:manualLayout>
      </c:layout>
      <c:bar3DChart>
        <c:barDir val="col"/>
        <c:grouping val="clustered"/>
        <c:ser>
          <c:idx val="0"/>
          <c:order val="0"/>
          <c:tx>
            <c:strRef>
              <c:f>'Конт общ 2015'!$C$40:$C$41</c:f>
              <c:strCache>
                <c:ptCount val="1"/>
                <c:pt idx="0">
                  <c:v>Общая численность обучающихся по образовательным программам на платной основе в ФГБОУ ВПО "ЧелГУ" за 2015 год чел.</c:v>
                </c:pt>
              </c:strCache>
            </c:strRef>
          </c:tx>
          <c:dPt>
            <c:idx val="1"/>
            <c:spPr>
              <a:solidFill>
                <a:schemeClr val="accent2"/>
              </a:solidFill>
            </c:spPr>
          </c:dPt>
          <c:dPt>
            <c:idx val="3"/>
            <c:spPr>
              <a:solidFill>
                <a:schemeClr val="accent2"/>
              </a:solidFill>
            </c:spPr>
          </c:dPt>
          <c:dPt>
            <c:idx val="5"/>
            <c:spPr>
              <a:solidFill>
                <a:schemeClr val="accent2"/>
              </a:solidFill>
            </c:spPr>
          </c:dPt>
          <c:dPt>
            <c:idx val="7"/>
            <c:spPr>
              <a:solidFill>
                <a:schemeClr val="accent2"/>
              </a:solidFill>
            </c:spPr>
          </c:dPt>
          <c:dLbls>
            <c:showVal val="1"/>
          </c:dLbls>
          <c:cat>
            <c:multiLvlStrRef>
              <c:f>'Конт общ 2015'!$A$42:$B$49</c:f>
              <c:multiLvlStrCache>
                <c:ptCount val="8"/>
                <c:lvl>
                  <c:pt idx="0">
                    <c:v>план</c:v>
                  </c:pt>
                  <c:pt idx="1">
                    <c:v>факт</c:v>
                  </c:pt>
                  <c:pt idx="2">
                    <c:v>план</c:v>
                  </c:pt>
                  <c:pt idx="3">
                    <c:v>факт</c:v>
                  </c:pt>
                  <c:pt idx="4">
                    <c:v>план</c:v>
                  </c:pt>
                  <c:pt idx="5">
                    <c:v>факт</c:v>
                  </c:pt>
                  <c:pt idx="6">
                    <c:v>план</c:v>
                  </c:pt>
                  <c:pt idx="7">
                    <c:v>факт</c:v>
                  </c:pt>
                </c:lvl>
                <c:lvl>
                  <c:pt idx="0">
                    <c:v>Челябинск</c:v>
                  </c:pt>
                  <c:pt idx="2">
                    <c:v>Миасс</c:v>
                  </c:pt>
                  <c:pt idx="4">
                    <c:v>Троицк</c:v>
                  </c:pt>
                  <c:pt idx="6">
                    <c:v>Костанай</c:v>
                  </c:pt>
                </c:lvl>
              </c:multiLvlStrCache>
            </c:multiLvlStrRef>
          </c:cat>
          <c:val>
            <c:numRef>
              <c:f>'Конт общ 2015'!$C$42:$C$49</c:f>
              <c:numCache>
                <c:formatCode>0</c:formatCode>
                <c:ptCount val="8"/>
                <c:pt idx="0">
                  <c:v>9361.1999999999425</c:v>
                </c:pt>
                <c:pt idx="1">
                  <c:v>10683</c:v>
                </c:pt>
                <c:pt idx="2">
                  <c:v>471.59999999999894</c:v>
                </c:pt>
                <c:pt idx="3">
                  <c:v>510</c:v>
                </c:pt>
                <c:pt idx="4">
                  <c:v>563.4</c:v>
                </c:pt>
                <c:pt idx="5">
                  <c:v>612</c:v>
                </c:pt>
                <c:pt idx="6">
                  <c:v>4472.6000000000004</c:v>
                </c:pt>
                <c:pt idx="7">
                  <c:v>3598</c:v>
                </c:pt>
              </c:numCache>
            </c:numRef>
          </c:val>
        </c:ser>
        <c:shape val="cylinder"/>
        <c:axId val="92379392"/>
        <c:axId val="92393472"/>
        <c:axId val="0"/>
      </c:bar3DChart>
      <c:catAx>
        <c:axId val="92379392"/>
        <c:scaling>
          <c:orientation val="minMax"/>
        </c:scaling>
        <c:axPos val="b"/>
        <c:tickLblPos val="nextTo"/>
        <c:crossAx val="92393472"/>
        <c:crosses val="autoZero"/>
        <c:auto val="1"/>
        <c:lblAlgn val="ctr"/>
        <c:lblOffset val="100"/>
      </c:catAx>
      <c:valAx>
        <c:axId val="92393472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 b="0"/>
                  <a:t>чел.</a:t>
                </a:r>
              </a:p>
            </c:rich>
          </c:tx>
          <c:layout>
            <c:manualLayout>
              <c:xMode val="edge"/>
              <c:yMode val="edge"/>
              <c:x val="8.5023551743532225E-2"/>
              <c:y val="0.16011742976572421"/>
            </c:manualLayout>
          </c:layout>
        </c:title>
        <c:numFmt formatCode="0" sourceLinked="1"/>
        <c:tickLblPos val="nextTo"/>
        <c:crossAx val="9237939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algn="ctr">
              <a:defRPr sz="1800"/>
            </a:pPr>
            <a:r>
              <a:rPr lang="ru-RU" sz="1800" dirty="0"/>
              <a:t>Численность бюджетного контингента</a:t>
            </a:r>
          </a:p>
          <a:p>
            <a:pPr algn="ctr">
              <a:defRPr sz="1800"/>
            </a:pPr>
            <a:r>
              <a:rPr lang="ru-RU" sz="1800" dirty="0"/>
              <a:t> ФГБОУ ВПО </a:t>
            </a:r>
            <a:r>
              <a:rPr lang="ru-RU" sz="1800" dirty="0" smtClean="0"/>
              <a:t>«ЧелГУ» </a:t>
            </a:r>
            <a:r>
              <a:rPr lang="ru-RU" sz="1800" dirty="0"/>
              <a:t>в 2015 </a:t>
            </a:r>
            <a:r>
              <a:rPr lang="ru-RU" sz="1800" dirty="0" smtClean="0"/>
              <a:t>году</a:t>
            </a:r>
            <a:endParaRPr lang="ru-RU" sz="1800" dirty="0"/>
          </a:p>
        </c:rich>
      </c:tx>
      <c:layout>
        <c:manualLayout>
          <c:xMode val="edge"/>
          <c:yMode val="edge"/>
          <c:x val="0.30202307524059513"/>
          <c:y val="8.8888888888888962E-2"/>
        </c:manualLayout>
      </c:layout>
    </c:title>
    <c:view3D>
      <c:depthPercent val="100"/>
      <c:rAngAx val="1"/>
    </c:view3D>
    <c:plotArea>
      <c:layout>
        <c:manualLayout>
          <c:layoutTarget val="inner"/>
          <c:xMode val="edge"/>
          <c:yMode val="edge"/>
          <c:x val="8.662182852143506E-2"/>
          <c:y val="8.2777048702245684E-2"/>
          <c:w val="0.91284623976324797"/>
          <c:h val="0.73365880767050839"/>
        </c:manualLayout>
      </c:layout>
      <c:bar3DChart>
        <c:barDir val="col"/>
        <c:grouping val="clustered"/>
        <c:ser>
          <c:idx val="0"/>
          <c:order val="0"/>
          <c:tx>
            <c:strRef>
              <c:f>бюдж.конт.!$A$6</c:f>
              <c:strCache>
                <c:ptCount val="1"/>
                <c:pt idx="0">
                  <c:v>Численность бюджетного контингента ФГБОУ ВПО "ЧелГУ" в 2015 году, чел.</c:v>
                </c:pt>
              </c:strCache>
            </c:strRef>
          </c:tx>
          <c:dPt>
            <c:idx val="1"/>
            <c:spPr>
              <a:solidFill>
                <a:schemeClr val="accent2"/>
              </a:solidFill>
            </c:spPr>
          </c:dPt>
          <c:dPt>
            <c:idx val="3"/>
            <c:spPr>
              <a:solidFill>
                <a:schemeClr val="accent2"/>
              </a:solidFill>
            </c:spPr>
          </c:dPt>
          <c:dPt>
            <c:idx val="5"/>
            <c:spPr>
              <a:solidFill>
                <a:schemeClr val="accent2"/>
              </a:solidFill>
            </c:spPr>
          </c:dPt>
          <c:dLbls>
            <c:spPr>
              <a:noFill/>
              <a:ln w="25400">
                <a:noFill/>
              </a:ln>
            </c:spPr>
            <c:showVal val="1"/>
          </c:dLbls>
          <c:cat>
            <c:multiLvlStrRef>
              <c:f>бюдж.конт.!$B$4:$G$5</c:f>
              <c:multiLvlStrCache>
                <c:ptCount val="6"/>
                <c:lvl>
                  <c:pt idx="0">
                    <c:v>План</c:v>
                  </c:pt>
                  <c:pt idx="1">
                    <c:v>Факт</c:v>
                  </c:pt>
                  <c:pt idx="2">
                    <c:v>План</c:v>
                  </c:pt>
                  <c:pt idx="3">
                    <c:v>Факт</c:v>
                  </c:pt>
                  <c:pt idx="4">
                    <c:v>План</c:v>
                  </c:pt>
                  <c:pt idx="5">
                    <c:v>Факт</c:v>
                  </c:pt>
                </c:lvl>
                <c:lvl>
                  <c:pt idx="0">
                    <c:v>Основные профессиональные образовательные программы (бакалавриат, специалитет, магистратура)</c:v>
                  </c:pt>
                  <c:pt idx="2">
                    <c:v>Дополнительные общеобразовательные программы</c:v>
                  </c:pt>
                  <c:pt idx="4">
                    <c:v>Основные образовательные программы подготовки научно-педагогических кадров в аспирантуре</c:v>
                  </c:pt>
                </c:lvl>
              </c:multiLvlStrCache>
            </c:multiLvlStrRef>
          </c:cat>
          <c:val>
            <c:numRef>
              <c:f>бюдж.конт.!$B$6:$G$6</c:f>
              <c:numCache>
                <c:formatCode>General</c:formatCode>
                <c:ptCount val="6"/>
                <c:pt idx="0">
                  <c:v>3063</c:v>
                </c:pt>
                <c:pt idx="1">
                  <c:v>2833</c:v>
                </c:pt>
                <c:pt idx="2">
                  <c:v>45</c:v>
                </c:pt>
                <c:pt idx="3">
                  <c:v>45</c:v>
                </c:pt>
                <c:pt idx="4">
                  <c:v>208</c:v>
                </c:pt>
                <c:pt idx="5">
                  <c:v>188</c:v>
                </c:pt>
              </c:numCache>
            </c:numRef>
          </c:val>
        </c:ser>
        <c:shape val="cylinder"/>
        <c:axId val="92428160"/>
        <c:axId val="92429696"/>
        <c:axId val="0"/>
      </c:bar3DChart>
      <c:catAx>
        <c:axId val="924281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92429696"/>
        <c:crosses val="autoZero"/>
        <c:auto val="1"/>
        <c:lblAlgn val="ctr"/>
        <c:lblOffset val="100"/>
      </c:catAx>
      <c:valAx>
        <c:axId val="92429696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ru-RU" b="0"/>
                  <a:t>чел.</a:t>
                </a:r>
              </a:p>
            </c:rich>
          </c:tx>
          <c:layout>
            <c:manualLayout>
              <c:xMode val="edge"/>
              <c:yMode val="edge"/>
              <c:x val="8.2041982222389342E-2"/>
              <c:y val="9.9177808052585845E-2"/>
            </c:manualLayout>
          </c:layout>
        </c:title>
        <c:numFmt formatCode="General" sourceLinked="1"/>
        <c:tickLblPos val="nextTo"/>
        <c:crossAx val="924281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/>
            </a:pPr>
            <a:r>
              <a:rPr lang="ru-RU" sz="1800" dirty="0"/>
              <a:t>Доходы от научной </a:t>
            </a:r>
            <a:r>
              <a:rPr lang="ru-RU" sz="1800" dirty="0" smtClean="0"/>
              <a:t>деятельности</a:t>
            </a:r>
          </a:p>
          <a:p>
            <a:pPr>
              <a:defRPr sz="1800"/>
            </a:pPr>
            <a:r>
              <a:rPr lang="ru-RU" sz="1800" dirty="0" smtClean="0"/>
              <a:t>ФГБОУ </a:t>
            </a:r>
            <a:r>
              <a:rPr lang="ru-RU" sz="1800" dirty="0"/>
              <a:t>ВПО </a:t>
            </a:r>
            <a:r>
              <a:rPr lang="ru-RU" sz="1800" dirty="0" smtClean="0"/>
              <a:t>«ЧелГУ» </a:t>
            </a:r>
            <a:r>
              <a:rPr lang="ru-RU" sz="1800" dirty="0"/>
              <a:t>за 2015 год</a:t>
            </a:r>
          </a:p>
        </c:rich>
      </c:tx>
      <c:layout>
        <c:manualLayout>
          <c:xMode val="edge"/>
          <c:yMode val="edge"/>
          <c:x val="0.3177396106736658"/>
          <c:y val="5.7407407407407435E-2"/>
        </c:manualLayout>
      </c:layout>
      <c:overlay val="1"/>
    </c:title>
    <c:view3D>
      <c:rAngAx val="1"/>
    </c:view3D>
    <c:plotArea>
      <c:layout>
        <c:manualLayout>
          <c:layoutTarget val="inner"/>
          <c:xMode val="edge"/>
          <c:yMode val="edge"/>
          <c:x val="6.4091215530727094E-2"/>
          <c:y val="0.13130658539475487"/>
          <c:w val="0.66043430277576498"/>
          <c:h val="0.79845053759598361"/>
        </c:manualLayout>
      </c:layout>
      <c:bar3DChart>
        <c:barDir val="col"/>
        <c:grouping val="stacked"/>
        <c:ser>
          <c:idx val="0"/>
          <c:order val="0"/>
          <c:tx>
            <c:strRef>
              <c:f>'\\10.100.95.254\транзит\309\Варицкая Г.Г\[таблицы к докладу ПФХД.xlsx]наука'!$A$4</c:f>
              <c:strCache>
                <c:ptCount val="1"/>
                <c:pt idx="0">
                  <c:v>Государственное задание</c:v>
                </c:pt>
              </c:strCache>
            </c:strRef>
          </c:tx>
          <c:dLbls>
            <c:dLbl>
              <c:idx val="0"/>
              <c:layout>
                <c:manualLayout>
                  <c:x val="0.12805582813614497"/>
                  <c:y val="-1.5229061612497829E-2"/>
                </c:manualLayout>
              </c:layout>
              <c:tx>
                <c:rich>
                  <a:bodyPr/>
                  <a:lstStyle/>
                  <a:p>
                    <a:r>
                      <a:rPr lang="ru-RU" sz="1200"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r>
                      <a:rPr lang="ru-RU"/>
                      <a:t>2,9%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0.133479805114638"/>
                  <c:y val="-4.7774233750331303E-2"/>
                </c:manualLayout>
              </c:layout>
              <c:tx>
                <c:rich>
                  <a:bodyPr/>
                  <a:lstStyle/>
                  <a:p>
                    <a:r>
                      <a:rPr lang="ru-RU" sz="1200">
                        <a:latin typeface="Times New Roman" pitchFamily="18" charset="0"/>
                        <a:cs typeface="Times New Roman" pitchFamily="18" charset="0"/>
                      </a:rPr>
                      <a:t>5</a:t>
                    </a:r>
                    <a:r>
                      <a:rPr lang="ru-RU"/>
                      <a:t>0,3%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'\\10.100.95.254\транзит\309\Варицкая Г.Г\[таблицы к докладу ПФХД.xlsx]наука'!$B$3:$C$3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'\\10.100.95.254\транзит\309\Варицкая Г.Г\[таблицы к докладу ПФХД.xlsx]наука'!$B$4:$C$4</c:f>
              <c:numCache>
                <c:formatCode>General</c:formatCode>
                <c:ptCount val="2"/>
                <c:pt idx="0">
                  <c:v>16.3093</c:v>
                </c:pt>
                <c:pt idx="1">
                  <c:v>62.741500000000002</c:v>
                </c:pt>
              </c:numCache>
            </c:numRef>
          </c:val>
        </c:ser>
        <c:ser>
          <c:idx val="1"/>
          <c:order val="1"/>
          <c:tx>
            <c:strRef>
              <c:f>'\\10.100.95.254\транзит\309\Варицкая Г.Г\[таблицы к докладу ПФХД.xlsx]наука'!$A$5</c:f>
              <c:strCache>
                <c:ptCount val="1"/>
                <c:pt idx="0">
                  <c:v>Российский фонд фундаментальных исследований</c:v>
                </c:pt>
              </c:strCache>
            </c:strRef>
          </c:tx>
          <c:dLbls>
            <c:dLbl>
              <c:idx val="0"/>
              <c:layout>
                <c:manualLayout>
                  <c:x val="0.128857364864258"/>
                  <c:y val="-1.0349971881332801E-2"/>
                </c:manualLayout>
              </c:layout>
              <c:tx>
                <c:rich>
                  <a:bodyPr/>
                  <a:lstStyle/>
                  <a:p>
                    <a:r>
                      <a:rPr lang="ru-RU" sz="120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ru-RU"/>
                      <a:t>0,6%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0.12838608414583233"/>
                  <c:y val="-1.4129257185395998E-2"/>
                </c:manualLayout>
              </c:layout>
              <c:tx>
                <c:rich>
                  <a:bodyPr/>
                  <a:lstStyle/>
                  <a:p>
                    <a:r>
                      <a:rPr lang="ru-RU" sz="1200">
                        <a:latin typeface="Times New Roman" pitchFamily="18" charset="0"/>
                        <a:cs typeface="Times New Roman" pitchFamily="18" charset="0"/>
                      </a:rPr>
                      <a:t>8</a:t>
                    </a:r>
                    <a:r>
                      <a:rPr lang="ru-RU"/>
                      <a:t>,7%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'\\10.100.95.254\транзит\309\Варицкая Г.Г\[таблицы к докладу ПФХД.xlsx]наука'!$B$3:$C$3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'\\10.100.95.254\транзит\309\Варицкая Г.Г\[таблицы к докладу ПФХД.xlsx]наука'!$B$5:$C$5</c:f>
              <c:numCache>
                <c:formatCode>General</c:formatCode>
                <c:ptCount val="2"/>
                <c:pt idx="0">
                  <c:v>5.2610450000000002</c:v>
                </c:pt>
                <c:pt idx="1">
                  <c:v>10.832000000000004</c:v>
                </c:pt>
              </c:numCache>
            </c:numRef>
          </c:val>
        </c:ser>
        <c:ser>
          <c:idx val="2"/>
          <c:order val="2"/>
          <c:tx>
            <c:strRef>
              <c:f>'\\10.100.95.254\транзит\309\Варицкая Г.Г\[таблицы к докладу ПФХД.xlsx]наука'!$A$6</c:f>
              <c:strCache>
                <c:ptCount val="1"/>
                <c:pt idx="0">
                  <c:v>Российский  гуманитарный научный фонд</c:v>
                </c:pt>
              </c:strCache>
            </c:strRef>
          </c:tx>
          <c:dLbls>
            <c:dLbl>
              <c:idx val="0"/>
              <c:layout>
                <c:manualLayout>
                  <c:x val="0.125508722533477"/>
                  <c:y val="-2.6058692334881197E-2"/>
                </c:manualLayout>
              </c:layout>
              <c:tx>
                <c:rich>
                  <a:bodyPr/>
                  <a:lstStyle/>
                  <a:p>
                    <a:r>
                      <a:rPr lang="ru-RU" sz="1200">
                        <a:latin typeface="Times New Roman" pitchFamily="18" charset="0"/>
                        <a:cs typeface="Times New Roman" pitchFamily="18" charset="0"/>
                      </a:rPr>
                      <a:t>9</a:t>
                    </a:r>
                    <a:r>
                      <a:rPr lang="ru-RU"/>
                      <a:t>,6%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0.12838608414583233"/>
                  <c:y val="-1.9544072546587764E-2"/>
                </c:manualLayout>
              </c:layout>
              <c:tx>
                <c:rich>
                  <a:bodyPr/>
                  <a:lstStyle/>
                  <a:p>
                    <a:r>
                      <a:rPr lang="ru-RU" sz="1200"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r>
                      <a:rPr lang="ru-RU"/>
                      <a:t>,7%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'\\10.100.95.254\транзит\309\Варицкая Г.Г\[таблицы к докладу ПФХД.xlsx]наука'!$B$3:$C$3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'\\10.100.95.254\транзит\309\Варицкая Г.Г\[таблицы к докладу ПФХД.xlsx]наука'!$B$6:$C$6</c:f>
              <c:numCache>
                <c:formatCode>General</c:formatCode>
                <c:ptCount val="2"/>
                <c:pt idx="0">
                  <c:v>4.75</c:v>
                </c:pt>
                <c:pt idx="1">
                  <c:v>4.58</c:v>
                </c:pt>
              </c:numCache>
            </c:numRef>
          </c:val>
        </c:ser>
        <c:ser>
          <c:idx val="3"/>
          <c:order val="3"/>
          <c:tx>
            <c:strRef>
              <c:f>'\\10.100.95.254\транзит\309\Варицкая Г.Г\[таблицы к докладу ПФХД.xlsx]наука'!$A$7</c:f>
              <c:strCache>
                <c:ptCount val="1"/>
                <c:pt idx="0">
                  <c:v>Российский научный фонд</c:v>
                </c:pt>
              </c:strCache>
            </c:strRef>
          </c:tx>
          <c:dLbls>
            <c:dLbl>
              <c:idx val="0"/>
              <c:layout>
                <c:manualLayout>
                  <c:x val="0.12725396458367888"/>
                  <c:y val="-3.6916463042606103E-2"/>
                </c:manualLayout>
              </c:layout>
              <c:tx>
                <c:rich>
                  <a:bodyPr/>
                  <a:lstStyle/>
                  <a:p>
                    <a:r>
                      <a:rPr lang="ru-RU" sz="120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ru-RU"/>
                      <a:t>3,3%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0.13267810497434787"/>
                  <c:y val="-4.1259400780330295E-2"/>
                </c:manualLayout>
              </c:layout>
              <c:tx>
                <c:rich>
                  <a:bodyPr/>
                  <a:lstStyle/>
                  <a:p>
                    <a:r>
                      <a:rPr lang="ru-RU" sz="120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ru-RU"/>
                      <a:t>2,7%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'\\10.100.95.254\транзит\309\Варицкая Г.Г\[таблицы к докладу ПФХД.xlsx]наука'!$B$3:$C$3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'\\10.100.95.254\транзит\309\Варицкая Г.Г\[таблицы к докладу ПФХД.xlsx]наука'!$B$7:$C$7</c:f>
              <c:numCache>
                <c:formatCode>General</c:formatCode>
                <c:ptCount val="2"/>
                <c:pt idx="0">
                  <c:v>11.585600000000024</c:v>
                </c:pt>
                <c:pt idx="1">
                  <c:v>28.36</c:v>
                </c:pt>
              </c:numCache>
            </c:numRef>
          </c:val>
        </c:ser>
        <c:ser>
          <c:idx val="4"/>
          <c:order val="4"/>
          <c:tx>
            <c:strRef>
              <c:f>'\\10.100.95.254\транзит\309\Варицкая Г.Г\[таблицы к докладу ПФХД.xlsx]наука'!$A$8</c:f>
              <c:strCache>
                <c:ptCount val="1"/>
                <c:pt idx="0">
                  <c:v>Хоздоговоры</c:v>
                </c:pt>
              </c:strCache>
            </c:strRef>
          </c:tx>
          <c:dLbls>
            <c:dLbl>
              <c:idx val="0"/>
              <c:layout>
                <c:manualLayout>
                  <c:x val="0.12437676638350123"/>
                  <c:y val="-3.4744780992036775E-2"/>
                </c:manualLayout>
              </c:layout>
              <c:tx>
                <c:rich>
                  <a:bodyPr/>
                  <a:lstStyle/>
                  <a:p>
                    <a:r>
                      <a:rPr lang="ru-RU" sz="120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ru-RU"/>
                      <a:t>3,6%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0.13220649743157042"/>
                  <c:y val="-3.2573312123175088E-2"/>
                </c:manualLayout>
              </c:layout>
              <c:tx>
                <c:rich>
                  <a:bodyPr/>
                  <a:lstStyle/>
                  <a:p>
                    <a:r>
                      <a:rPr lang="ru-RU" sz="120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ru-RU"/>
                      <a:t>4,6%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'\\10.100.95.254\транзит\309\Варицкая Г.Г\[таблицы к докладу ПФХД.xlsx]наука'!$B$3:$C$3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'\\10.100.95.254\транзит\309\Варицкая Г.Г\[таблицы к докладу ПФХД.xlsx]наука'!$B$8:$C$8</c:f>
              <c:numCache>
                <c:formatCode>General</c:formatCode>
                <c:ptCount val="2"/>
                <c:pt idx="0">
                  <c:v>11.711863999999998</c:v>
                </c:pt>
                <c:pt idx="1">
                  <c:v>18.1952</c:v>
                </c:pt>
              </c:numCache>
            </c:numRef>
          </c:val>
        </c:ser>
        <c:shape val="cylinder"/>
        <c:axId val="92779648"/>
        <c:axId val="92781184"/>
        <c:axId val="0"/>
      </c:bar3DChart>
      <c:catAx>
        <c:axId val="92779648"/>
        <c:scaling>
          <c:orientation val="minMax"/>
        </c:scaling>
        <c:axPos val="b"/>
        <c:tickLblPos val="nextTo"/>
        <c:crossAx val="92781184"/>
        <c:crosses val="autoZero"/>
        <c:auto val="1"/>
        <c:lblAlgn val="ctr"/>
        <c:lblOffset val="100"/>
      </c:catAx>
      <c:valAx>
        <c:axId val="92781184"/>
        <c:scaling>
          <c:orientation val="minMax"/>
          <c:max val="120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ru-RU" b="0"/>
                  <a:t>млн.руб.</a:t>
                </a:r>
              </a:p>
            </c:rich>
          </c:tx>
          <c:layout>
            <c:manualLayout>
              <c:xMode val="edge"/>
              <c:yMode val="edge"/>
              <c:x val="3.0451712349165598E-2"/>
              <c:y val="0.10913879826980302"/>
            </c:manualLayout>
          </c:layout>
        </c:title>
        <c:numFmt formatCode="#,##0" sourceLinked="0"/>
        <c:tickLblPos val="nextTo"/>
        <c:crossAx val="927796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841632244270551"/>
          <c:y val="0.11880723129405098"/>
          <c:w val="0.2439427980900627"/>
          <c:h val="0.72070275776120007"/>
        </c:manualLayout>
      </c:layout>
    </c:legend>
    <c:plotVisOnly val="1"/>
    <c:dispBlanksAs val="gap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/>
            </a:pPr>
            <a:r>
              <a:rPr lang="ru-RU" sz="1800" dirty="0"/>
              <a:t>Структура прочих доходов ФГБОУ ВПО </a:t>
            </a:r>
            <a:r>
              <a:rPr lang="ru-RU" sz="1800" dirty="0" smtClean="0"/>
              <a:t>«ЧелГУ»</a:t>
            </a:r>
            <a:r>
              <a:rPr lang="en-US" sz="1800" dirty="0" smtClean="0"/>
              <a:t> </a:t>
            </a:r>
            <a:endParaRPr lang="ru-RU" sz="1800" dirty="0" smtClean="0"/>
          </a:p>
          <a:p>
            <a:pPr>
              <a:defRPr sz="1800"/>
            </a:pPr>
            <a:r>
              <a:rPr lang="ru-RU" sz="1800" dirty="0" smtClean="0"/>
              <a:t>г. </a:t>
            </a:r>
            <a:r>
              <a:rPr lang="ru-RU" sz="1800" baseline="0" dirty="0" smtClean="0"/>
              <a:t>Челябинск </a:t>
            </a:r>
            <a:r>
              <a:rPr lang="ru-RU" sz="1800" baseline="0" dirty="0"/>
              <a:t>за 2015 год</a:t>
            </a:r>
            <a:endParaRPr lang="ru-RU" sz="1800" dirty="0"/>
          </a:p>
        </c:rich>
      </c:tx>
      <c:layout/>
      <c:overlay val="1"/>
    </c:title>
    <c:view3D>
      <c:rotX val="30"/>
      <c:perspective val="0"/>
    </c:view3D>
    <c:plotArea>
      <c:layout>
        <c:manualLayout>
          <c:layoutTarget val="inner"/>
          <c:xMode val="edge"/>
          <c:yMode val="edge"/>
          <c:x val="0.10700918635170603"/>
          <c:y val="0.17408457276173811"/>
          <c:w val="0.71949732089940399"/>
          <c:h val="0.82591527460936665"/>
        </c:manualLayout>
      </c:layout>
      <c:pie3DChart>
        <c:varyColors val="1"/>
        <c:ser>
          <c:idx val="0"/>
          <c:order val="0"/>
          <c:explosion val="21"/>
          <c:dLbls>
            <c:dLbl>
              <c:idx val="0"/>
              <c:layout>
                <c:manualLayout>
                  <c:x val="0.23175167620176487"/>
                  <c:y val="-7.3454117300757987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СОЛ</a:t>
                    </a:r>
                    <a:r>
                      <a:rPr lang="ru-RU" baseline="0"/>
                      <a:t> "</a:t>
                    </a:r>
                    <a:r>
                      <a:rPr lang="ru-RU"/>
                      <a:t>Парус"; 1,2%</a:t>
                    </a:r>
                  </a:p>
                </c:rich>
              </c:tx>
              <c:dLblPos val="bestFit"/>
              <c:showVal val="1"/>
              <c:showCatName val="1"/>
            </c:dLbl>
            <c:dLbl>
              <c:idx val="1"/>
              <c:layout>
                <c:manualLayout>
                  <c:x val="4.4351230289762233E-2"/>
                  <c:y val="1.0023597517600001E-2"/>
                </c:manualLayout>
              </c:layout>
              <c:dLblPos val="bestFit"/>
              <c:showVal val="1"/>
              <c:showCatName val="1"/>
            </c:dLbl>
            <c:dLbl>
              <c:idx val="2"/>
              <c:layout>
                <c:manualLayout>
                  <c:x val="2.5068546807677207E-2"/>
                  <c:y val="-9.750152346130414E-3"/>
                </c:manualLayout>
              </c:layout>
              <c:dLblPos val="bestFit"/>
              <c:showVal val="1"/>
              <c:showCatName val="1"/>
            </c:dLbl>
            <c:dLbl>
              <c:idx val="3"/>
              <c:layout>
                <c:manualLayout>
                  <c:x val="0"/>
                  <c:y val="5.6701155346236001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Спортивный </a:t>
                    </a:r>
                  </a:p>
                  <a:p>
                    <a:r>
                      <a:rPr lang="ru-RU"/>
                      <a:t>клуб ; 3,8%</a:t>
                    </a:r>
                  </a:p>
                </c:rich>
              </c:tx>
              <c:dLblPos val="bestFit"/>
              <c:showVal val="1"/>
              <c:showCatName val="1"/>
            </c:dLbl>
            <c:dLbl>
              <c:idx val="4"/>
              <c:layout>
                <c:manualLayout>
                  <c:x val="2.2143225046340406E-2"/>
                  <c:y val="0.15993800592110752"/>
                </c:manualLayout>
              </c:layout>
              <c:dLblPos val="bestFit"/>
              <c:showVal val="1"/>
              <c:showCatName val="1"/>
            </c:dLbl>
            <c:dLbl>
              <c:idx val="5"/>
              <c:layout>
                <c:manualLayout>
                  <c:x val="-0.10201793525809268"/>
                  <c:y val="8.1770632837561974E-2"/>
                </c:manualLayout>
              </c:layout>
              <c:dLblPos val="bestFit"/>
              <c:showVal val="1"/>
              <c:showCatName val="1"/>
            </c:dLbl>
            <c:dLbl>
              <c:idx val="6"/>
              <c:layout>
                <c:manualLayout>
                  <c:x val="0.19457245263696901"/>
                  <c:y val="-0.1459405892020513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dLblPos val="bestFit"/>
              <c:showVal val="1"/>
              <c:showCatName val="1"/>
            </c:dLbl>
            <c:dLbl>
              <c:idx val="7"/>
              <c:layout>
                <c:manualLayout>
                  <c:x val="-0.21484282206659724"/>
                  <c:y val="0.11616846959550595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dLblPos val="bestFit"/>
              <c:showVal val="1"/>
              <c:showCatName val="1"/>
            </c:dLbl>
            <c:dLbl>
              <c:idx val="8"/>
              <c:layout>
                <c:manualLayout>
                  <c:x val="-0.22423035830198601"/>
                  <c:y val="-0.12134579439252298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ru-RU" sz="1200" dirty="0" smtClean="0"/>
                      <a:t>Благотворительность</a:t>
                    </a:r>
                    <a:r>
                      <a:rPr lang="ru-RU" sz="1200" dirty="0"/>
                      <a:t>; 0,3%</a:t>
                    </a:r>
                    <a:endParaRPr lang="ru-RU" dirty="0"/>
                  </a:p>
                </c:rich>
              </c:tx>
              <c:spPr/>
              <c:dLblPos val="bestFit"/>
              <c:showVal val="1"/>
              <c:showCatName val="1"/>
            </c:dLbl>
            <c:dLbl>
              <c:idx val="9"/>
              <c:layout>
                <c:manualLayout>
                  <c:x val="-2.8347567012407808E-2"/>
                  <c:y val="-0.13418992644201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dLblPos val="bestFit"/>
              <c:showVal val="1"/>
              <c:showCatName val="1"/>
            </c:dLbl>
            <c:dLbl>
              <c:idx val="10"/>
              <c:layout>
                <c:manualLayout>
                  <c:x val="9.6435566000783526E-2"/>
                  <c:y val="-0.11161889955711585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dLblPos val="bestFit"/>
              <c:showVal val="1"/>
              <c:showCatName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Val val="1"/>
            <c:showCatName val="1"/>
            <c:showLeaderLines val="1"/>
          </c:dLbls>
          <c:cat>
            <c:strRef>
              <c:f>'проч дох'!$A$3:$A$13</c:f>
              <c:strCache>
                <c:ptCount val="11"/>
                <c:pt idx="0">
                  <c:v>Сол Парус</c:v>
                </c:pt>
                <c:pt idx="1">
                  <c:v>Санаторий-профилакторий</c:v>
                </c:pt>
                <c:pt idx="2">
                  <c:v>Общежития</c:v>
                </c:pt>
                <c:pt idx="3">
                  <c:v>Спортивный клуб </c:v>
                </c:pt>
                <c:pt idx="4">
                  <c:v>Издательство</c:v>
                </c:pt>
                <c:pt idx="5">
                  <c:v>Вестники</c:v>
                </c:pt>
                <c:pt idx="6">
                  <c:v>Комбинат студенческого питания</c:v>
                </c:pt>
                <c:pt idx="7">
                  <c:v>Услуги по размещению рекламы сторонних организаций</c:v>
                </c:pt>
                <c:pt idx="8">
                  <c:v>Благотворительность</c:v>
                </c:pt>
                <c:pt idx="9">
                  <c:v>Библиотека</c:v>
                </c:pt>
                <c:pt idx="10">
                  <c:v>Ботанический сад</c:v>
                </c:pt>
              </c:strCache>
            </c:strRef>
          </c:cat>
          <c:val>
            <c:numRef>
              <c:f>'проч дох'!$C$3:$C$13</c:f>
              <c:numCache>
                <c:formatCode>0.0%</c:formatCode>
                <c:ptCount val="11"/>
                <c:pt idx="0">
                  <c:v>1.2049472588450799E-2</c:v>
                </c:pt>
                <c:pt idx="1">
                  <c:v>0.15790936840790676</c:v>
                </c:pt>
                <c:pt idx="2">
                  <c:v>0.11081880023630485</c:v>
                </c:pt>
                <c:pt idx="3">
                  <c:v>3.827112278093469E-2</c:v>
                </c:pt>
                <c:pt idx="4">
                  <c:v>5.3329529728972699E-3</c:v>
                </c:pt>
                <c:pt idx="5">
                  <c:v>3.1606600697712602E-2</c:v>
                </c:pt>
                <c:pt idx="6">
                  <c:v>0.59827802460645496</c:v>
                </c:pt>
                <c:pt idx="7">
                  <c:v>2.4566528082321504E-2</c:v>
                </c:pt>
                <c:pt idx="8">
                  <c:v>3.402571274977069E-3</c:v>
                </c:pt>
                <c:pt idx="9">
                  <c:v>1.7262586376718438E-2</c:v>
                </c:pt>
                <c:pt idx="10">
                  <c:v>5.01971975322298E-4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plotVisOnly val="1"/>
    <c:dispBlanksAs val="zero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9820913545502863"/>
          <c:y val="0.14484957443903301"/>
          <c:w val="0.7327883396704723"/>
          <c:h val="0.72904556005643961"/>
        </c:manualLayout>
      </c:layout>
      <c:pie3DChart>
        <c:varyColors val="1"/>
        <c:ser>
          <c:idx val="0"/>
          <c:order val="0"/>
          <c:tx>
            <c:strRef>
              <c:f>'структ расх'!$A$1</c:f>
              <c:strCache>
                <c:ptCount val="1"/>
                <c:pt idx="0">
                  <c:v>Структура расходов ФГБОУ ВПО "ЧелГУ" за 2015 год</c:v>
                </c:pt>
              </c:strCache>
            </c:strRef>
          </c:tx>
          <c:explosion val="19"/>
          <c:dLbls>
            <c:dLbl>
              <c:idx val="0"/>
              <c:layout>
                <c:manualLayout>
                  <c:x val="-0.2134620888125037"/>
                  <c:y val="-0.12082989626296695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>
                        <a:latin typeface="Times New Roman" pitchFamily="18" charset="0"/>
                        <a:cs typeface="Times New Roman" pitchFamily="18" charset="0"/>
                      </a:rPr>
                      <a:t>Оплата труда </a:t>
                    </a:r>
                  </a:p>
                  <a:p>
                    <a:pPr>
                      <a:defRPr sz="14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400">
                        <a:latin typeface="Times New Roman" pitchFamily="18" charset="0"/>
                        <a:cs typeface="Times New Roman" pitchFamily="18" charset="0"/>
                      </a:rPr>
                      <a:t>58,4</a:t>
                    </a:r>
                    <a:r>
                      <a:rPr lang="ru-RU" sz="140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sz="140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Val val="1"/>
            </c:dLbl>
            <c:dLbl>
              <c:idx val="1"/>
              <c:layout>
                <c:manualLayout>
                  <c:x val="4.0453130145804012E-2"/>
                  <c:y val="0.1194972160271870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Работы, услуги по содержанию и ремонту имущества, услуги связи, транспортные расходы, аренда помещений</a:t>
                    </a:r>
                  </a:p>
                  <a:p>
                    <a:r>
                      <a:rPr lang="en-US"/>
                      <a:t>5,5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-3.3359879444727215E-2"/>
                  <c:y val="3.9338521991109515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Коммунальные услуги</a:t>
                    </a:r>
                  </a:p>
                  <a:p>
                    <a:r>
                      <a:rPr lang="en-US"/>
                      <a:t>2,4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>
                <c:manualLayout>
                  <c:x val="-1.38254926256045E-2"/>
                  <c:y val="-8.0701202672246748E-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Прочие работы, услуги (реклама, подписка на издания, подключение к электр. ресурсам)</a:t>
                    </a:r>
                  </a:p>
                  <a:p>
                    <a:r>
                      <a:rPr lang="en-US"/>
                      <a:t>10,2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>
                <c:manualLayout>
                  <c:x val="-5.0534614732093933E-2"/>
                  <c:y val="6.6131719084247406E-2"/>
                </c:manualLayout>
              </c:layout>
              <c:tx>
                <c:rich>
                  <a:bodyPr/>
                  <a:lstStyle/>
                  <a:p>
                    <a:r>
                      <a:rPr lang="ru-RU" sz="1200">
                        <a:latin typeface="Times New Roman" pitchFamily="18" charset="0"/>
                        <a:cs typeface="Times New Roman" pitchFamily="18" charset="0"/>
                      </a:rPr>
                      <a:t>П</a:t>
                    </a:r>
                    <a:r>
                      <a:rPr lang="ru-RU"/>
                      <a:t>рочие расходы (стипендии, соц. обеспечение)</a:t>
                    </a:r>
                  </a:p>
                  <a:p>
                    <a:r>
                      <a:rPr lang="en-US"/>
                      <a:t>13,9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layout>
                <c:manualLayout>
                  <c:x val="-0.10900110582623943"/>
                  <c:y val="3.8584693042401995E-2"/>
                </c:manualLayout>
              </c:layout>
              <c:tx>
                <c:rich>
                  <a:bodyPr/>
                  <a:lstStyle/>
                  <a:p>
                    <a:r>
                      <a:rPr lang="ru-RU" sz="1200">
                        <a:latin typeface="Times New Roman" pitchFamily="18" charset="0"/>
                        <a:cs typeface="Times New Roman" pitchFamily="18" charset="0"/>
                      </a:rPr>
                      <a:t>Увелечение стоимости основных средств, материальных запасов, нематериальных активов</a:t>
                    </a:r>
                  </a:p>
                  <a:p>
                    <a:r>
                      <a:rPr lang="en-US" sz="1200">
                        <a:latin typeface="Times New Roman" pitchFamily="18" charset="0"/>
                        <a:cs typeface="Times New Roman" pitchFamily="18" charset="0"/>
                      </a:rPr>
                      <a:t>9,6</a:t>
                    </a:r>
                    <a:r>
                      <a:rPr lang="ru-RU" sz="120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sz="120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'структ расх'!$A$14:$A$19</c:f>
              <c:strCache>
                <c:ptCount val="6"/>
                <c:pt idx="0">
                  <c:v>Оплата труда</c:v>
                </c:pt>
                <c:pt idx="1">
                  <c:v>Работы, услуги по содержанию и ремонту имущества, услуги связи, транспортные расходы, аренда помещений</c:v>
                </c:pt>
                <c:pt idx="2">
                  <c:v>Коммунальные услуги</c:v>
                </c:pt>
                <c:pt idx="3">
                  <c:v>Прочие работы, услуги (реклама, подписка на периодические издания, подключение к электронным ресурсам и др.)</c:v>
                </c:pt>
                <c:pt idx="4">
                  <c:v>Прочие расходы (стипендии, соц. обеспечение)</c:v>
                </c:pt>
                <c:pt idx="5">
                  <c:v>Увеличение стоимости основных средств, материальных запасов, нематериальных активов</c:v>
                </c:pt>
              </c:strCache>
            </c:strRef>
          </c:cat>
          <c:val>
            <c:numRef>
              <c:f>'структ расх'!$B$14:$B$19</c:f>
              <c:numCache>
                <c:formatCode>#,##0.0</c:formatCode>
                <c:ptCount val="6"/>
                <c:pt idx="0">
                  <c:v>58.411709951920855</c:v>
                </c:pt>
                <c:pt idx="1">
                  <c:v>5.4676627717435524</c:v>
                </c:pt>
                <c:pt idx="2">
                  <c:v>2.401084723301238</c:v>
                </c:pt>
                <c:pt idx="3">
                  <c:v>10.166249863649405</c:v>
                </c:pt>
                <c:pt idx="4">
                  <c:v>13.931024804969734</c:v>
                </c:pt>
                <c:pt idx="5">
                  <c:v>9.6222678844152814</c:v>
                </c:pt>
              </c:numCache>
            </c:numRef>
          </c:val>
        </c:ser>
        <c:ser>
          <c:idx val="1"/>
          <c:order val="1"/>
          <c:explosion val="25"/>
          <c:cat>
            <c:strRef>
              <c:f>'структ расх'!$A$14:$A$19</c:f>
              <c:strCache>
                <c:ptCount val="6"/>
                <c:pt idx="0">
                  <c:v>Оплата труда</c:v>
                </c:pt>
                <c:pt idx="1">
                  <c:v>Работы, услуги по содержанию и ремонту имущества, услуги связи, транспортные расходы, аренда помещений</c:v>
                </c:pt>
                <c:pt idx="2">
                  <c:v>Коммунальные услуги</c:v>
                </c:pt>
                <c:pt idx="3">
                  <c:v>Прочие работы, услуги (реклама, подписка на периодические издания, подключение к электронным ресурсам и др.)</c:v>
                </c:pt>
                <c:pt idx="4">
                  <c:v>Прочие расходы (стипендии, соц. обеспечение)</c:v>
                </c:pt>
                <c:pt idx="5">
                  <c:v>Увеличение стоимости основных средств, материальных запасов, нематериальных активов</c:v>
                </c:pt>
              </c:strCache>
            </c:strRef>
          </c:cat>
          <c:val>
            <c:numRef>
              <c:f>'структ расх'!$A$1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2"/>
          <c:order val="2"/>
          <c:explosion val="25"/>
          <c:cat>
            <c:strRef>
              <c:f>'структ расх'!$A$14:$A$19</c:f>
              <c:strCache>
                <c:ptCount val="6"/>
                <c:pt idx="0">
                  <c:v>Оплата труда</c:v>
                </c:pt>
                <c:pt idx="1">
                  <c:v>Работы, услуги по содержанию и ремонту имущества, услуги связи, транспортные расходы, аренда помещений</c:v>
                </c:pt>
                <c:pt idx="2">
                  <c:v>Коммунальные услуги</c:v>
                </c:pt>
                <c:pt idx="3">
                  <c:v>Прочие работы, услуги (реклама, подписка на периодические издания, подключение к электронным ресурсам и др.)</c:v>
                </c:pt>
                <c:pt idx="4">
                  <c:v>Прочие расходы (стипендии, соц. обеспечение)</c:v>
                </c:pt>
                <c:pt idx="5">
                  <c:v>Увеличение стоимости основных средств, материальных запасов, нематериальных активов</c:v>
                </c:pt>
              </c:strCache>
            </c:strRef>
          </c:cat>
          <c:val>
            <c:numRef>
              <c:f>'структ расх'!$A$1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</c:pie3DChart>
    </c:plotArea>
    <c:plotVisOnly val="1"/>
    <c:dispBlanksAs val="zero"/>
  </c:chart>
  <c:externalData r:id="rId2"/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ФГБОУ ВПО "ЧелГУ" г. Челябинск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785278191577491E-2"/>
          <c:y val="0.15933566832574"/>
          <c:w val="0.86095975503062205"/>
          <c:h val="0.75474518810149382"/>
        </c:manualLayout>
      </c:layout>
      <c:pie3DChart>
        <c:varyColors val="1"/>
        <c:ser>
          <c:idx val="1"/>
          <c:order val="1"/>
          <c:dLbls>
            <c:dLbl>
              <c:idx val="0"/>
              <c:layout>
                <c:manualLayout>
                  <c:x val="-0.21122111087465401"/>
                  <c:y val="-0.23847400345859801"/>
                </c:manualLayout>
              </c:layout>
              <c:showVal val="1"/>
            </c:dLbl>
            <c:dLbl>
              <c:idx val="1"/>
              <c:layout>
                <c:manualLayout>
                  <c:x val="-1.1746382941801697E-2"/>
                  <c:y val="2.7252478856809613E-2"/>
                </c:manualLayout>
              </c:layout>
              <c:showVal val="1"/>
            </c:dLbl>
            <c:dLbl>
              <c:idx val="2"/>
              <c:layout>
                <c:manualLayout>
                  <c:x val="-4.5779267261013862E-2"/>
                  <c:y val="2.086832895888014E-2"/>
                </c:manualLayout>
              </c:layout>
              <c:showVal val="1"/>
            </c:dLbl>
            <c:dLbl>
              <c:idx val="7"/>
              <c:layout>
                <c:manualLayout>
                  <c:x val="0.13317944716369901"/>
                  <c:y val="0.12048139467516385"/>
                </c:manualLayout>
              </c:layout>
              <c:showVal val="1"/>
            </c:dLbl>
            <c:showVal val="1"/>
            <c:showLeaderLines val="1"/>
          </c:dLbls>
          <c:cat>
            <c:strRef>
              <c:f>'структ расх с фил'!$A$7:$A$12</c:f>
              <c:strCache>
                <c:ptCount val="6"/>
                <c:pt idx="0">
                  <c:v>оплата труда</c:v>
                </c:pt>
                <c:pt idx="1">
                  <c:v>работы, услуги по содерж. имущества, услуги связи, трансп. расходы, аренда</c:v>
                </c:pt>
                <c:pt idx="2">
                  <c:v>коммунальные услуги</c:v>
                </c:pt>
                <c:pt idx="3">
                  <c:v>прочие работы, услуги</c:v>
                </c:pt>
                <c:pt idx="4">
                  <c:v>прочие расходы</c:v>
                </c:pt>
                <c:pt idx="5">
                  <c:v>приобретение основных средств, материальных запасов</c:v>
                </c:pt>
              </c:strCache>
            </c:strRef>
          </c:cat>
          <c:val>
            <c:numRef>
              <c:f>'структ расх с фил'!$C$7:$C$12</c:f>
              <c:numCache>
                <c:formatCode>0.0%</c:formatCode>
                <c:ptCount val="6"/>
                <c:pt idx="0">
                  <c:v>0.57870992679825362</c:v>
                </c:pt>
                <c:pt idx="1">
                  <c:v>5.7148041272645805E-2</c:v>
                </c:pt>
                <c:pt idx="2">
                  <c:v>2.3311407870177405E-2</c:v>
                </c:pt>
                <c:pt idx="3">
                  <c:v>0.10298681081984185</c:v>
                </c:pt>
                <c:pt idx="4">
                  <c:v>0.16718958153606142</c:v>
                </c:pt>
                <c:pt idx="5">
                  <c:v>7.0654231703021139E-2</c:v>
                </c:pt>
              </c:numCache>
            </c:numRef>
          </c:val>
        </c:ser>
        <c:ser>
          <c:idx val="0"/>
          <c:order val="0"/>
          <c:tx>
            <c:strRef>
              <c:f>'структ расх с фил'!$B$3</c:f>
              <c:strCache>
                <c:ptCount val="1"/>
                <c:pt idx="0">
                  <c:v>Челябинск</c:v>
                </c:pt>
              </c:strCache>
            </c:strRef>
          </c:tx>
          <c:val>
            <c:numRef>
              <c:f>'структ расх с фил'!$C$3</c:f>
              <c:numCache>
                <c:formatCode>General</c:formatCode>
                <c:ptCount val="1"/>
              </c:numCache>
            </c:numRef>
          </c:val>
        </c:ser>
      </c:pie3DChart>
    </c:plotArea>
    <c:plotVisOnly val="1"/>
    <c:dispBlanksAs val="zero"/>
  </c:chart>
  <c:txPr>
    <a:bodyPr/>
    <a:lstStyle/>
    <a:p>
      <a:pPr algn="just"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0.28342</cdr:x>
      <cdr:y>0.01064</cdr:y>
    </cdr:from>
    <cdr:to>
      <cdr:x>0.80426</cdr:x>
      <cdr:y>0.10284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14474" y="34351"/>
          <a:ext cx="2783127" cy="2977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0.13372</cdr:x>
      <cdr:y>0.02029</cdr:y>
    </cdr:from>
    <cdr:to>
      <cdr:x>0.82171</cdr:x>
      <cdr:y>0.11594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57225" y="66675"/>
          <a:ext cx="3381375" cy="31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0.15399</cdr:x>
      <cdr:y>0.0159</cdr:y>
    </cdr:from>
    <cdr:to>
      <cdr:x>0.85361</cdr:x>
      <cdr:y>0.07081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43050" y="104776"/>
          <a:ext cx="7010400" cy="3619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>
              <a:latin typeface="Times New Roman" pitchFamily="18" charset="0"/>
              <a:cs typeface="Times New Roman" pitchFamily="18" charset="0"/>
            </a:rPr>
            <a:t>Структура расходов ФГБОУ ВПО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«ЧелГУ» 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за 2015 год</a:t>
          </a:r>
        </a:p>
      </cdr:txBody>
    </cdr:sp>
  </cdr:relSizeAnchor>
  <cdr:relSizeAnchor xmlns:cdr="http://schemas.openxmlformats.org/drawingml/2006/chartDrawing">
    <cdr:from>
      <cdr:x>0.22719</cdr:x>
      <cdr:y>0.05347</cdr:y>
    </cdr:from>
    <cdr:to>
      <cdr:x>0.79658</cdr:x>
      <cdr:y>0.1026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276475" y="352425"/>
          <a:ext cx="5705475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F16AA-2A42-405F-ABEE-0B5BCA6AADE8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D0B74-6962-4C8C-89F2-B623C3753C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варицкая\Документы\нормативы 2015\лого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6" y="0"/>
            <a:ext cx="9147176" cy="68421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1600" y="2060848"/>
            <a:ext cx="756084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Об исполнении плана финансово-хозяйственной деятельности</a:t>
            </a:r>
          </a:p>
          <a:p>
            <a:pPr algn="ctr"/>
            <a:r>
              <a:rPr lang="ru-RU" sz="3600" b="1" dirty="0" smtClean="0"/>
              <a:t> ФГБОУ ВПО «ЧелГУ» за 2015 год</a:t>
            </a:r>
          </a:p>
          <a:p>
            <a:pPr algn="ctr"/>
            <a:endParaRPr lang="ru-RU" sz="3200" b="1" dirty="0" smtClean="0"/>
          </a:p>
          <a:p>
            <a:pPr algn="ctr"/>
            <a:endParaRPr lang="ru-RU" sz="3200" b="1" dirty="0" smtClean="0"/>
          </a:p>
          <a:p>
            <a:pPr algn="ctr"/>
            <a:endParaRPr lang="ru-RU" sz="3200" b="1" dirty="0" smtClean="0"/>
          </a:p>
          <a:p>
            <a:pPr algn="just"/>
            <a:r>
              <a:rPr lang="ru-RU" b="1" dirty="0" smtClean="0"/>
              <a:t>Докладчик:</a:t>
            </a:r>
          </a:p>
          <a:p>
            <a:pPr algn="just"/>
            <a:r>
              <a:rPr lang="ru-RU" b="1" dirty="0" smtClean="0"/>
              <a:t>Проректор по экономике</a:t>
            </a:r>
          </a:p>
          <a:p>
            <a:pPr algn="just"/>
            <a:r>
              <a:rPr lang="ru-RU" b="1" dirty="0" smtClean="0"/>
              <a:t>и финансам Савчук Н.Г.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0609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Исполнение плана финансово-хозяйственной деятельности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ФГБОУ ВПО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ЧелГУ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» по расходам за 2015 год, тыс.руб.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1124741"/>
          <a:ext cx="8496944" cy="5622622"/>
        </p:xfrm>
        <a:graphic>
          <a:graphicData uri="http://schemas.openxmlformats.org/drawingml/2006/table">
            <a:tbl>
              <a:tblPr/>
              <a:tblGrid>
                <a:gridCol w="1659247"/>
                <a:gridCol w="1061061"/>
                <a:gridCol w="1061061"/>
                <a:gridCol w="1039072"/>
                <a:gridCol w="1039072"/>
                <a:gridCol w="1039072"/>
                <a:gridCol w="878956"/>
                <a:gridCol w="719403"/>
              </a:tblGrid>
              <a:tr h="164245"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Наименование показателя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8" marR="30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ПЛАН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8" marR="30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ФАКТ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8" marR="30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Процент отклонения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8" marR="30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54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Субсидии на выполнение государственного задания и иные цели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8" marR="30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Средства от приносящей доход деятельности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8" marR="30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8" marR="30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Субсидии на выполнение государственного задания и иные цели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8" marR="30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Средства от приносящей доход деятельности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8" marR="30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8" marR="30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849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Расходы, всего: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8" marR="30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439 272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8" marR="30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861 161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8" marR="30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1 300 432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8" marR="30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525 126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8" marR="30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878 612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8" marR="30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1 403 739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8" marR="30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107,9%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8" marR="30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63711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т.ч.: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заработная плата с начислениями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8" marR="30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222 382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8" marR="30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585 764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8" marR="30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808 146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8" marR="30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266 483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8" marR="30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553 465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8" marR="30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819 948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8" marR="30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101,5%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8" marR="30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49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услуги связи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8" marR="30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8" marR="30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7 042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8" marR="30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7 042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8" marR="30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8" marR="30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4 330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8" marR="30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4 330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8" marR="30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61,5%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8" marR="30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49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транспортные услуги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8" marR="30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2 999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8" marR="30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8 861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8" marR="30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11 860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8" marR="30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5 013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8" marR="30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9 896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8" marR="30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14 909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8" marR="30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125,7%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8" marR="30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49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коммунальные услуги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8" marR="30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16 452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8" marR="30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23 767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8" marR="30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40 220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8" marR="30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15 805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8" marR="30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17 900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8" marR="30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33 705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8" marR="30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83,8%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8" marR="30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49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арендная плата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8" marR="30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8" marR="30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9 170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8" marR="30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9 170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8" marR="30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8" marR="30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12 885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8" marR="30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12 958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8" marR="30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141,3%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8" marR="30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11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работы, услуги по содержанию имущества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8" marR="30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559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8" marR="30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36 982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8" marR="30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37 542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8" marR="30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5 514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8" marR="30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39 040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8" marR="30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44 554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8" marR="30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118,7%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8" marR="30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971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увеличение стоимости основных средств, материальных запасов, нематериальных активов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8" marR="30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9 886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8" marR="30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81 127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8" marR="30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91 013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8" marR="30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34 938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8" marR="30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100 134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8" marR="30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135 071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8" marR="30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148,4%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8" marR="30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49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прочие расходы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8" marR="30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186 993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8" marR="30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108 447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8" marR="30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295 440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8" marR="30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197 301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8" marR="30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140 962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8" marR="30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338 263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8" marR="30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114,5%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8" marR="30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1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Показатели ФГБОУ ВПО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ЧелГУ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по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«Дорожной карте» за период 2014-2016 годы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3565" y="1772817"/>
          <a:ext cx="7776866" cy="3888430"/>
        </p:xfrm>
        <a:graphic>
          <a:graphicData uri="http://schemas.openxmlformats.org/drawingml/2006/table">
            <a:tbl>
              <a:tblPr/>
              <a:tblGrid>
                <a:gridCol w="2688280"/>
                <a:gridCol w="1298187"/>
                <a:gridCol w="1298187"/>
                <a:gridCol w="1298187"/>
                <a:gridCol w="1194025"/>
              </a:tblGrid>
              <a:tr h="897330">
                <a:tc rowSpan="2" gridSpan="2">
                  <a:txBody>
                    <a:bodyPr/>
                    <a:lstStyle/>
                    <a:p>
                      <a:pPr marL="0"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Категории основного персонала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Соотношение средней заработной платы по ВУЗу и средней по региону за аналогичный период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822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2014 год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2015 год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2016 год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220">
                <a:tc rowSpan="2">
                  <a:txBody>
                    <a:bodyPr/>
                    <a:lstStyle/>
                    <a:p>
                      <a:pPr marL="0" indent="0"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Профессорско-преподавательский состав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план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125,0%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133,0%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150,0%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5982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факт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138,0%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143,8%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220">
                <a:tc rowSpan="2">
                  <a:txBody>
                    <a:bodyPr/>
                    <a:lstStyle/>
                    <a:p>
                      <a:pPr marL="0" indent="0"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Научные сотрудники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план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134,0%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143,0%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158,0%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5982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факт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278,8%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304,5%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Структура расходов по ФГБОУ ВПО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ЧелГУ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по головному ВУЗу и филиалам за 2015 год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0" y="908720"/>
          <a:ext cx="46101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0" y="3362325"/>
          <a:ext cx="4638675" cy="3495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4371975" y="836712"/>
          <a:ext cx="47720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4391025" y="3362325"/>
          <a:ext cx="4752975" cy="3495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Направления расходования целевой субсидии на приобретение основных средств в 2015 году, млн. руб.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11560" y="1484784"/>
          <a:ext cx="7848871" cy="4680522"/>
        </p:xfrm>
        <a:graphic>
          <a:graphicData uri="http://schemas.openxmlformats.org/drawingml/2006/table">
            <a:tbl>
              <a:tblPr/>
              <a:tblGrid>
                <a:gridCol w="6615737"/>
                <a:gridCol w="1233134"/>
              </a:tblGrid>
              <a:tr h="85100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Приобретение основных средств стоимостью свыше 3 тыс. руб., </a:t>
                      </a: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том числе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20,0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Оборудование для химического факультета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Оборудование для биологического факультета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Оборудование для физического факультета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Оборудование для факультета экологии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Оснащение библиотеки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Оснащение общежитий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Оборудование для инклюзивного образования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1004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Оснащение учебных корпусов (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мультимедийное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оборудование, мебель, вычислительная техника, лингафонный кабинет)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Структура консолидированного бюджета ФГБОУ ВПО «ЧелГУ»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2014-2016 гг.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107504" y="908720"/>
          <a:ext cx="8856984" cy="5760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Консолидированная структура расходов </a:t>
            </a:r>
            <a:br>
              <a:rPr lang="ru-RU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ФГБОУ ВПО «ЧелГУ» за 2014-2016 гг.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07504" y="1196752"/>
          <a:ext cx="892899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Основные ожидаемые риски исполнения плана финансово-хозяйственной деятельности в 2016 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412776"/>
            <a:ext cx="2592288" cy="1800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7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дохода университета в связи с низкими демографическими показателями по количеству выпускников школ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70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1412776"/>
            <a:ext cx="2664296" cy="1800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/>
            <a:r>
              <a:rPr lang="ru-RU" sz="1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Невыполнение показателей «дорожной карты» по уровню заработной</a:t>
            </a:r>
          </a:p>
          <a:p>
            <a:pPr lvl="0" algn="ctr"/>
            <a:r>
              <a:rPr lang="ru-RU" sz="1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платы ППС из-за</a:t>
            </a:r>
          </a:p>
          <a:p>
            <a:pPr lvl="0" algn="ctr"/>
            <a:r>
              <a:rPr lang="ru-RU" sz="1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отсутствия роста дохода</a:t>
            </a:r>
            <a:endParaRPr lang="ru-RU" sz="16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00192" y="1412776"/>
            <a:ext cx="2520280" cy="1800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/>
            <a:r>
              <a:rPr lang="ru-RU" sz="1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дебиторской задолженности в связи со снижением платежеспособности населения</a:t>
            </a:r>
            <a:endParaRPr lang="ru-RU" sz="16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3645024"/>
            <a:ext cx="3672408" cy="18722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/>
            <a:r>
              <a:rPr lang="ru-RU" sz="1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бюджетного финансирования как следствие изменения порядка доведения средств субсидий (перечисление средств по графикам и в зависимости от процента их освоения)</a:t>
            </a:r>
            <a:endParaRPr lang="ru-RU" sz="16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44008" y="3645024"/>
            <a:ext cx="4176464" cy="18722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/>
            <a:r>
              <a:rPr lang="ru-RU" sz="1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объема средств, направляемых на развитие университета, в связи с дополнительной налоговой нагрузкой на приносящую доход деятельность (Постановление Правительства РФ от 11.10.2014г. №1042)</a:t>
            </a:r>
            <a:endParaRPr lang="ru-RU" sz="16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Мероприятия, направленные на повышение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эффективности исполнения плана финансово-хозяйственной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деятельности ФГБОУ ВПО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ЧелГУ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256584"/>
          </a:xfrm>
        </p:spPr>
        <p:txBody>
          <a:bodyPr>
            <a:noAutofit/>
          </a:bodyPr>
          <a:lstStyle/>
          <a:p>
            <a:pPr lvl="0" algn="just"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Внедрение новой системы управления финансами университета в соответствии с требованиями Министерства образования и науки (АСУ ПФХД) и завершение внедрения программных продуктов 1С. </a:t>
            </a:r>
          </a:p>
          <a:p>
            <a:pPr lvl="0" algn="just">
              <a:buFont typeface="+mj-lt"/>
              <a:buAutoNum type="arabicPeriod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Завершение разработки проекта нового положения об оплате труда работников ЧелГУ.</a:t>
            </a:r>
          </a:p>
          <a:p>
            <a:pPr algn="just">
              <a:buFont typeface="+mj-lt"/>
              <a:buAutoNum type="arabicPeriod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Наращивание объемов дохода по хоздоговорной деятельности  в научной сфере и иным востребованным направлениям в соответствии с Уставом университета. </a:t>
            </a:r>
          </a:p>
          <a:p>
            <a:pPr lvl="0" algn="just">
              <a:buFont typeface="+mj-lt"/>
              <a:buAutoNum type="arabicPeriod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Продолжение работы по реализация мероприятий, направленных на повышение эффективности финансовой деятельности социально-значимых подразделений университета.</a:t>
            </a:r>
          </a:p>
          <a:p>
            <a:pPr lvl="0" algn="just">
              <a:buFont typeface="+mj-lt"/>
              <a:buAutoNum type="arabicPeriod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Разработка программы по повышению его эффективности управления имущественным комплексом университета.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Нормативные правовые акты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976664"/>
          </a:xfrm>
          <a:noFill/>
        </p:spPr>
        <p:txBody>
          <a:bodyPr>
            <a:normAutofit fontScale="25000" lnSpcReduction="20000"/>
          </a:bodyPr>
          <a:lstStyle/>
          <a:p>
            <a:endParaRPr lang="ru-RU" sz="4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I. Федеральное законодательство </a:t>
            </a:r>
          </a:p>
          <a:p>
            <a:pPr>
              <a:lnSpc>
                <a:spcPct val="110000"/>
              </a:lnSpc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Бюджетный кодекс Российской Федерации, утвержденный федеральным законом № 145-ФЗ от 31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июля1998 г.</a:t>
            </a:r>
          </a:p>
          <a:p>
            <a:pPr>
              <a:lnSpc>
                <a:spcPct val="110000"/>
              </a:lnSpc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Федеральный закон от 29 декабря 2012 г. N 273-ФЗ "Об образовании в Российской Федерации"; </a:t>
            </a:r>
          </a:p>
          <a:p>
            <a:pPr>
              <a:lnSpc>
                <a:spcPct val="110000"/>
              </a:lnSpc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Федеральный закон от 12 января 1996 г. N 7-ФЗ "О некоммерческих организациях"; </a:t>
            </a:r>
          </a:p>
          <a:p>
            <a:pPr>
              <a:lnSpc>
                <a:spcPct val="110000"/>
              </a:lnSpc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Федеральный закон от 8 мая 2010 г. N 83-ФЗ "О внесении изменений в отдельные законодательные акты Российской Федерации в связи с совершенствованием правового положения государственных (муниципальных) учреждений" </a:t>
            </a:r>
          </a:p>
          <a:p>
            <a:pPr>
              <a:lnSpc>
                <a:spcPct val="110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II. Ведомственная нормативная база </a:t>
            </a:r>
          </a:p>
          <a:p>
            <a:pPr>
              <a:lnSpc>
                <a:spcPct val="110000"/>
              </a:lnSpc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РФ от 10 декабря 2013 г. N 1321 "Об утверждении Порядка составления и утверждения плана финансово-хозяйственной деятельности федеральных государственных учреждений, находящихся в ведении Министерства образования и науки Российской Федерации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РФ от 26 декабря 2013 г. N 1405 "Об утверждении Порядка определения нормативных затрат на оказание государственных услуг и нормативных затрат на содержание имущества в федеральных государственных образовательных организациях высшего образования, федеральных государственных организациях профессионального образования, федеральных государственных образовательных организациях дополнительного профессионального образования и научных организациях, в отношении которых функции и полномочия учредителя осуществляет Министерство образования и науки Российской Федерации"; </a:t>
            </a:r>
          </a:p>
          <a:p>
            <a:pPr>
              <a:lnSpc>
                <a:spcPct val="110000"/>
              </a:lnSpc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Приказ Минфина РФ от 21 июля 2011 г. N 86н "Об утверждении порядка предоставления информации государственным (муниципальным) учреждением, ее размещения на официальном сайте в сети Интернет и ведения указанного сайта "; </a:t>
            </a:r>
          </a:p>
          <a:p>
            <a:pPr>
              <a:lnSpc>
                <a:spcPct val="110000"/>
              </a:lnSpc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Приказ Минфина России от 01 июля 2013 г. N 65н "Об утверждении Указаний о порядке применения бюджетной классификации Российской Федерации"; </a:t>
            </a:r>
          </a:p>
          <a:p>
            <a:pPr>
              <a:lnSpc>
                <a:spcPct val="110000"/>
              </a:lnSpc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Приказ Минфина РФ от 28 июля 2010 г. N 81н "О требованиях к плану финансово-хозяйственной деятельности государственного (муниципального) учреждения"</a:t>
            </a:r>
          </a:p>
          <a:p>
            <a:pPr>
              <a:lnSpc>
                <a:spcPct val="110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None/>
            </a:pP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Локальные нормативные акты </a:t>
            </a:r>
          </a:p>
          <a:p>
            <a:pPr>
              <a:lnSpc>
                <a:spcPct val="110000"/>
              </a:lnSpc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Приказ ректора ФГБОУ ВПО «ЧелГУ» от 24 июля 2013 г. N 358-1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Об утверждении Положения о порядке использования средств субсидии на финансовое обеспечение выполнения государственного задания на оказание государственных услуг и работ, субсидий на иные цели, средств от приносящей доход деятельности и санкционировании расходов в ФГБОУ ВПО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ЧелГУ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варицкая\Документы\нормативы 2015\лого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7938"/>
            <a:ext cx="9147176" cy="68421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2852936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/>
              <a:t>СПАСИБО ЗА ВНИМАНИЕ!</a:t>
            </a:r>
            <a:endParaRPr lang="ru-RU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Исполнение плана финансово-хозяйственной деятельности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ФГБОУ ВПО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ЧелГУ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по доходам за 2015 год, тыс.руб.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251521" y="1052736"/>
          <a:ext cx="8712966" cy="5472608"/>
        </p:xfrm>
        <a:graphic>
          <a:graphicData uri="http://schemas.openxmlformats.org/drawingml/2006/table">
            <a:tbl>
              <a:tblPr/>
              <a:tblGrid>
                <a:gridCol w="1575385"/>
                <a:gridCol w="1058128"/>
                <a:gridCol w="1173835"/>
                <a:gridCol w="1017187"/>
                <a:gridCol w="1080120"/>
                <a:gridCol w="1008112"/>
                <a:gridCol w="1008112"/>
                <a:gridCol w="792087"/>
              </a:tblGrid>
              <a:tr h="277872"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Наименование показателя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ПЛАН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ФАКТ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Процент выполнения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81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Субсидии на выполнение государственного задания и иные цели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Средства от приносящей доход деятельности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Субсидии на выполнение государственного задания и иные цели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Средства от приносящей доход деятельности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947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Доходы, всего: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439 272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853 935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1 293 207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534 912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868 455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1 403 367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108,5%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77921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т.ч.: образовательная деятельность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314 341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777 412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1 091 754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341 554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766 783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1 108 338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101,5%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21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научно-исследовательская деятельность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16 309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33 309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49 618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62 742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61 967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124 709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251,3%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47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стипендиальное обеспечение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108 621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108 621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110 616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110 616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101,8%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21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иная приносящая доход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еятельность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43 214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43 214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20 000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39 704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59 704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138,2%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1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1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1913</TotalTime>
  <Words>1446</Words>
  <Application>Microsoft Office PowerPoint</Application>
  <PresentationFormat>Экран (4:3)</PresentationFormat>
  <Paragraphs>343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Нормативные правовые акты</vt:lpstr>
      <vt:lpstr>Исполнение плана финансово-хозяйственной деятельности ФГБОУ ВПО «ЧелГУ» по доходам за 2015 год, тыс.руб.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Исполнение плана финансово-хозяйственной деятельности ФГБОУ ВПО «ЧелГУ» по расходам за 2015 год, тыс.руб.</vt:lpstr>
      <vt:lpstr>Слайд 12</vt:lpstr>
      <vt:lpstr>Показатели ФГБОУ ВПО «ЧелГУ» по «Дорожной карте» за период 2014-2016 годы</vt:lpstr>
      <vt:lpstr>  Структура расходов по ФГБОУ ВПО «ЧелГУ» по головному ВУЗу и филиалам за 2015 год </vt:lpstr>
      <vt:lpstr>   Направления расходования целевой субсидии на приобретение основных средств в 2015 году, млн. руб. </vt:lpstr>
      <vt:lpstr>Структура консолидированного бюджета ФГБОУ ВПО «ЧелГУ»  на 2014-2016 гг.  </vt:lpstr>
      <vt:lpstr>Консолидированная структура расходов  ФГБОУ ВПО «ЧелГУ» за 2014-2016 гг.</vt:lpstr>
      <vt:lpstr>Основные ожидаемые риски исполнения плана финансово-хозяйственной деятельности в 2016 г. </vt:lpstr>
      <vt:lpstr>Мероприятия, направленные на повышение  эффективности исполнения плана финансово-хозяйственной  деятельности ФГБОУ ВПО «ЧелГУ» 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varnizkayagg</dc:creator>
  <cp:lastModifiedBy>User</cp:lastModifiedBy>
  <cp:revision>220</cp:revision>
  <dcterms:created xsi:type="dcterms:W3CDTF">2015-11-24T03:56:09Z</dcterms:created>
  <dcterms:modified xsi:type="dcterms:W3CDTF">2016-04-25T03:11:56Z</dcterms:modified>
</cp:coreProperties>
</file>