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handoutMasterIdLst>
    <p:handoutMasterId r:id="rId30"/>
  </p:handoutMasterIdLst>
  <p:sldIdLst>
    <p:sldId id="315" r:id="rId2"/>
    <p:sldId id="342" r:id="rId3"/>
    <p:sldId id="344" r:id="rId4"/>
    <p:sldId id="345" r:id="rId5"/>
    <p:sldId id="346" r:id="rId6"/>
    <p:sldId id="343" r:id="rId7"/>
    <p:sldId id="355" r:id="rId8"/>
    <p:sldId id="354" r:id="rId9"/>
    <p:sldId id="353" r:id="rId10"/>
    <p:sldId id="352" r:id="rId11"/>
    <p:sldId id="361" r:id="rId12"/>
    <p:sldId id="360" r:id="rId13"/>
    <p:sldId id="365" r:id="rId14"/>
    <p:sldId id="364" r:id="rId15"/>
    <p:sldId id="363" r:id="rId16"/>
    <p:sldId id="362" r:id="rId17"/>
    <p:sldId id="366" r:id="rId18"/>
    <p:sldId id="358" r:id="rId19"/>
    <p:sldId id="357" r:id="rId20"/>
    <p:sldId id="356" r:id="rId21"/>
    <p:sldId id="351" r:id="rId22"/>
    <p:sldId id="350" r:id="rId23"/>
    <p:sldId id="349" r:id="rId24"/>
    <p:sldId id="348" r:id="rId25"/>
    <p:sldId id="347" r:id="rId26"/>
    <p:sldId id="292" r:id="rId27"/>
    <p:sldId id="368" r:id="rId28"/>
    <p:sldId id="367" r:id="rId29"/>
  </p:sldIdLst>
  <p:sldSz cx="9144000" cy="6858000" type="screen4x3"/>
  <p:notesSz cx="6811963" cy="99456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33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3179" autoAdjust="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93" cy="497842"/>
          </a:xfrm>
          <a:prstGeom prst="rect">
            <a:avLst/>
          </a:prstGeom>
        </p:spPr>
        <p:txBody>
          <a:bodyPr vert="horz" lIns="91614" tIns="45807" rIns="91614" bIns="45807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780" y="0"/>
            <a:ext cx="2952593" cy="497842"/>
          </a:xfrm>
          <a:prstGeom prst="rect">
            <a:avLst/>
          </a:prstGeom>
        </p:spPr>
        <p:txBody>
          <a:bodyPr vert="horz" lIns="91614" tIns="45807" rIns="91614" bIns="45807" rtlCol="0"/>
          <a:lstStyle>
            <a:lvl1pPr algn="r">
              <a:defRPr sz="1200" smtClean="0"/>
            </a:lvl1pPr>
          </a:lstStyle>
          <a:p>
            <a:pPr>
              <a:defRPr/>
            </a:pPr>
            <a:fld id="{714028BE-772F-47F2-A423-4CF16A8F2D78}" type="datetimeFigureOut">
              <a:rPr lang="ru-RU"/>
              <a:pPr>
                <a:defRPr/>
              </a:pPr>
              <a:t>03.03.2015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846"/>
            <a:ext cx="2952593" cy="497842"/>
          </a:xfrm>
          <a:prstGeom prst="rect">
            <a:avLst/>
          </a:prstGeom>
        </p:spPr>
        <p:txBody>
          <a:bodyPr vert="horz" lIns="91614" tIns="45807" rIns="91614" bIns="45807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780" y="9447846"/>
            <a:ext cx="2952593" cy="497842"/>
          </a:xfrm>
          <a:prstGeom prst="rect">
            <a:avLst/>
          </a:prstGeom>
        </p:spPr>
        <p:txBody>
          <a:bodyPr vert="horz" lIns="91614" tIns="45807" rIns="91614" bIns="45807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CC62EDF-9AF2-4843-8FFC-6FD87A3B2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458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ru-RU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z="2400" smtClean="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049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050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CD17D-41C6-4FCE-BB91-9604C6C2C3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55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9C282-F1CD-4D20-99B0-F2FFDD5764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66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92828-510E-4405-B199-F598AB55B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841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B922A-5FFA-47D6-8084-941103E579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19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0FB15-F11C-442F-BAE3-67FEF2E72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63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79321-AFA0-440C-80F4-2CD1BA928D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90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7D7A4-73FC-4AB8-A29F-79A6BCD5C2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10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BE082-71AB-4621-9BCE-B0FB0F3E52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36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0D1C5-49F1-441A-B41E-03F6A72E65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961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2DC00-B842-4F31-AC03-C59F7C7E5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06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CB6EF-BEE2-4B23-A920-10ACD9CEA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33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5ACF1C8-5E41-4355-81B2-47A8E9BE4D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ru-RU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0"/>
            <a:ext cx="9144000" cy="2282825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099" name="Заголовок 5"/>
          <p:cNvSpPr>
            <a:spLocks noGrp="1"/>
          </p:cNvSpPr>
          <p:nvPr>
            <p:ph type="title"/>
          </p:nvPr>
        </p:nvSpPr>
        <p:spPr>
          <a:xfrm>
            <a:off x="390364" y="1700808"/>
            <a:ext cx="8363272" cy="3475856"/>
          </a:xfrm>
        </p:spPr>
        <p:txBody>
          <a:bodyPr/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Состояние и основные направления работы университета по гражданско-патриотическому воспитанию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молодежи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Трушина И.А.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проректор по работе с молодежью</a:t>
            </a:r>
          </a:p>
        </p:txBody>
      </p:sp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179388" y="620713"/>
          <a:ext cx="17859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2" name="Image" r:id="rId3" imgW="490687" imgH="182880" progId="">
                  <p:embed/>
                </p:oleObj>
              </mc:Choice>
              <mc:Fallback>
                <p:oleObj name="Image" r:id="rId3" imgW="490687" imgH="182880" progId="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620713"/>
                        <a:ext cx="17859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2" name="Picture 10" descr="завитушка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7921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981075" y="68263"/>
            <a:ext cx="118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Челябинский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государственный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университет</a:t>
            </a:r>
          </a:p>
        </p:txBody>
      </p:sp>
    </p:spTree>
    <p:extLst>
      <p:ext uri="{BB962C8B-B14F-4D97-AF65-F5344CB8AC3E}">
        <p14:creationId xmlns:p14="http://schemas.microsoft.com/office/powerpoint/2010/main" val="63236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47675" y="620712"/>
            <a:ext cx="8239125" cy="5832623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 Гражданско-патриотическое воспитание</a:t>
            </a:r>
          </a:p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Основные задачи: </a:t>
            </a:r>
          </a:p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развитие добровольческой 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волонтерской)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студентов;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создание условий для деятельности студенческих общественных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объединений, развитие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всех моделей студенческого самоуправления и самоорганизации;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воспитание толерантности к представителям различных этносов, межнационального сотрудничества;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профилактика и противодействие экстремизму.</a:t>
            </a:r>
          </a:p>
          <a:p>
            <a:pPr marL="0" indent="0" algn="ctr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11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Вовлеченность студентов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970312"/>
              </p:ext>
            </p:extLst>
          </p:nvPr>
        </p:nvGraphicFramePr>
        <p:xfrm>
          <a:off x="447675" y="1141413"/>
          <a:ext cx="8372798" cy="51679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0641"/>
                <a:gridCol w="2790641"/>
                <a:gridCol w="2791516"/>
              </a:tblGrid>
              <a:tr h="1087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Проекты,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Количество студентов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Доля от общего числа обучающихся (включая филиалы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), %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159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«Лучшая академическая группа»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2,5%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19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«Школа лидера»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1,5%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9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Юрклиника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» (оказание бесплатной юридической помощи населению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0,3%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3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Волонтерское движение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3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Студенческие трудовые отряды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2,5%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3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Отряд охраны «Южный рубеж»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95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0,9%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97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Основные проблемы: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недостаточная эффективность работы органов студенческого самоуправления;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недостаточное взаимодействие администрации вуза с органами студенческого самоуправления и органов студенческого самоуправления между собой.</a:t>
            </a:r>
          </a:p>
        </p:txBody>
      </p:sp>
    </p:spTree>
    <p:extLst>
      <p:ext uri="{BB962C8B-B14F-4D97-AF65-F5344CB8AC3E}">
        <p14:creationId xmlns:p14="http://schemas.microsoft.com/office/powerpoint/2010/main" val="48903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4. Краеведческая и туристическая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Основная задача: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стимулирование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интереса студентов к историческому и культурному наследию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России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путем развития системы внутреннего туризма.</a:t>
            </a:r>
          </a:p>
          <a:p>
            <a:pPr marL="0" indent="0">
              <a:buNone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94422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Вовлеченность студентов</a:t>
            </a:r>
          </a:p>
          <a:p>
            <a:pPr marL="0" indent="0" algn="ctr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789802"/>
              </p:ext>
            </p:extLst>
          </p:nvPr>
        </p:nvGraphicFramePr>
        <p:xfrm>
          <a:off x="447675" y="1340768"/>
          <a:ext cx="8300790" cy="46085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6641"/>
                <a:gridCol w="2766641"/>
                <a:gridCol w="2767508"/>
              </a:tblGrid>
              <a:tr h="1316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Проекты, мероприятия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Количество студентов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Доля от общего числа обучающихся (включая филиалы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), %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835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Т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уристский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клуб «Саламандр»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65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0,65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83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рхеологическое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движение «Аркаим»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0,6%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5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«Национальный туризм» экскурсионные туры в культурные и исторические центры  России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160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1,6%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177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Основная проблема</a:t>
            </a:r>
            <a:r>
              <a:rPr lang="ru-RU" sz="2000" dirty="0" smtClean="0"/>
              <a:t>: </a:t>
            </a:r>
            <a:endParaRPr lang="ru-RU" sz="2000" dirty="0"/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отсутствие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официального статуса у клуба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«Саламандр».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9819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5. Научно-исследовательская работа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студентами 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школьниками</a:t>
            </a:r>
          </a:p>
          <a:p>
            <a:pPr marL="0" indent="0" algn="ctr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Основная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задача: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стимулирование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интереса студентов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школьников к историческому,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культурному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наследию России;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вовлечение школьников в деятельность высшей школы, привлечение абитуриентов.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44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Вовлеченность школьников и студентов</a:t>
            </a:r>
          </a:p>
          <a:p>
            <a:pPr marL="0" indent="0" algn="ctr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926557"/>
              </p:ext>
            </p:extLst>
          </p:nvPr>
        </p:nvGraphicFramePr>
        <p:xfrm>
          <a:off x="447675" y="1141413"/>
          <a:ext cx="8156774" cy="545594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287443"/>
                <a:gridCol w="2556614"/>
                <a:gridCol w="2312717"/>
              </a:tblGrid>
              <a:tr h="1244590"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Проекты,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Количество студентов и школьников, вовлеченных в проект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Доля от общего числа обучающихся (включая филиалы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),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0240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Фестиваль науки</a:t>
                      </a: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для студентов и школьников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4590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Конкурс исследовательских работ учащихся «Интеллектуалы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XXI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 века»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887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4590"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Конкурс на лучшую научно-исследовательскую работу среди студентов и аспирантов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112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1,1%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38790"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НОУ Малая академия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93140"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Исследовательско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-творческий конкурс «Герои Отечества - наши земляки»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 487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42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Основные проблемы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снижение доли работ по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естественно-научному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математическому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циклам, вследствие чего – неравномерное распределение нагрузки между преподавателями;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методическая неподготовленность преподавателей к работе со школьниками.</a:t>
            </a:r>
          </a:p>
          <a:p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31650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323528" y="620712"/>
            <a:ext cx="8363272" cy="540057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Мероприятия по защите окружающей среды и природы родного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края</a:t>
            </a:r>
          </a:p>
          <a:p>
            <a:pPr marL="0" indent="0" algn="ctr">
              <a:buNone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задачи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повышение мотивации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студентов к защите окружающей среды путем развития системы внутреннего туризма, межрегиональных молодежных обменов, поддержки участия студентов в реализации проектов экологических организаций, деятельности по охране памятников природы.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5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7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587606" y="551669"/>
            <a:ext cx="8229600" cy="1143000"/>
          </a:xfrm>
        </p:spPr>
        <p:txBody>
          <a:bodyPr/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Участники программы:</a:t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endParaRPr lang="ru-RU" sz="3200" dirty="0" smtClean="0"/>
          </a:p>
        </p:txBody>
      </p:sp>
      <p:sp>
        <p:nvSpPr>
          <p:cNvPr id="14339" name="Содержимое 3"/>
          <p:cNvSpPr>
            <a:spLocks noGrp="1"/>
          </p:cNvSpPr>
          <p:nvPr>
            <p:ph idx="1"/>
          </p:nvPr>
        </p:nvSpPr>
        <p:spPr>
          <a:xfrm>
            <a:off x="107950" y="1628800"/>
            <a:ext cx="8601306" cy="3886200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Структурные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подразделения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университета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кафедры;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факультеты (институты);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- Центр оздоровительной физической культуры;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 воспитательной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190938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Вовлеченность студентов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368192"/>
              </p:ext>
            </p:extLst>
          </p:nvPr>
        </p:nvGraphicFramePr>
        <p:xfrm>
          <a:off x="447674" y="1141413"/>
          <a:ext cx="8156774" cy="553160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287443"/>
                <a:gridCol w="2556613"/>
                <a:gridCol w="2312718"/>
              </a:tblGrid>
              <a:tr h="1043570"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Проекты, мероприятия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Количество студентов, вовлеченных в проект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Доля от общего числа обучающихся (включая филиалы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</a:rPr>
                        <a:t>), %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</a:tr>
              <a:tr h="415221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Эколого-педагогический отряд «ЭкоСТОП»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1%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</a:tr>
              <a:tr h="2308571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«Общественный инспектор охраны природы»</a:t>
                      </a:r>
                    </a:p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Обладатель Премии «Содействие», поддержан Экологическими советами  при Президенте РФ и Губернаторе Челябинской области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900">
                        <a:effectLst/>
                      </a:endParaRPr>
                    </a:p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0,7 %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</a:tr>
              <a:tr h="415221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ЭКОавтобус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900">
                        <a:effectLst/>
                      </a:endParaRPr>
                    </a:p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0,3%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</a:tr>
              <a:tr h="622833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«Природно-экологический парк» (пос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Старокамышинск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900">
                        <a:effectLst/>
                      </a:endParaRPr>
                    </a:p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0,4%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</a:tr>
              <a:tr h="415221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«Экологическое образование в школах»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900">
                        <a:effectLst/>
                      </a:endParaRPr>
                    </a:p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0,15%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</a:tr>
              <a:tr h="207611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Субботники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20%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67" marR="5306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25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-27384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107950" y="342900"/>
            <a:ext cx="8578850" cy="5966419"/>
          </a:xfrm>
        </p:spPr>
        <p:txBody>
          <a:bodyPr/>
          <a:lstStyle/>
          <a:p>
            <a:pPr marL="0" indent="0" algn="ctr">
              <a:buNone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проблемы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организация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ЭкоСТОП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» не имеет собственного лицевого счёта, поэтому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затруднительно участвовать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конкурсах и грантах по экологическому или молодёжному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направлению;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для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проведения научных исследований в области экологии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недостаточно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имеющегося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оборудования;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проблема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привлечения студентов к мероприятиям, акциям, созданию проектов - занятия на волонтёрской основе для студентов становятся малоинтересными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36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7. Спортивная работа 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формирование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здорового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образа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жизни</a:t>
            </a:r>
          </a:p>
          <a:p>
            <a:pPr marL="0" indent="0" algn="ctr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Основная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задача: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сохранение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укрепление здоровья молодежи путем популяризации здорового образа.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44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807534"/>
              </p:ext>
            </p:extLst>
          </p:nvPr>
        </p:nvGraphicFramePr>
        <p:xfrm>
          <a:off x="827090" y="1141412"/>
          <a:ext cx="7705351" cy="4015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8182"/>
                <a:gridCol w="2568182"/>
                <a:gridCol w="2568987"/>
              </a:tblGrid>
              <a:tr h="12356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Проекты,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Количество студентов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Доля от общего числа обучающихся (включая филиалы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), %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78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Спортивные студенческие клубы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89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Донорское движение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89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«Ледяные выходные»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45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Оздоровительные программы в санатории-профилактории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ЧелГУ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1400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14%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63071" y="487691"/>
            <a:ext cx="48178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Вовлеченность студентов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36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Основные проблемы: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низкое количество студентов,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включенных в работу спортивных студенческих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клубов,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силу отсутствия комплексной работы по популяризации здорового образа жизни.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85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462372" y="523193"/>
            <a:ext cx="8219256" cy="6002151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8. Информационное сопровождение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участие в освещении будущих и прошедших мероприятий самих инициаторов – структурных подразделений;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освещение вопросов гражданско-патриотического воспитания в газете «Университетская набережная» и на сайте университета;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обновление наглядной агитации по гражданско-патриотическому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воспитанию;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вовлечение студентов в организацию и освещение мероприятий гражданско-патриотического воспитания.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42699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-6" y="-35511"/>
            <a:ext cx="9144000" cy="2282825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099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100" name="Объект 6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16152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Основные проблемы: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недостаточно эффективное взаимодействие всех структур, занимающихся гражданско-патриотическим воспитанием молодежи, с управлением по связям с общественностью;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недостаточное участие студентов в анонсировании и освещении мероприятий по гражданско-патриотическому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воспитанию.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179388" y="620713"/>
          <a:ext cx="17859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25" name="Image" r:id="rId3" imgW="490687" imgH="182880" progId="">
                  <p:embed/>
                </p:oleObj>
              </mc:Choice>
              <mc:Fallback>
                <p:oleObj name="Image" r:id="rId3" imgW="490687" imgH="182880" progId="">
                  <p:embed/>
                  <p:pic>
                    <p:nvPicPr>
                      <p:cNvPr id="0" name="Picture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620713"/>
                        <a:ext cx="17859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2" name="Picture 10" descr="завитушка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7921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981075" y="68263"/>
            <a:ext cx="118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Челябинский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государственный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университет</a:t>
            </a:r>
          </a:p>
        </p:txBody>
      </p:sp>
    </p:spTree>
    <p:extLst>
      <p:ext uri="{BB962C8B-B14F-4D97-AF65-F5344CB8AC3E}">
        <p14:creationId xmlns:p14="http://schemas.microsoft.com/office/powerpoint/2010/main" val="13494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-6" y="-35511"/>
            <a:ext cx="9144000" cy="2282825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099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 smtClean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6304042"/>
              </p:ext>
            </p:extLst>
          </p:nvPr>
        </p:nvGraphicFramePr>
        <p:xfrm>
          <a:off x="457200" y="1628775"/>
          <a:ext cx="82296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0784"/>
                <a:gridCol w="4258816"/>
              </a:tblGrid>
              <a:tr h="35452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проблемы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Предлагаемые пути решения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7470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1.Отсутствие нормативно-методической базы гражданско-патриотического воспитания студенческой молодежи в современных условиях.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Недостаточная разработанность механизмов стимулирования активности профессорско-преподавательского состава в сфере воспитательной деятельности.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Недостаточная эффективность работы органов студенческого самоуправления.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Внести коррективы в Программу гражданско-патриотического воспитания студентов ФГБОУ ВПО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ЧелГУ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2014-2016 гг. и разработать методологическую базу ее реализации.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Разработать систему стимулирования деятельности преподавателей университета в рамках гражданско-патриотического воспитания студенческой молодежи.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Дополнить Программу гражданско-патриотического воспитания студентов ФГБОУ ВПО «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ЧелГУ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на 2014–2016 гг. разделом «Студенческое самоуправление».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179388" y="620713"/>
          <a:ext cx="17859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9" name="Image" r:id="rId3" imgW="490687" imgH="182880" progId="">
                  <p:embed/>
                </p:oleObj>
              </mc:Choice>
              <mc:Fallback>
                <p:oleObj name="Image" r:id="rId3" imgW="490687" imgH="182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620713"/>
                        <a:ext cx="17859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2" name="Picture 10" descr="завитушка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7921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981075" y="68263"/>
            <a:ext cx="118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Челябинский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государственный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университет</a:t>
            </a:r>
          </a:p>
        </p:txBody>
      </p:sp>
    </p:spTree>
    <p:extLst>
      <p:ext uri="{BB962C8B-B14F-4D97-AF65-F5344CB8AC3E}">
        <p14:creationId xmlns:p14="http://schemas.microsoft.com/office/powerpoint/2010/main" val="145847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0"/>
            <a:ext cx="9144000" cy="2282825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099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100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b="1" dirty="0" smtClean="0"/>
              <a:t>СПАСИБО</a:t>
            </a:r>
          </a:p>
          <a:p>
            <a:pPr marL="0" indent="0" algn="ctr">
              <a:buNone/>
            </a:pPr>
            <a:r>
              <a:rPr lang="ru-RU" sz="2800" b="1" dirty="0" smtClean="0"/>
              <a:t>за </a:t>
            </a:r>
          </a:p>
          <a:p>
            <a:pPr marL="0" indent="0" algn="ctr">
              <a:buNone/>
            </a:pPr>
            <a:r>
              <a:rPr lang="ru-RU" sz="2800" b="1" dirty="0" smtClean="0"/>
              <a:t>ВНИМАНИЕ!</a:t>
            </a:r>
            <a:endParaRPr lang="ru-RU" sz="2800" dirty="0" smtClean="0"/>
          </a:p>
        </p:txBody>
      </p:sp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179388" y="620713"/>
          <a:ext cx="17859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4" name="Image" r:id="rId3" imgW="490687" imgH="182880" progId="">
                  <p:embed/>
                </p:oleObj>
              </mc:Choice>
              <mc:Fallback>
                <p:oleObj name="Image" r:id="rId3" imgW="490687" imgH="182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620713"/>
                        <a:ext cx="17859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2" name="Picture 10" descr="завитушка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7921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981075" y="68263"/>
            <a:ext cx="118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Челябинский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государственный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университет</a:t>
            </a:r>
          </a:p>
        </p:txBody>
      </p:sp>
    </p:spTree>
    <p:extLst>
      <p:ext uri="{BB962C8B-B14F-4D97-AF65-F5344CB8AC3E}">
        <p14:creationId xmlns:p14="http://schemas.microsoft.com/office/powerpoint/2010/main" val="119357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7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Участники программы:</a:t>
            </a:r>
          </a:p>
        </p:txBody>
      </p:sp>
      <p:sp>
        <p:nvSpPr>
          <p:cNvPr id="14339" name="Содержимое 3"/>
          <p:cNvSpPr>
            <a:spLocks noGrp="1"/>
          </p:cNvSpPr>
          <p:nvPr>
            <p:ph idx="1"/>
          </p:nvPr>
        </p:nvSpPr>
        <p:spPr>
          <a:xfrm>
            <a:off x="107950" y="1141412"/>
            <a:ext cx="8856538" cy="5455940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Студенческие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объединения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ЧелГУ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первичная профсоюзная организация студентов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бъединенный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овет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обучающихся; 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Штаб студенческих трудовых отрядов;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Волонтерский центр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Студенческий спортивный клуб «Кислород»;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Эколого-педагогический отряд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ЭкоСТОП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Волонтерское движение «Свет» (Троицкий филиал);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Отряд охраны правопорядка «Южный рубеж» (Троицкий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филиал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Волонтерский отряд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Миасского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филиала;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археологический клуб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Аркаим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52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7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Участники программы:</a:t>
            </a:r>
          </a:p>
        </p:txBody>
      </p:sp>
      <p:sp>
        <p:nvSpPr>
          <p:cNvPr id="14339" name="Содержимое 3"/>
          <p:cNvSpPr>
            <a:spLocks noGrp="1"/>
          </p:cNvSpPr>
          <p:nvPr>
            <p:ph idx="1"/>
          </p:nvPr>
        </p:nvSpPr>
        <p:spPr>
          <a:xfrm>
            <a:off x="107950" y="1141412"/>
            <a:ext cx="8856538" cy="5455940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Социальные партнёры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Челябинская региональная общественная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организация           участников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боевых действий «Родина»;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Международная Ассоциация ветеранов подразделения антитеррора «Альфа»;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Военно-патриотическое молодежное объединение «Воин»;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Общероссийское общественное движение «Россия православная»;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Челябинская региональная молодежная общественная организация поддержки инициатив «Молодёжная палата»;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Общество с ограниченной ответственностью «Челябинское бюро международного туризма «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Спутник» и др.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44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-1"/>
            <a:ext cx="9144000" cy="2282825"/>
            <a:chOff x="0" y="0"/>
            <a:chExt cx="5760" cy="143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7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504030" y="188913"/>
            <a:ext cx="8182769" cy="952499"/>
          </a:xfrm>
        </p:spPr>
        <p:txBody>
          <a:bodyPr/>
          <a:lstStyle/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Направления программы:</a:t>
            </a:r>
          </a:p>
        </p:txBody>
      </p:sp>
      <p:sp>
        <p:nvSpPr>
          <p:cNvPr id="14339" name="Содержимое 3"/>
          <p:cNvSpPr>
            <a:spLocks noGrp="1"/>
          </p:cNvSpPr>
          <p:nvPr>
            <p:ph idx="1"/>
          </p:nvPr>
        </p:nvSpPr>
        <p:spPr>
          <a:xfrm>
            <a:off x="107950" y="908720"/>
            <a:ext cx="8856538" cy="5688632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Организационная работа.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 Подготовка к празднованию 70-летия Победы советского народа в Великой Отечественной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войне.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3. Гражданско-патриотическое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воспитание.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4. Краеведческая и туристическая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работа.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Научно-исследовательская работа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 студентами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школьниками.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6. Мероприятия по защите окружающей среды и природы родного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края.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7. Спортивная работа и формирование здорового образа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жизни.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8. Информационное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сопровождение.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41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107950" y="620712"/>
            <a:ext cx="8578850" cy="6048647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 Организационная работа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/>
              <a:t>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разработка и актуализация положений, концепций и прочих локальных документов в соответствии с изменениями приоритетов государственной молодежной политики;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организация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участия студентов в конкурсах, грантах, соревнованиях по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гражданско-патриотической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тематике;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создание и организация работы коллективов, кружков, досуговых центров, профессиональных и студенческих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объединений.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01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107950" y="620712"/>
            <a:ext cx="8578850" cy="5976639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Проблемы направления: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неготовность преподавателей участвовать в воспитательной деятельности во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внеучебное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время; 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отсутствие эффективной системы материального и нематериального стимулирования преподавателей участвующих в воспитательной работе;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недостаточное методическое обеспечение процесса воспитательной работы в университете;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недостаточное развитие межфакультетских связей в осуществлении воспитательной работы со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студентами.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73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323528" y="620712"/>
            <a:ext cx="8363272" cy="5544591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Подготовка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 празднованию 70-летия Победы советского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народа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Великой Отечественной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войне</a:t>
            </a:r>
          </a:p>
          <a:p>
            <a:pPr marL="0" indent="0" algn="ctr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задачи: </a:t>
            </a:r>
          </a:p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воспитание патриотических чувств и сознания студентов на основе изучения исторических ценностей и роли России в судьбах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мира;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формирование чувства национальной гордости, гражданского достоинства  и любви к Отечеству, своему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народу.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998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6" name="Picture 10" descr="завитушка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5362" name="Содержимое 3"/>
          <p:cNvSpPr>
            <a:spLocks noGrp="1"/>
          </p:cNvSpPr>
          <p:nvPr>
            <p:ph idx="1"/>
          </p:nvPr>
        </p:nvSpPr>
        <p:spPr>
          <a:xfrm>
            <a:off x="107950" y="620712"/>
            <a:ext cx="8784530" cy="5976639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Планируемые мероприятия: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благотворительные акции;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выставочные проекты;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круглый стол с участием ветеранов Великой Отечественной войны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студентов;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военно-патриотическая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игра «Чтобы помнили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патриотические акции;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участие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митинге,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посвященном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Дню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Победы;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праздничные концерты  и др.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25280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0">
      <a:dk1>
        <a:srgbClr val="000000"/>
      </a:dk1>
      <a:lt1>
        <a:srgbClr val="FFFFFF"/>
      </a:lt1>
      <a:dk2>
        <a:srgbClr val="000000"/>
      </a:dk2>
      <a:lt2>
        <a:srgbClr val="FF9900"/>
      </a:lt2>
      <a:accent1>
        <a:srgbClr val="FFCC99"/>
      </a:accent1>
      <a:accent2>
        <a:srgbClr val="FBA313"/>
      </a:accent2>
      <a:accent3>
        <a:srgbClr val="FFFFFF"/>
      </a:accent3>
      <a:accent4>
        <a:srgbClr val="000000"/>
      </a:accent4>
      <a:accent5>
        <a:srgbClr val="FFE2CA"/>
      </a:accent5>
      <a:accent6>
        <a:srgbClr val="E39310"/>
      </a:accent6>
      <a:hlink>
        <a:srgbClr val="CC3300"/>
      </a:hlink>
      <a:folHlink>
        <a:srgbClr val="FCC66E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Положение_КПВ" id="{6295866E-F792-4A5A-AB2C-CB513D460090}" vid="{0AD658EC-A1A7-41C9-9E09-4B2655BDCC2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2544</TotalTime>
  <Words>1415</Words>
  <Application>Microsoft Office PowerPoint</Application>
  <PresentationFormat>Экран (4:3)</PresentationFormat>
  <Paragraphs>311</Paragraphs>
  <Slides>28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Arial Black</vt:lpstr>
      <vt:lpstr>Calibri</vt:lpstr>
      <vt:lpstr>Times New Roman</vt:lpstr>
      <vt:lpstr>Times New Roman Cyr</vt:lpstr>
      <vt:lpstr>Wingdings</vt:lpstr>
      <vt:lpstr>Пиксел</vt:lpstr>
      <vt:lpstr>Image</vt:lpstr>
      <vt:lpstr>Состояние и основные направления работы университета по гражданско-патриотическому воспитанию молодежи  Трушина И.А.  проректор по работе с молодежью</vt:lpstr>
      <vt:lpstr> Участники программы: </vt:lpstr>
      <vt:lpstr>      Участники программы:</vt:lpstr>
      <vt:lpstr>      Участники программы:</vt:lpstr>
      <vt:lpstr>Направления программы: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262</cp:revision>
  <cp:lastPrinted>2015-01-26T02:41:00Z</cp:lastPrinted>
  <dcterms:created xsi:type="dcterms:W3CDTF">2013-03-10T17:55:24Z</dcterms:created>
  <dcterms:modified xsi:type="dcterms:W3CDTF">2015-03-03T11:11:43Z</dcterms:modified>
</cp:coreProperties>
</file>