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handoutMasterIdLst>
    <p:handoutMasterId r:id="rId8"/>
  </p:handoutMasterIdLst>
  <p:sldIdLst>
    <p:sldId id="315" r:id="rId2"/>
    <p:sldId id="342" r:id="rId3"/>
    <p:sldId id="345" r:id="rId4"/>
    <p:sldId id="347" r:id="rId5"/>
    <p:sldId id="344" r:id="rId6"/>
    <p:sldId id="292" r:id="rId7"/>
  </p:sldIdLst>
  <p:sldSz cx="9144000" cy="6858000" type="screen4x3"/>
  <p:notesSz cx="6811963" cy="99456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3179" autoAdjust="0"/>
  </p:normalViewPr>
  <p:slideViewPr>
    <p:cSldViewPr>
      <p:cViewPr varScale="1">
        <p:scale>
          <a:sx n="63" d="100"/>
          <a:sy n="63" d="100"/>
        </p:scale>
        <p:origin x="130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93" cy="497842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780" y="0"/>
            <a:ext cx="2952593" cy="497842"/>
          </a:xfrm>
          <a:prstGeom prst="rect">
            <a:avLst/>
          </a:prstGeom>
        </p:spPr>
        <p:txBody>
          <a:bodyPr vert="horz" lIns="91614" tIns="45807" rIns="91614" bIns="45807" rtlCol="0"/>
          <a:lstStyle>
            <a:lvl1pPr algn="r">
              <a:defRPr sz="1200" smtClean="0"/>
            </a:lvl1pPr>
          </a:lstStyle>
          <a:p>
            <a:pPr>
              <a:defRPr/>
            </a:pPr>
            <a:fld id="{714028BE-772F-47F2-A423-4CF16A8F2D78}" type="datetimeFigureOut">
              <a:rPr lang="ru-RU"/>
              <a:pPr>
                <a:defRPr/>
              </a:pPr>
              <a:t>30.10.2017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846"/>
            <a:ext cx="2952593" cy="497842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780" y="9447846"/>
            <a:ext cx="2952593" cy="497842"/>
          </a:xfrm>
          <a:prstGeom prst="rect">
            <a:avLst/>
          </a:prstGeom>
        </p:spPr>
        <p:txBody>
          <a:bodyPr vert="horz" lIns="91614" tIns="45807" rIns="91614" bIns="45807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CC62EDF-9AF2-4843-8FFC-6FD87A3B2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458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sz="2400" smtClean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049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050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CD17D-41C6-4FCE-BB91-9604C6C2C3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55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9C282-F1CD-4D20-99B0-F2FFDD5764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66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92828-510E-4405-B199-F598AB55B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841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B922A-5FFA-47D6-8084-941103E579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19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0FB15-F11C-442F-BAE3-67FEF2E72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63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79321-AFA0-440C-80F4-2CD1BA928D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90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7D7A4-73FC-4AB8-A29F-79A6BCD5C2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10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E082-71AB-4621-9BCE-B0FB0F3E52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36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0D1C5-49F1-441A-B41E-03F6A72E65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96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2DC00-B842-4F31-AC03-C59F7C7E5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06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CB6EF-BEE2-4B23-A920-10ACD9CEA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33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5ACF1C8-5E41-4355-81B2-47A8E9BE4D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smtClean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0"/>
            <a:ext cx="9144000" cy="228282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100" name="Объект 6"/>
          <p:cNvSpPr>
            <a:spLocks noGrp="1"/>
          </p:cNvSpPr>
          <p:nvPr>
            <p:ph idx="4294967295"/>
          </p:nvPr>
        </p:nvSpPr>
        <p:spPr>
          <a:xfrm>
            <a:off x="504031" y="2060848"/>
            <a:ext cx="8229600" cy="38862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/>
              <a:t>Целевая программа «Мероприятия по обеспечению качественного набора в Челябинский государственный университет в 2018 г.»</a:t>
            </a:r>
            <a:endParaRPr lang="ru-RU" sz="2800" dirty="0" smtClean="0"/>
          </a:p>
        </p:txBody>
      </p:sp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4" name="Image" r:id="rId3" imgW="490687" imgH="182880" progId="">
                  <p:embed/>
                </p:oleObj>
              </mc:Choice>
              <mc:Fallback>
                <p:oleObj name="Image" r:id="rId3" imgW="490687" imgH="182880" progId="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2" name="Picture 10" descr="завитушка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7921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981075" y="68263"/>
            <a:ext cx="118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Челябинский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государственный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университет</a:t>
            </a:r>
          </a:p>
        </p:txBody>
      </p:sp>
    </p:spTree>
    <p:extLst>
      <p:ext uri="{BB962C8B-B14F-4D97-AF65-F5344CB8AC3E}">
        <p14:creationId xmlns:p14="http://schemas.microsoft.com/office/powerpoint/2010/main" val="63236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7" name="Picture 10" descr="завитушка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4339" name="Содержимое 3"/>
          <p:cNvSpPr>
            <a:spLocks noGrp="1"/>
          </p:cNvSpPr>
          <p:nvPr>
            <p:ph idx="4294967295"/>
          </p:nvPr>
        </p:nvSpPr>
        <p:spPr>
          <a:xfrm>
            <a:off x="504031" y="1988840"/>
            <a:ext cx="8229600" cy="3886200"/>
          </a:xfrm>
        </p:spPr>
        <p:txBody>
          <a:bodyPr/>
          <a:lstStyle/>
          <a:p>
            <a:pPr marL="0" indent="0" algn="ctr">
              <a:buNone/>
            </a:pPr>
            <a:endParaRPr lang="ru-RU" sz="2800" dirty="0" smtClean="0"/>
          </a:p>
        </p:txBody>
      </p:sp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Image" r:id="rId4" imgW="490687" imgH="182880" progId="">
                  <p:embed/>
                </p:oleObj>
              </mc:Choice>
              <mc:Fallback>
                <p:oleObj name="Image" r:id="rId4" imgW="490687" imgH="182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001110"/>
              </p:ext>
            </p:extLst>
          </p:nvPr>
        </p:nvGraphicFramePr>
        <p:xfrm>
          <a:off x="323528" y="1700808"/>
          <a:ext cx="8316441" cy="4707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036"/>
                <a:gridCol w="3559027"/>
                <a:gridCol w="1276953"/>
                <a:gridCol w="1505431"/>
                <a:gridCol w="1406994"/>
              </a:tblGrid>
              <a:tr h="164272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 dirty="0">
                          <a:effectLst/>
                        </a:rPr>
                        <a:t>Челябинская область</a:t>
                      </a:r>
                      <a:endParaRPr lang="ru-RU" sz="8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5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№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п/п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Муниципальный район/городской </a:t>
                      </a:r>
                      <a:r>
                        <a:rPr lang="ru-RU" sz="1400" dirty="0" smtClean="0">
                          <a:effectLst/>
                        </a:rPr>
                        <a:t>округ</a:t>
                      </a:r>
                      <a:endParaRPr lang="ru-RU" sz="1400" dirty="0">
                        <a:effectLst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Бюджет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2017/2016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Внебюджет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2017/2016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Итого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2017/2016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Златоустовский городской округ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24/15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37/7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61/22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164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</a:rPr>
                        <a:t>Копейский</a:t>
                      </a:r>
                      <a:r>
                        <a:rPr lang="ru-RU" sz="1400" dirty="0">
                          <a:effectLst/>
                        </a:rPr>
                        <a:t> городской округ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22/16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34/17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56/33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Аргаяшский муниципальный район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13/7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16/1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29/8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Сосновский муниципальный район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11/0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18/2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29/2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</a:rPr>
                        <a:t>Саткинский</a:t>
                      </a:r>
                      <a:r>
                        <a:rPr lang="ru-RU" sz="1400" dirty="0">
                          <a:effectLst/>
                        </a:rPr>
                        <a:t> муниципальный </a:t>
                      </a:r>
                      <a:r>
                        <a:rPr lang="ru-RU" sz="1400" dirty="0" smtClean="0">
                          <a:effectLst/>
                        </a:rPr>
                        <a:t>район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4/2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22/7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26/9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876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Чебаркульский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муниципальный район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10/4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18/5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28/9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Кунашакский муниципальный район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9/3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11/9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20/11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Коркинский муниципальный район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10/5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9/6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19/11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Пластовский муниципальный район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6/5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12/1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18/6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Кыштымский городской округ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2/3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13/2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15/5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11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Верхнеуральский муниципальный район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4/5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9/0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13/5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  <a:tr h="32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</a:rPr>
                        <a:t>12</a:t>
                      </a:r>
                      <a:endParaRPr lang="ru-RU" sz="8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Чесменский муниципальный район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2/0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5/0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</a:rPr>
                        <a:t>7/0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89" marR="3808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38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7" name="Picture 10" descr="завитушка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4339" name="Содержимое 3"/>
          <p:cNvSpPr>
            <a:spLocks noGrp="1"/>
          </p:cNvSpPr>
          <p:nvPr>
            <p:ph idx="4294967295"/>
          </p:nvPr>
        </p:nvSpPr>
        <p:spPr>
          <a:xfrm>
            <a:off x="504031" y="1988840"/>
            <a:ext cx="8229600" cy="3886200"/>
          </a:xfrm>
        </p:spPr>
        <p:txBody>
          <a:bodyPr/>
          <a:lstStyle/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</p:txBody>
      </p:sp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Image" r:id="rId4" imgW="490687" imgH="182880" progId="">
                  <p:embed/>
                </p:oleObj>
              </mc:Choice>
              <mc:Fallback>
                <p:oleObj name="Image" r:id="rId4" imgW="490687" imgH="182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2941495"/>
          <a:ext cx="8229601" cy="2302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012"/>
                <a:gridCol w="2743012"/>
                <a:gridCol w="2743577"/>
              </a:tblGrid>
              <a:tr h="436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Олимпиада, конкурс 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П</a:t>
                      </a:r>
                      <a:r>
                        <a:rPr lang="ru-RU" sz="1200">
                          <a:effectLst/>
                        </a:rPr>
                        <a:t>оступившие в ЧелГУ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Победители и призеры (одиннадцатиклассники)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</a:tr>
              <a:tr h="655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Регионального конкурса Челябинского университетского образовательного округа по иностранному языку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30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37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</a:tr>
              <a:tr h="655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Регионального конкурса Челябинского университетского образовательного округа по обществознанию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29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36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</a:tr>
              <a:tr h="2184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«Старт»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33</a:t>
                      </a:r>
                      <a:endParaRPr lang="ru-RU" sz="12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49</a:t>
                      </a:r>
                      <a:endParaRPr lang="ru-RU" sz="12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25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7" name="Picture 10" descr="завитушка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sp>
        <p:nvSpPr>
          <p:cNvPr id="14339" name="Содержимое 3"/>
          <p:cNvSpPr>
            <a:spLocks noGrp="1"/>
          </p:cNvSpPr>
          <p:nvPr>
            <p:ph idx="4294967295"/>
          </p:nvPr>
        </p:nvSpPr>
        <p:spPr>
          <a:xfrm>
            <a:off x="504031" y="1988840"/>
            <a:ext cx="8229600" cy="38862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/>
              <a:t>Малая Академия</a:t>
            </a:r>
          </a:p>
          <a:p>
            <a:pPr marL="0" indent="0" algn="just">
              <a:buNone/>
            </a:pPr>
            <a:r>
              <a:rPr lang="ru-RU" sz="2400" dirty="0" smtClean="0"/>
              <a:t>7 из </a:t>
            </a:r>
            <a:r>
              <a:rPr lang="ru-RU" sz="2400" dirty="0"/>
              <a:t>26 </a:t>
            </a:r>
            <a:r>
              <a:rPr lang="ru-RU" sz="2400" dirty="0" smtClean="0"/>
              <a:t>авторов лучших </a:t>
            </a:r>
            <a:r>
              <a:rPr lang="ru-RU" sz="2400" dirty="0"/>
              <a:t>работ  </a:t>
            </a:r>
            <a:r>
              <a:rPr lang="ru-RU" sz="2400" dirty="0" smtClean="0"/>
              <a:t>стали студентам университета</a:t>
            </a:r>
            <a:endParaRPr lang="ru-RU" sz="2400" dirty="0"/>
          </a:p>
        </p:txBody>
      </p:sp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0" name="Image" r:id="rId4" imgW="490687" imgH="182880" progId="">
                  <p:embed/>
                </p:oleObj>
              </mc:Choice>
              <mc:Fallback>
                <p:oleObj name="Image" r:id="rId4" imgW="490687" imgH="182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0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0"/>
            <a:ext cx="9144000" cy="2282825"/>
            <a:chOff x="0" y="0"/>
            <a:chExt cx="5760" cy="143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1438"/>
            </a:xfrm>
            <a:prstGeom prst="rect">
              <a:avLst/>
            </a:prstGeom>
            <a:gradFill rotWithShape="1">
              <a:gsLst>
                <a:gs pos="0">
                  <a:srgbClr val="FFCC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342900" indent="-342900" algn="r">
                <a:buFontTx/>
                <a:buChar char="•"/>
              </a:pPr>
              <a:endParaRPr lang="ru-RU" sz="1800">
                <a:latin typeface="Arial" charset="0"/>
              </a:endParaRPr>
            </a:p>
          </p:txBody>
        </p:sp>
        <p:pic>
          <p:nvPicPr>
            <p:cNvPr id="7" name="Picture 10" descr="завитушка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499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618" y="43"/>
              <a:ext cx="7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Челябинский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государственный</a:t>
              </a:r>
            </a:p>
            <a:p>
              <a:pPr marL="342900" indent="-342900" algn="ctr"/>
              <a:r>
                <a:rPr lang="ru-RU" sz="1000" b="1">
                  <a:solidFill>
                    <a:srgbClr val="CC3300"/>
                  </a:solidFill>
                  <a:latin typeface="Times New Roman Cyr" pitchFamily="18" charset="0"/>
                </a:rPr>
                <a:t>университет</a:t>
              </a:r>
            </a:p>
          </p:txBody>
        </p:sp>
      </p:grpSp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98443943"/>
              </p:ext>
            </p:extLst>
          </p:nvPr>
        </p:nvGraphicFramePr>
        <p:xfrm>
          <a:off x="981075" y="1772816"/>
          <a:ext cx="7104381" cy="3787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7040"/>
                <a:gridCol w="1577040"/>
                <a:gridCol w="1220399"/>
                <a:gridCol w="2567342"/>
                <a:gridCol w="16256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</a:t>
                      </a: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 посещающих в начале уч. года 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  выбывших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посещающих курсы на конец уч.года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Математика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Русский язык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48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Обществознание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22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 (30%)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27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 (30%)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История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 (30%)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765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Английский язык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 (30%)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619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 (50%)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Творческий конкурс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Биология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Информатика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Списки детейTimes New Roman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0" name="Image" r:id="rId4" imgW="490687" imgH="182880" progId="">
                  <p:embed/>
                </p:oleObj>
              </mc:Choice>
              <mc:Fallback>
                <p:oleObj name="Image" r:id="rId4" imgW="490687" imgH="1828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208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72245" y="-16669"/>
            <a:ext cx="9144000" cy="228282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/>
          </a:p>
        </p:txBody>
      </p:sp>
      <p:sp>
        <p:nvSpPr>
          <p:cNvPr id="4100" name="Объект 6"/>
          <p:cNvSpPr>
            <a:spLocks noGrp="1"/>
          </p:cNvSpPr>
          <p:nvPr>
            <p:ph idx="4294967295"/>
          </p:nvPr>
        </p:nvSpPr>
        <p:spPr>
          <a:xfrm>
            <a:off x="900112" y="1981200"/>
            <a:ext cx="7776343" cy="38862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3600" b="1" dirty="0" smtClean="0"/>
              <a:t>СПАСИБО</a:t>
            </a:r>
          </a:p>
          <a:p>
            <a:pPr marL="0" indent="0" algn="ctr">
              <a:buNone/>
            </a:pPr>
            <a:r>
              <a:rPr lang="ru-RU" sz="3600" b="1" dirty="0" smtClean="0"/>
              <a:t>за </a:t>
            </a:r>
          </a:p>
          <a:p>
            <a:pPr marL="0" indent="0" algn="ctr">
              <a:buNone/>
            </a:pPr>
            <a:r>
              <a:rPr lang="ru-RU" sz="3600" b="1" dirty="0" smtClean="0"/>
              <a:t>ВНИМАНИЕ!</a:t>
            </a:r>
            <a:endParaRPr lang="ru-RU" sz="3600" dirty="0" smtClean="0"/>
          </a:p>
        </p:txBody>
      </p:sp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79388" y="620713"/>
          <a:ext cx="17859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04" name="Image" r:id="rId3" imgW="490687" imgH="182880" progId="">
                  <p:embed/>
                </p:oleObj>
              </mc:Choice>
              <mc:Fallback>
                <p:oleObj name="Image" r:id="rId3" imgW="490687" imgH="182880" progId="">
                  <p:embed/>
                  <p:pic>
                    <p:nvPicPr>
                      <p:cNvPr id="0" name="Picture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620713"/>
                        <a:ext cx="178593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2" name="Picture 10" descr="завитушка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792163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981075" y="68263"/>
            <a:ext cx="1184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Челябинский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государственный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1000" b="1">
                <a:solidFill>
                  <a:srgbClr val="CC3300"/>
                </a:solidFill>
                <a:latin typeface="Times New Roman Cyr" panose="02020603050405020304" pitchFamily="18" charset="0"/>
              </a:rPr>
              <a:t>университет</a:t>
            </a:r>
          </a:p>
        </p:txBody>
      </p:sp>
    </p:spTree>
    <p:extLst>
      <p:ext uri="{BB962C8B-B14F-4D97-AF65-F5344CB8AC3E}">
        <p14:creationId xmlns:p14="http://schemas.microsoft.com/office/powerpoint/2010/main" val="13494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0">
      <a:dk1>
        <a:srgbClr val="000000"/>
      </a:dk1>
      <a:lt1>
        <a:srgbClr val="FFFFFF"/>
      </a:lt1>
      <a:dk2>
        <a:srgbClr val="000000"/>
      </a:dk2>
      <a:lt2>
        <a:srgbClr val="FF9900"/>
      </a:lt2>
      <a:accent1>
        <a:srgbClr val="FFCC99"/>
      </a:accent1>
      <a:accent2>
        <a:srgbClr val="FBA31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39310"/>
      </a:accent6>
      <a:hlink>
        <a:srgbClr val="CC3300"/>
      </a:hlink>
      <a:folHlink>
        <a:srgbClr val="FCC66E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Положение_КПВ" id="{6295866E-F792-4A5A-AB2C-CB513D460090}" vid="{0AD658EC-A1A7-41C9-9E09-4B2655BDCC2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2378</TotalTime>
  <Words>257</Words>
  <Application>Microsoft Office PowerPoint</Application>
  <PresentationFormat>Экран (4:3)</PresentationFormat>
  <Paragraphs>156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Arial Black</vt:lpstr>
      <vt:lpstr>Calibri</vt:lpstr>
      <vt:lpstr>Times New Roman</vt:lpstr>
      <vt:lpstr>Times New Roman Cyr</vt:lpstr>
      <vt:lpstr>Wingdings</vt:lpstr>
      <vt:lpstr>Списки детейTimes New Roman</vt:lpstr>
      <vt:lpstr>Пиксел</vt:lpstr>
      <vt:lpstr>Image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239</cp:revision>
  <cp:lastPrinted>2015-01-26T02:41:00Z</cp:lastPrinted>
  <dcterms:created xsi:type="dcterms:W3CDTF">2013-03-10T17:55:24Z</dcterms:created>
  <dcterms:modified xsi:type="dcterms:W3CDTF">2017-10-30T11:17:54Z</dcterms:modified>
</cp:coreProperties>
</file>