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1" r:id="rId4"/>
    <p:sldId id="269" r:id="rId5"/>
    <p:sldId id="257" r:id="rId6"/>
    <p:sldId id="265" r:id="rId7"/>
    <p:sldId id="267" r:id="rId8"/>
    <p:sldId id="270" r:id="rId9"/>
    <p:sldId id="261" r:id="rId10"/>
    <p:sldId id="264" r:id="rId11"/>
    <p:sldId id="272" r:id="rId12"/>
    <p:sldId id="273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874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ev\Downloads\Telegram%20Desktop\&#1076;&#1080;&#1072;&#1075;&#1088;&#1072;&#1084;&#1084;&#1099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Лист1!$B$6</c:f>
              <c:strCache>
                <c:ptCount val="1"/>
                <c:pt idx="0">
                  <c:v>Вычислительная техника, оргтехника, WiFi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0.2594472645234067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C99-4BA1-B341-5A2D9DD06A3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0.3367878930531314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C99-4BA1-B341-5A2D9DD06A3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0.3917558951493161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C99-4BA1-B341-5A2D9DD06A3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0.1846211693927430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C99-4BA1-B341-5A2D9DD06A35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1042784144301354E-16"/>
                  <c:y val="-0.1391238954690731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C99-4BA1-B341-5A2D9DD06A3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Лист1!$C$5:$G$5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Лист1!$C$6:$G$6</c:f>
              <c:numCache>
                <c:formatCode>#,##0</c:formatCode>
                <c:ptCount val="5"/>
                <c:pt idx="0">
                  <c:v>18060159</c:v>
                </c:pt>
                <c:pt idx="1">
                  <c:v>5718760.5599999996</c:v>
                </c:pt>
                <c:pt idx="2">
                  <c:v>34068553.049999997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C99-4BA1-B341-5A2D9DD06A3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96282784"/>
        <c:axId val="296284744"/>
      </c:barChart>
      <c:catAx>
        <c:axId val="2962827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Год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6284744"/>
        <c:crosses val="autoZero"/>
        <c:auto val="1"/>
        <c:lblAlgn val="ctr"/>
        <c:lblOffset val="100"/>
        <c:noMultiLvlLbl val="0"/>
      </c:catAx>
      <c:valAx>
        <c:axId val="296284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Сумма, руб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6282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2067-0E2A-4BE7-82AF-1C94F751F770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08325-2367-436E-9EAF-DBB5F6CC85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029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2067-0E2A-4BE7-82AF-1C94F751F770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08325-2367-436E-9EAF-DBB5F6CC85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069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2067-0E2A-4BE7-82AF-1C94F751F770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08325-2367-436E-9EAF-DBB5F6CC85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857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2067-0E2A-4BE7-82AF-1C94F751F770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08325-2367-436E-9EAF-DBB5F6CC85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204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2067-0E2A-4BE7-82AF-1C94F751F770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08325-2367-436E-9EAF-DBB5F6CC85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992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2067-0E2A-4BE7-82AF-1C94F751F770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08325-2367-436E-9EAF-DBB5F6CC85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606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2067-0E2A-4BE7-82AF-1C94F751F770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08325-2367-436E-9EAF-DBB5F6CC85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061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2067-0E2A-4BE7-82AF-1C94F751F770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08325-2367-436E-9EAF-DBB5F6CC85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102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2067-0E2A-4BE7-82AF-1C94F751F770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08325-2367-436E-9EAF-DBB5F6CC85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313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2067-0E2A-4BE7-82AF-1C94F751F770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08325-2367-436E-9EAF-DBB5F6CC85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963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2067-0E2A-4BE7-82AF-1C94F751F770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08325-2367-436E-9EAF-DBB5F6CC85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115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C2067-0E2A-4BE7-82AF-1C94F751F770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08325-2367-436E-9EAF-DBB5F6CC85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46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timeshighereducation.com/sites/default/files/digital_wor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08" y="1196752"/>
            <a:ext cx="870988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715542"/>
            <a:ext cx="7772400" cy="1470025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О цифровизации университетской среды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16216" y="5157192"/>
            <a:ext cx="2334072" cy="720080"/>
          </a:xfrm>
        </p:spPr>
        <p:txBody>
          <a:bodyPr>
            <a:noAutofit/>
          </a:bodyPr>
          <a:lstStyle/>
          <a:p>
            <a:pPr algn="r"/>
            <a:r>
              <a:rPr lang="ru-RU" sz="1200" dirty="0" smtClean="0">
                <a:solidFill>
                  <a:schemeClr val="bg1"/>
                </a:solidFill>
              </a:rPr>
              <a:t>Докладчик:</a:t>
            </a:r>
          </a:p>
          <a:p>
            <a:pPr algn="r"/>
            <a:r>
              <a:rPr lang="ru-RU" sz="1200" dirty="0" smtClean="0">
                <a:solidFill>
                  <a:schemeClr val="bg1"/>
                </a:solidFill>
              </a:rPr>
              <a:t>Начальник УИТ</a:t>
            </a:r>
          </a:p>
          <a:p>
            <a:pPr algn="r"/>
            <a:r>
              <a:rPr lang="ru-RU" sz="1200" dirty="0" smtClean="0">
                <a:solidFill>
                  <a:schemeClr val="bg1"/>
                </a:solidFill>
              </a:rPr>
              <a:t>Евгений Викторович Куртеев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23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4216" y="1124744"/>
            <a:ext cx="6155568" cy="506487"/>
          </a:xfrm>
        </p:spPr>
        <p:txBody>
          <a:bodyPr>
            <a:noAutofit/>
          </a:bodyPr>
          <a:lstStyle/>
          <a:p>
            <a:r>
              <a:rPr lang="ru-RU" sz="3000" dirty="0"/>
              <a:t>Управление данными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916832"/>
            <a:ext cx="7848872" cy="4104456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Создание </a:t>
            </a:r>
            <a:r>
              <a:rPr lang="ru-RU" sz="2000" dirty="0">
                <a:solidFill>
                  <a:schemeClr val="tx1"/>
                </a:solidFill>
              </a:rPr>
              <a:t>в структуре подразделений университета отдела по сбору, обработке и структурированию внутренних и внешних данных, обеспечение эффективного механизма передачи данных, их хранения и доступа к ним в соответствии с политикой </a:t>
            </a:r>
            <a:r>
              <a:rPr lang="ru-RU" sz="2000" dirty="0" smtClean="0">
                <a:solidFill>
                  <a:schemeClr val="tx1"/>
                </a:solidFill>
              </a:rPr>
              <a:t>безопасности;</a:t>
            </a:r>
            <a:endParaRPr lang="ru-RU" sz="20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Создание </a:t>
            </a:r>
            <a:r>
              <a:rPr lang="ru-RU" sz="2000" dirty="0">
                <a:solidFill>
                  <a:schemeClr val="tx1"/>
                </a:solidFill>
              </a:rPr>
              <a:t>информационной площадки для взаимодействия с общественностью по всем вопросам деятельности университета, в том числе для повышения узнаваемости университета; модернизация существующей работы с открытыми данными.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Реализация </a:t>
            </a:r>
            <a:r>
              <a:rPr lang="ru-RU" sz="2000" dirty="0">
                <a:solidFill>
                  <a:schemeClr val="tx1"/>
                </a:solidFill>
              </a:rPr>
              <a:t>механизмов обратной связи как с профессиональной общественностью, в том числе компаниями цифровой экономики, так и с работниками университета для оценки и повышения качества работы с данными.</a:t>
            </a:r>
          </a:p>
        </p:txBody>
      </p:sp>
    </p:spTree>
    <p:extLst>
      <p:ext uri="{BB962C8B-B14F-4D97-AF65-F5344CB8AC3E}">
        <p14:creationId xmlns:p14="http://schemas.microsoft.com/office/powerpoint/2010/main" val="257014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4216" y="1124744"/>
            <a:ext cx="6155568" cy="506487"/>
          </a:xfrm>
        </p:spPr>
        <p:txBody>
          <a:bodyPr>
            <a:noAutofit/>
          </a:bodyPr>
          <a:lstStyle/>
          <a:p>
            <a:r>
              <a:rPr lang="ru-RU" sz="3000" dirty="0"/>
              <a:t>Управление кадровым потенциалом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916832"/>
            <a:ext cx="7848872" cy="4104456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Формирование единого образовательного пространства </a:t>
            </a:r>
            <a:r>
              <a:rPr lang="ru-RU" sz="2000" dirty="0">
                <a:solidFill>
                  <a:schemeClr val="tx1"/>
                </a:solidFill>
              </a:rPr>
              <a:t>Челябинского государственного </a:t>
            </a:r>
            <a:r>
              <a:rPr lang="ru-RU" sz="2000" dirty="0" smtClean="0">
                <a:solidFill>
                  <a:schemeClr val="tx1"/>
                </a:solidFill>
              </a:rPr>
              <a:t>университета;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Создание условий для формирования индивидуальных образовательных </a:t>
            </a:r>
            <a:r>
              <a:rPr lang="ru-RU" sz="2000" dirty="0" smtClean="0">
                <a:solidFill>
                  <a:schemeClr val="tx1"/>
                </a:solidFill>
              </a:rPr>
              <a:t>траекторий;</a:t>
            </a:r>
            <a:endParaRPr lang="ru-RU" sz="20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Реализация программы </a:t>
            </a:r>
            <a:r>
              <a:rPr lang="ru-RU" sz="2000" dirty="0">
                <a:solidFill>
                  <a:schemeClr val="tx1"/>
                </a:solidFill>
              </a:rPr>
              <a:t>повышения </a:t>
            </a:r>
            <a:r>
              <a:rPr lang="ru-RU" sz="2000" dirty="0" smtClean="0">
                <a:solidFill>
                  <a:schemeClr val="tx1"/>
                </a:solidFill>
              </a:rPr>
              <a:t>квалификации в </a:t>
            </a:r>
            <a:r>
              <a:rPr lang="ru-RU" sz="2000" dirty="0">
                <a:solidFill>
                  <a:schemeClr val="tx1"/>
                </a:solidFill>
              </a:rPr>
              <a:t>рамках проекта «Цифровое образование» Стратегии цифровой трансформации отрасли науки и высшего </a:t>
            </a:r>
            <a:r>
              <a:rPr lang="ru-RU" sz="2000" dirty="0" smtClean="0">
                <a:solidFill>
                  <a:schemeClr val="tx1"/>
                </a:solidFill>
              </a:rPr>
              <a:t>образования, с целью 100% освоения ППС;</a:t>
            </a:r>
            <a:endParaRPr lang="ru-RU" sz="20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100</a:t>
            </a:r>
            <a:r>
              <a:rPr lang="ru-RU" sz="2000" dirty="0">
                <a:solidFill>
                  <a:schemeClr val="tx1"/>
                </a:solidFill>
              </a:rPr>
              <a:t>% обучающихся владеют цифровыми компетенциями выпускника </a:t>
            </a:r>
            <a:r>
              <a:rPr lang="ru-RU" sz="2000" dirty="0" smtClean="0">
                <a:solidFill>
                  <a:schemeClr val="tx1"/>
                </a:solidFill>
              </a:rPr>
              <a:t>вуза.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09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4216" y="980728"/>
            <a:ext cx="6155568" cy="506487"/>
          </a:xfrm>
        </p:spPr>
        <p:txBody>
          <a:bodyPr>
            <a:noAutofit/>
          </a:bodyPr>
          <a:lstStyle/>
          <a:p>
            <a:r>
              <a:rPr lang="ru-RU" sz="3000" dirty="0" smtClean="0"/>
              <a:t>Планы на 2022 год</a:t>
            </a:r>
            <a:endParaRPr lang="ru-RU" sz="3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631231"/>
            <a:ext cx="8424936" cy="4678089"/>
          </a:xfrm>
        </p:spPr>
        <p:txBody>
          <a:bodyPr>
            <a:noAutofit/>
          </a:bodyPr>
          <a:lstStyle/>
          <a:p>
            <a:pPr marL="514350" lvl="0" indent="-514350" algn="l"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Подключение кабинетов 11 корпуса на Ворошилова, 4 к локальной сети университета и к сети </a:t>
            </a:r>
            <a:r>
              <a:rPr lang="ru-RU" sz="1400" dirty="0" smtClean="0">
                <a:solidFill>
                  <a:schemeClr val="tx1"/>
                </a:solidFill>
              </a:rPr>
              <a:t>Интернет;</a:t>
            </a:r>
            <a:endParaRPr lang="ru-RU" sz="1400" dirty="0">
              <a:solidFill>
                <a:schemeClr val="tx1"/>
              </a:solidFill>
            </a:endParaRPr>
          </a:p>
          <a:p>
            <a:pPr marL="514350" lvl="0" indent="-514350" algn="l"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Установка </a:t>
            </a:r>
            <a:r>
              <a:rPr lang="ru-RU" sz="1400" dirty="0" smtClean="0">
                <a:solidFill>
                  <a:schemeClr val="tx1"/>
                </a:solidFill>
              </a:rPr>
              <a:t>беспроводных </a:t>
            </a:r>
            <a:r>
              <a:rPr lang="ru-RU" sz="1400" dirty="0">
                <a:solidFill>
                  <a:schemeClr val="tx1"/>
                </a:solidFill>
              </a:rPr>
              <a:t>точек </a:t>
            </a:r>
            <a:r>
              <a:rPr lang="en-US" sz="1400" dirty="0" smtClean="0">
                <a:solidFill>
                  <a:schemeClr val="tx1"/>
                </a:solidFill>
              </a:rPr>
              <a:t>Wi-Fi: 6 </a:t>
            </a:r>
            <a:r>
              <a:rPr lang="ru-RU" sz="1400" dirty="0" smtClean="0">
                <a:solidFill>
                  <a:schemeClr val="tx1"/>
                </a:solidFill>
              </a:rPr>
              <a:t>штук в 11 корпусе, 4 штуки в </a:t>
            </a:r>
            <a:r>
              <a:rPr lang="ru-RU" sz="1400" dirty="0">
                <a:solidFill>
                  <a:schemeClr val="tx1"/>
                </a:solidFill>
              </a:rPr>
              <a:t>1, 2 и 3 </a:t>
            </a:r>
            <a:r>
              <a:rPr lang="ru-RU" sz="1400" dirty="0" smtClean="0">
                <a:solidFill>
                  <a:schemeClr val="tx1"/>
                </a:solidFill>
              </a:rPr>
              <a:t>корпусах, 18 штук в общежитии;</a:t>
            </a:r>
            <a:endParaRPr lang="ru-RU" sz="1400" dirty="0">
              <a:solidFill>
                <a:schemeClr val="tx1"/>
              </a:solidFill>
            </a:endParaRPr>
          </a:p>
          <a:p>
            <a:pPr marL="514350" lvl="0" indent="-514350" algn="l">
              <a:buAutoNum type="arabicPeriod"/>
            </a:pPr>
            <a:r>
              <a:rPr lang="ru-RU" sz="1400" dirty="0" smtClean="0">
                <a:solidFill>
                  <a:schemeClr val="tx1"/>
                </a:solidFill>
              </a:rPr>
              <a:t>Настройка </a:t>
            </a:r>
            <a:r>
              <a:rPr lang="ru-RU" sz="1400" dirty="0">
                <a:solidFill>
                  <a:schemeClr val="tx1"/>
                </a:solidFill>
              </a:rPr>
              <a:t>отказоустойчивого кластера виртуальных машин </a:t>
            </a:r>
            <a:r>
              <a:rPr lang="ru-RU" sz="1400" dirty="0" smtClean="0">
                <a:solidFill>
                  <a:schemeClr val="tx1"/>
                </a:solidFill>
              </a:rPr>
              <a:t>для СДО </a:t>
            </a:r>
            <a:r>
              <a:rPr lang="en-US" sz="1400" dirty="0" smtClean="0">
                <a:solidFill>
                  <a:schemeClr val="tx1"/>
                </a:solidFill>
              </a:rPr>
              <a:t>Moodle, </a:t>
            </a:r>
            <a:r>
              <a:rPr lang="ru-RU" sz="1400" dirty="0" smtClean="0">
                <a:solidFill>
                  <a:schemeClr val="tx1"/>
                </a:solidFill>
              </a:rPr>
              <a:t>нового сайта ЧелГУ;</a:t>
            </a:r>
            <a:endParaRPr lang="en-US" sz="1400" dirty="0">
              <a:solidFill>
                <a:schemeClr val="tx1"/>
              </a:solidFill>
            </a:endParaRPr>
          </a:p>
          <a:p>
            <a:pPr marL="514350" indent="-514350" algn="l">
              <a:buFont typeface="Arial" pitchFamily="34" charset="0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Приобретение студии для записи онлайн-курсов от </a:t>
            </a:r>
            <a:r>
              <a:rPr lang="en-US" sz="1400" dirty="0">
                <a:solidFill>
                  <a:schemeClr val="tx1"/>
                </a:solidFill>
              </a:rPr>
              <a:t>Jalinga</a:t>
            </a:r>
            <a:r>
              <a:rPr lang="ru-RU" sz="1400" dirty="0">
                <a:solidFill>
                  <a:schemeClr val="tx1"/>
                </a:solidFill>
              </a:rPr>
              <a:t>;</a:t>
            </a:r>
          </a:p>
          <a:p>
            <a:pPr marL="514350" lvl="0" indent="-514350" algn="l"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Частичный переход с «Электронного деканата» на 1С: Университет ПРОФ;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514350" lvl="0" indent="-514350" algn="l"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Настройка автоматизированного обмена с </a:t>
            </a:r>
            <a:r>
              <a:rPr lang="ru-RU" sz="1400" dirty="0" err="1">
                <a:solidFill>
                  <a:schemeClr val="tx1"/>
                </a:solidFill>
              </a:rPr>
              <a:t>Суперсервисом</a:t>
            </a:r>
            <a:r>
              <a:rPr lang="ru-RU" sz="1400" dirty="0">
                <a:solidFill>
                  <a:schemeClr val="tx1"/>
                </a:solidFill>
              </a:rPr>
              <a:t> «Поступление в вуз онлайн»;</a:t>
            </a:r>
          </a:p>
          <a:p>
            <a:pPr marL="514350" lvl="0" indent="-514350" algn="l"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Подключение к боевому контуру ГИС «Современная цифровая образовательная среда» и ЕЖЕДНЕВНАЯ передача всех данных по учащимся;</a:t>
            </a:r>
          </a:p>
          <a:p>
            <a:pPr marL="514350" lvl="0" indent="-514350" algn="l"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Написание ТЗ и начало работ по переходу на новый сайт ЧелГУ</a:t>
            </a:r>
            <a:r>
              <a:rPr lang="ru-RU" sz="1400" dirty="0" smtClean="0">
                <a:solidFill>
                  <a:schemeClr val="tx1"/>
                </a:solidFill>
              </a:rPr>
              <a:t>;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514350" lvl="0" indent="-514350" algn="l">
              <a:buAutoNum type="arabicPeriod"/>
            </a:pPr>
            <a:r>
              <a:rPr lang="ru-RU" sz="1400" dirty="0" smtClean="0">
                <a:solidFill>
                  <a:schemeClr val="tx1"/>
                </a:solidFill>
              </a:rPr>
              <a:t>Разработка и реализация курсов повышения квалификации сотрудников ЧелГУ по работе с 1С: Университет ПРОФ;</a:t>
            </a:r>
            <a:endParaRPr lang="ru-RU" sz="1400" dirty="0">
              <a:solidFill>
                <a:schemeClr val="tx1"/>
              </a:solidFill>
            </a:endParaRPr>
          </a:p>
          <a:p>
            <a:pPr marL="514350" lvl="0" indent="-514350" algn="l">
              <a:buAutoNum type="arabicPeriod"/>
            </a:pPr>
            <a:r>
              <a:rPr lang="ru-RU" sz="1400" dirty="0" smtClean="0">
                <a:solidFill>
                  <a:schemeClr val="tx1"/>
                </a:solidFill>
              </a:rPr>
              <a:t>Создание компьютерных классов и лабораторий </a:t>
            </a:r>
            <a:r>
              <a:rPr lang="ru-RU" sz="1400" dirty="0">
                <a:solidFill>
                  <a:schemeClr val="tx1"/>
                </a:solidFill>
              </a:rPr>
              <a:t>из новых </a:t>
            </a:r>
            <a:r>
              <a:rPr lang="ru-RU" sz="1400" dirty="0" smtClean="0">
                <a:solidFill>
                  <a:schemeClr val="tx1"/>
                </a:solidFill>
              </a:rPr>
              <a:t>компьютеров, модернизация </a:t>
            </a:r>
            <a:r>
              <a:rPr lang="ru-RU" sz="1400" dirty="0">
                <a:solidFill>
                  <a:schemeClr val="tx1"/>
                </a:solidFill>
              </a:rPr>
              <a:t>устаревших </a:t>
            </a:r>
            <a:r>
              <a:rPr lang="ru-RU" sz="1400" dirty="0" smtClean="0">
                <a:solidFill>
                  <a:schemeClr val="tx1"/>
                </a:solidFill>
              </a:rPr>
              <a:t>компьютеров;</a:t>
            </a:r>
          </a:p>
          <a:p>
            <a:pPr marL="514350" lvl="0" indent="-514350" algn="l">
              <a:buAutoNum type="arabicPeriod"/>
            </a:pPr>
            <a:r>
              <a:rPr lang="ru-RU" sz="1400" dirty="0" smtClean="0">
                <a:solidFill>
                  <a:schemeClr val="tx1"/>
                </a:solidFill>
              </a:rPr>
              <a:t>Доработка </a:t>
            </a:r>
            <a:r>
              <a:rPr lang="ru-RU" sz="1400" dirty="0">
                <a:solidFill>
                  <a:schemeClr val="tx1"/>
                </a:solidFill>
              </a:rPr>
              <a:t>личного кабинета </a:t>
            </a:r>
            <a:r>
              <a:rPr lang="ru-RU" sz="1400" dirty="0" smtClean="0">
                <a:solidFill>
                  <a:schemeClr val="tx1"/>
                </a:solidFill>
              </a:rPr>
              <a:t>абитуриента;</a:t>
            </a:r>
          </a:p>
          <a:p>
            <a:pPr marL="514350" lvl="0" indent="-514350" algn="l"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Разработка и внедрение личного кабинета </a:t>
            </a:r>
            <a:r>
              <a:rPr lang="ru-RU" sz="1400" dirty="0" smtClean="0">
                <a:solidFill>
                  <a:schemeClr val="tx1"/>
                </a:solidFill>
              </a:rPr>
              <a:t>сотрудника;</a:t>
            </a:r>
          </a:p>
          <a:p>
            <a:pPr marL="514350" indent="-514350" algn="l">
              <a:buFont typeface="Arial" pitchFamily="34" charset="0"/>
              <a:buAutoNum type="arabicPeriod"/>
            </a:pPr>
            <a:r>
              <a:rPr lang="ru-RU" sz="1400" dirty="0" smtClean="0">
                <a:solidFill>
                  <a:schemeClr val="tx1"/>
                </a:solidFill>
              </a:rPr>
              <a:t>Приобретение </a:t>
            </a:r>
            <a:r>
              <a:rPr lang="ru-RU" sz="1400" dirty="0">
                <a:solidFill>
                  <a:schemeClr val="tx1"/>
                </a:solidFill>
              </a:rPr>
              <a:t>новой лицензии на внутренние номера АТС;</a:t>
            </a:r>
          </a:p>
          <a:p>
            <a:pPr marL="514350" lvl="0" indent="-514350" algn="l">
              <a:buAutoNum type="arabicPeriod"/>
            </a:pPr>
            <a:r>
              <a:rPr lang="ru-RU" sz="1400" dirty="0" smtClean="0">
                <a:solidFill>
                  <a:schemeClr val="tx1"/>
                </a:solidFill>
              </a:rPr>
              <a:t>Отмена </a:t>
            </a:r>
            <a:r>
              <a:rPr lang="ru-RU" sz="1400" dirty="0">
                <a:solidFill>
                  <a:schemeClr val="tx1"/>
                </a:solidFill>
              </a:rPr>
              <a:t>квотирования при использовании сети Интернет</a:t>
            </a:r>
          </a:p>
          <a:p>
            <a:pPr marL="514350" lvl="0" indent="-514350" algn="l">
              <a:buAutoNum type="arabicPeriod"/>
            </a:pP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90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708920"/>
            <a:ext cx="6624736" cy="1154559"/>
          </a:xfrm>
        </p:spPr>
        <p:txBody>
          <a:bodyPr>
            <a:normAutofit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4258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800808" y="1219200"/>
            <a:ext cx="5542384" cy="50648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Документы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916832"/>
            <a:ext cx="8712968" cy="4104456"/>
          </a:xfrm>
        </p:spPr>
        <p:txBody>
          <a:bodyPr>
            <a:normAutofit fontScale="62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Программа цифрового развития </a:t>
            </a:r>
            <a:r>
              <a:rPr lang="ru-RU" dirty="0" smtClean="0">
                <a:solidFill>
                  <a:schemeClr val="tx1"/>
                </a:solidFill>
              </a:rPr>
              <a:t>ФГБОУ ВО </a:t>
            </a:r>
            <a:r>
              <a:rPr lang="ru-RU" dirty="0">
                <a:solidFill>
                  <a:schemeClr val="tx1"/>
                </a:solidFill>
              </a:rPr>
              <a:t>«</a:t>
            </a:r>
            <a:r>
              <a:rPr lang="ru-RU" dirty="0" smtClean="0">
                <a:solidFill>
                  <a:schemeClr val="tx1"/>
                </a:solidFill>
              </a:rPr>
              <a:t>ЧелГУ» </a:t>
            </a:r>
            <a:r>
              <a:rPr lang="ru-RU" dirty="0">
                <a:solidFill>
                  <a:schemeClr val="tx1"/>
                </a:solidFill>
              </a:rPr>
              <a:t>на 2021 г</a:t>
            </a:r>
            <a:r>
              <a:rPr lang="ru-RU" dirty="0" smtClean="0">
                <a:solidFill>
                  <a:schemeClr val="tx1"/>
                </a:solidFill>
              </a:rPr>
              <a:t>.;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Проект </a:t>
            </a:r>
            <a:r>
              <a:rPr lang="ru-RU" dirty="0">
                <a:solidFill>
                  <a:schemeClr val="tx1"/>
                </a:solidFill>
              </a:rPr>
              <a:t>«Стратегии цифровой трансформации ФГБОУ ВО «ЧелГУ</a:t>
            </a:r>
            <a:r>
              <a:rPr lang="ru-RU" dirty="0" smtClean="0">
                <a:solidFill>
                  <a:schemeClr val="tx1"/>
                </a:solidFill>
              </a:rPr>
              <a:t>»» до 2030 г.;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Стратегия цифровой трансформации  отрасли науки и высшего образования (распоряжение Правительства РФ №3759 -р от 21.12.2021);</a:t>
            </a:r>
            <a:endParaRPr lang="ru-RU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Указ </a:t>
            </a:r>
            <a:r>
              <a:rPr lang="ru-RU" dirty="0">
                <a:solidFill>
                  <a:schemeClr val="tx1"/>
                </a:solidFill>
              </a:rPr>
              <a:t>Президента Российской Федерации от 21 июля 2020 г. № 474 «О национальных целях развития Российской Федерации на период до 2030 года»</a:t>
            </a:r>
            <a:endParaRPr lang="ru-RU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Соглашение об информационном взаимодействии с ГИС «СЦОС»;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Постановление правительства РФ от </a:t>
            </a:r>
            <a:r>
              <a:rPr lang="en-US" dirty="0" smtClean="0">
                <a:solidFill>
                  <a:schemeClr val="tx1"/>
                </a:solidFill>
              </a:rPr>
              <a:t>16</a:t>
            </a:r>
            <a:r>
              <a:rPr lang="ru-RU" dirty="0" smtClean="0">
                <a:solidFill>
                  <a:schemeClr val="tx1"/>
                </a:solidFill>
              </a:rPr>
              <a:t>.1</a:t>
            </a:r>
            <a:r>
              <a:rPr lang="en-US" dirty="0" smtClean="0">
                <a:solidFill>
                  <a:schemeClr val="tx1"/>
                </a:solidFill>
              </a:rPr>
              <a:t>1</a:t>
            </a:r>
            <a:r>
              <a:rPr lang="ru-RU" dirty="0" smtClean="0">
                <a:solidFill>
                  <a:schemeClr val="tx1"/>
                </a:solidFill>
              </a:rPr>
              <a:t>.2020 </a:t>
            </a:r>
            <a:r>
              <a:rPr lang="ru-RU" dirty="0">
                <a:solidFill>
                  <a:schemeClr val="tx1"/>
                </a:solidFill>
              </a:rPr>
              <a:t>г. </a:t>
            </a:r>
            <a:r>
              <a:rPr lang="ru-RU" dirty="0" smtClean="0">
                <a:solidFill>
                  <a:schemeClr val="tx1"/>
                </a:solidFill>
              </a:rPr>
              <a:t>№</a:t>
            </a:r>
            <a:r>
              <a:rPr lang="en-US" dirty="0" smtClean="0">
                <a:solidFill>
                  <a:schemeClr val="tx1"/>
                </a:solidFill>
              </a:rPr>
              <a:t>1836</a:t>
            </a:r>
            <a:r>
              <a:rPr lang="ru-RU" dirty="0" smtClean="0">
                <a:solidFill>
                  <a:schemeClr val="tx1"/>
                </a:solidFill>
              </a:rPr>
              <a:t> «</a:t>
            </a:r>
            <a:r>
              <a:rPr lang="ru-RU" dirty="0">
                <a:solidFill>
                  <a:schemeClr val="tx1"/>
                </a:solidFill>
              </a:rPr>
              <a:t>О государственной информационной системе "Современная цифровая образовательная </a:t>
            </a:r>
            <a:r>
              <a:rPr lang="ru-RU" dirty="0" smtClean="0">
                <a:solidFill>
                  <a:schemeClr val="tx1"/>
                </a:solidFill>
              </a:rPr>
              <a:t>среда»;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Постановление правительства РФ от 31.12.2020 г. №2427 «О функционировании </a:t>
            </a:r>
            <a:r>
              <a:rPr lang="ru-RU" dirty="0" err="1" smtClean="0">
                <a:solidFill>
                  <a:schemeClr val="tx1"/>
                </a:solidFill>
              </a:rPr>
              <a:t>суперсервиса</a:t>
            </a:r>
            <a:r>
              <a:rPr lang="ru-RU" dirty="0" smtClean="0">
                <a:solidFill>
                  <a:schemeClr val="tx1"/>
                </a:solidFill>
              </a:rPr>
              <a:t> «Поступление в вуз онлайн»»;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08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476478"/>
              </p:ext>
            </p:extLst>
          </p:nvPr>
        </p:nvGraphicFramePr>
        <p:xfrm>
          <a:off x="899592" y="1268760"/>
          <a:ext cx="806489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317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00808" y="1219200"/>
            <a:ext cx="5542384" cy="50648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2021 год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916832"/>
            <a:ext cx="8424936" cy="3721968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Разработана </a:t>
            </a:r>
            <a:r>
              <a:rPr lang="ru-RU" sz="2800" dirty="0">
                <a:solidFill>
                  <a:schemeClr val="tx1"/>
                </a:solidFill>
              </a:rPr>
              <a:t>и </a:t>
            </a:r>
            <a:r>
              <a:rPr lang="ru-RU" sz="2800" dirty="0" smtClean="0">
                <a:solidFill>
                  <a:schemeClr val="tx1"/>
                </a:solidFill>
              </a:rPr>
              <a:t>утверждена учредителем «Программа </a:t>
            </a:r>
            <a:r>
              <a:rPr lang="ru-RU" sz="2800" dirty="0">
                <a:solidFill>
                  <a:schemeClr val="tx1"/>
                </a:solidFill>
              </a:rPr>
              <a:t>цифрового </a:t>
            </a:r>
            <a:r>
              <a:rPr lang="ru-RU" sz="2800" dirty="0" smtClean="0">
                <a:solidFill>
                  <a:schemeClr val="tx1"/>
                </a:solidFill>
              </a:rPr>
              <a:t>развития ФГБОУ ВО «ЧелГУ» на 2021 год», </a:t>
            </a:r>
            <a:r>
              <a:rPr lang="ru-RU" sz="2800" dirty="0">
                <a:solidFill>
                  <a:schemeClr val="tx1"/>
                </a:solidFill>
              </a:rPr>
              <a:t>на основании которой выделено 19,25 млн. рублей: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5 серверов – 6,46 млн. рублей;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44 моноблока – 4,54 млн. рублей;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46 </a:t>
            </a:r>
            <a:r>
              <a:rPr lang="ru-RU" sz="2800" dirty="0">
                <a:solidFill>
                  <a:schemeClr val="tx1"/>
                </a:solidFill>
              </a:rPr>
              <a:t>точек </a:t>
            </a:r>
            <a:r>
              <a:rPr lang="en-US" sz="2800" dirty="0" err="1">
                <a:solidFill>
                  <a:schemeClr val="tx1"/>
                </a:solidFill>
              </a:rPr>
              <a:t>WiFi</a:t>
            </a:r>
            <a:r>
              <a:rPr lang="en-US" sz="2800" dirty="0">
                <a:solidFill>
                  <a:schemeClr val="tx1"/>
                </a:solidFill>
              </a:rPr>
              <a:t> + 10 </a:t>
            </a:r>
            <a:r>
              <a:rPr lang="ru-RU" sz="2800" dirty="0">
                <a:solidFill>
                  <a:schemeClr val="tx1"/>
                </a:solidFill>
              </a:rPr>
              <a:t>Коммутаторов – 3,2 млн. рублей;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ИБП на 13,5 кВт – 0,6 млн. рублей;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Доработка 1С: Университет в 2022 году – 3 млн. рублей;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Мультимедийное оборудование + повышение квалификации сотрудников – </a:t>
            </a:r>
            <a:r>
              <a:rPr lang="en-US" sz="2800" dirty="0">
                <a:solidFill>
                  <a:schemeClr val="tx1"/>
                </a:solidFill>
              </a:rPr>
              <a:t>1,45 </a:t>
            </a:r>
            <a:r>
              <a:rPr lang="ru-RU" sz="2800" dirty="0">
                <a:solidFill>
                  <a:schemeClr val="tx1"/>
                </a:solidFill>
              </a:rPr>
              <a:t>млн. рублей</a:t>
            </a: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8" name="Picture 6" descr="https://www.depo.ru/download/content-images/Servers/3400V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53707"/>
            <a:ext cx="1905000" cy="75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maorif.com/wp-content/uploads/2020/05/wifi-elte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192" y="4918713"/>
            <a:ext cx="1497781" cy="144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avatars.mds.yandex.net/get-mpic/4012481/img_id5592624409647637866.jpeg/x248_tri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347295"/>
            <a:ext cx="1373051" cy="115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88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124744"/>
            <a:ext cx="7920880" cy="3456384"/>
          </a:xfrm>
        </p:spPr>
        <p:txBody>
          <a:bodyPr>
            <a:normAutofit fontScale="92500"/>
          </a:bodyPr>
          <a:lstStyle/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</a:rPr>
              <a:t>Во 2 корпусе замена </a:t>
            </a:r>
            <a:r>
              <a:rPr lang="ru-RU" sz="2400" dirty="0">
                <a:solidFill>
                  <a:schemeClr val="tx1"/>
                </a:solidFill>
              </a:rPr>
              <a:t>старой АТС на новую </a:t>
            </a:r>
            <a:r>
              <a:rPr lang="en-US" sz="2400" dirty="0">
                <a:solidFill>
                  <a:schemeClr val="tx1"/>
                </a:solidFill>
              </a:rPr>
              <a:t>IP LG-Ericsson eMG800</a:t>
            </a:r>
            <a:r>
              <a:rPr lang="ru-RU" sz="2400" dirty="0" smtClean="0">
                <a:solidFill>
                  <a:schemeClr val="tx1"/>
                </a:solidFill>
              </a:rPr>
              <a:t>;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</a:rPr>
              <a:t>Выделение общего хранилища файлов для прохождения процедуры государственной аккредитации, а также его дальнейшего использования факультетами и филиалами для размещения файлов для </a:t>
            </a:r>
            <a:r>
              <a:rPr lang="ru-RU" sz="2400" dirty="0" smtClean="0">
                <a:solidFill>
                  <a:schemeClr val="tx1"/>
                </a:solidFill>
              </a:rPr>
              <a:t>сайта;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</a:rPr>
              <a:t>Создано </a:t>
            </a:r>
            <a:r>
              <a:rPr lang="ru-RU" sz="2400" dirty="0">
                <a:solidFill>
                  <a:schemeClr val="tx1"/>
                </a:solidFill>
              </a:rPr>
              <a:t>облако для обмена файлами </a:t>
            </a:r>
            <a:r>
              <a:rPr lang="en-US" sz="2400" dirty="0" err="1" smtClean="0">
                <a:solidFill>
                  <a:schemeClr val="tx1"/>
                </a:solidFill>
              </a:rPr>
              <a:t>NextCloud</a:t>
            </a:r>
            <a:r>
              <a:rPr lang="ru-RU" sz="2400" dirty="0" smtClean="0">
                <a:solidFill>
                  <a:schemeClr val="tx1"/>
                </a:solidFill>
              </a:rPr>
              <a:t>;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</a:rPr>
              <a:t>Подключились к сети </a:t>
            </a:r>
            <a:r>
              <a:rPr lang="en-US" sz="2400" dirty="0" err="1" smtClean="0">
                <a:solidFill>
                  <a:schemeClr val="tx1"/>
                </a:solidFill>
              </a:rPr>
              <a:t>Eduroam</a:t>
            </a:r>
            <a:r>
              <a:rPr lang="ru-RU" sz="2400" dirty="0">
                <a:solidFill>
                  <a:schemeClr val="tx1"/>
                </a:solidFill>
              </a:rPr>
              <a:t>;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</a:rPr>
              <a:t>Установка нового ИБП на 13 </a:t>
            </a:r>
            <a:r>
              <a:rPr lang="ru-RU" sz="2400" dirty="0" smtClean="0">
                <a:solidFill>
                  <a:schemeClr val="tx1"/>
                </a:solidFill>
              </a:rPr>
              <a:t>кВт</a:t>
            </a:r>
            <a:endParaRPr lang="ru-RU" sz="2400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endParaRPr lang="ru-RU" sz="2400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Изображение 1 - Ericsson-крупные Интернет-протокол-АТС Ipecs eMG800 с MPB800, Prib, (2) dtib 24, Lcob 4, vmib карты">
            <a:extLst>
              <a:ext uri="{FF2B5EF4-FFF2-40B4-BE49-F238E27FC236}">
                <a16:creationId xmlns:a16="http://schemas.microsoft.com/office/drawing/2014/main" xmlns="" id="{7B49AF4C-6EFE-4496-90BC-ACB1F4AA8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12" y="4804184"/>
            <a:ext cx="2971192" cy="166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ricsson-Lg LDP-9240D - Системный телефон для АТС семейства iPECS с  унифицированным ПО (eMG80,eMG800,UCP) [LDP-9240D] - Купить у официального  парнера - Магазин Воипшоп">
            <a:extLst>
              <a:ext uri="{FF2B5EF4-FFF2-40B4-BE49-F238E27FC236}">
                <a16:creationId xmlns:a16="http://schemas.microsoft.com/office/drawing/2014/main" xmlns="" id="{D5F5AA43-1A92-46D2-BB13-3EBF79665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606" y="4804184"/>
            <a:ext cx="1740372" cy="161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mertviyprorok.com/wp-content/uploads/2019/09/nextclou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261" y="3112224"/>
            <a:ext cx="1536171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2280" y="4221088"/>
            <a:ext cx="1525389" cy="203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72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916832"/>
            <a:ext cx="7920880" cy="2880320"/>
          </a:xfrm>
        </p:spPr>
        <p:txBody>
          <a:bodyPr>
            <a:normAutofit fontScale="85000" lnSpcReduction="10000"/>
          </a:bodyPr>
          <a:lstStyle/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Подключились </a:t>
            </a:r>
            <a:r>
              <a:rPr lang="ru-RU" dirty="0">
                <a:solidFill>
                  <a:schemeClr val="tx1"/>
                </a:solidFill>
              </a:rPr>
              <a:t>к </a:t>
            </a:r>
            <a:r>
              <a:rPr lang="ru-RU" dirty="0" err="1">
                <a:solidFill>
                  <a:schemeClr val="tx1"/>
                </a:solidFill>
              </a:rPr>
              <a:t>Суперсервису</a:t>
            </a:r>
            <a:r>
              <a:rPr lang="ru-RU" dirty="0">
                <a:solidFill>
                  <a:schemeClr val="tx1"/>
                </a:solidFill>
              </a:rPr>
              <a:t> «Поступление в вуз онлайн», обмен данными в ручном режиме;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Настройка и использование нового личного кабинета абитуриента;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Подключились в тестовом режиме к ГИС «Современная цифровая образовательная среда»</a:t>
            </a: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14" descr="https://xn--6-7sbb1bcbcudgtdkd6gxf.xn--p1ai/wp-content/uploads/2021/06/public-uploaded-blocks-images-16-75-0a-16750a087868b72842a2ca56f878f99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97152"/>
            <a:ext cx="286337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https://vestniknews.ru/images/stories/news/2018/329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97152"/>
            <a:ext cx="2263723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76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484784"/>
            <a:ext cx="7920880" cy="439248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Актуальные задачи до 2030 г.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(</a:t>
            </a:r>
            <a:r>
              <a:rPr lang="ru-RU" sz="2400" dirty="0" smtClean="0">
                <a:solidFill>
                  <a:schemeClr val="tx1"/>
                </a:solidFill>
              </a:rPr>
              <a:t>в соответствии с проектом стратегии цифровой трансформации ФГБОУ ВО «ЧелГУ»</a:t>
            </a:r>
            <a:r>
              <a:rPr lang="ru-RU" sz="1600" dirty="0" smtClean="0">
                <a:solidFill>
                  <a:schemeClr val="tx1"/>
                </a:solidFill>
              </a:rPr>
              <a:t>)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Развитие цифровых сервисов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Модернизация инфраструктуры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Управление данными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Управление кадровым потенциалом</a:t>
            </a:r>
          </a:p>
          <a:p>
            <a:pPr algn="l"/>
            <a:endParaRPr lang="ru-RU" dirty="0">
              <a:solidFill>
                <a:schemeClr val="tx1"/>
              </a:solidFill>
            </a:endParaRP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49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484784"/>
            <a:ext cx="7920880" cy="4392488"/>
          </a:xfrm>
        </p:spPr>
        <p:txBody>
          <a:bodyPr>
            <a:noAutofit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</a:rPr>
              <a:t>Переход на 1С: Университет ПРОФ;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Настройка автоматизированного обмена с </a:t>
            </a:r>
            <a:r>
              <a:rPr lang="ru-RU" sz="1800" dirty="0" err="1">
                <a:solidFill>
                  <a:schemeClr val="tx1"/>
                </a:solidFill>
              </a:rPr>
              <a:t>Суперсервисом</a:t>
            </a:r>
            <a:r>
              <a:rPr lang="ru-RU" sz="1800" dirty="0">
                <a:solidFill>
                  <a:schemeClr val="tx1"/>
                </a:solidFill>
              </a:rPr>
              <a:t> «Поступление в вуз онлайн»;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Подключение к боевому контуру ГИС «Современная цифровая образовательная среда» и ЕЖЕДНЕВНАЯ передача всех данных по учащимся;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</a:rPr>
              <a:t>Внедрение модуля РПД для 1С;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</a:rPr>
              <a:t>Создание </a:t>
            </a:r>
            <a:r>
              <a:rPr lang="ru-RU" sz="1800" dirty="0">
                <a:solidFill>
                  <a:schemeClr val="tx1"/>
                </a:solidFill>
              </a:rPr>
              <a:t>модулей отчетности на основе данных из информационных систем </a:t>
            </a:r>
            <a:r>
              <a:rPr lang="ru-RU" sz="1800" dirty="0" smtClean="0">
                <a:solidFill>
                  <a:schemeClr val="tx1"/>
                </a:solidFill>
              </a:rPr>
              <a:t>университета;</a:t>
            </a:r>
            <a:endParaRPr lang="ru-RU" sz="1800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</a:rPr>
              <a:t>Развитие </a:t>
            </a:r>
            <a:r>
              <a:rPr lang="ru-RU" sz="1800" dirty="0">
                <a:solidFill>
                  <a:schemeClr val="tx1"/>
                </a:solidFill>
              </a:rPr>
              <a:t>мобильного приложения / </a:t>
            </a:r>
            <a:r>
              <a:rPr lang="ru-RU" sz="1800" dirty="0" smtClean="0">
                <a:solidFill>
                  <a:schemeClr val="tx1"/>
                </a:solidFill>
              </a:rPr>
              <a:t>чат-бота;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Модернизация личного кабинета </a:t>
            </a:r>
            <a:r>
              <a:rPr lang="ru-RU" sz="1800" dirty="0" smtClean="0">
                <a:solidFill>
                  <a:schemeClr val="tx1"/>
                </a:solidFill>
              </a:rPr>
              <a:t>абитуриента</a:t>
            </a:r>
            <a:r>
              <a:rPr lang="ru-RU" sz="1800" dirty="0">
                <a:solidFill>
                  <a:schemeClr val="tx1"/>
                </a:solidFill>
              </a:rPr>
              <a:t>;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Модернизация личного кабинета </a:t>
            </a:r>
            <a:r>
              <a:rPr lang="ru-RU" sz="1800" dirty="0" smtClean="0">
                <a:solidFill>
                  <a:schemeClr val="tx1"/>
                </a:solidFill>
              </a:rPr>
              <a:t>студента;</a:t>
            </a:r>
            <a:endParaRPr lang="ru-RU" sz="1800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Модернизация личного кабинета </a:t>
            </a:r>
            <a:r>
              <a:rPr lang="ru-RU" sz="1800" dirty="0" smtClean="0">
                <a:solidFill>
                  <a:schemeClr val="tx1"/>
                </a:solidFill>
              </a:rPr>
              <a:t>работника;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Написание ТЗ и начало работ по переходу на новый сайт ЧелГУ</a:t>
            </a:r>
            <a:r>
              <a:rPr lang="ru-RU" sz="1800" dirty="0" smtClean="0">
                <a:solidFill>
                  <a:schemeClr val="tx1"/>
                </a:solidFill>
              </a:rPr>
              <a:t>;</a:t>
            </a:r>
            <a:endParaRPr lang="ru-RU" sz="18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Создание бесшовной авторизации и интеграции между сервисами, между </a:t>
            </a:r>
            <a:r>
              <a:rPr lang="ru-RU" sz="1800" dirty="0" smtClean="0">
                <a:solidFill>
                  <a:schemeClr val="tx1"/>
                </a:solidFill>
              </a:rPr>
              <a:t>информационными системами </a:t>
            </a:r>
            <a:r>
              <a:rPr lang="ru-RU" sz="1800" dirty="0">
                <a:solidFill>
                  <a:schemeClr val="tx1"/>
                </a:solidFill>
              </a:rPr>
              <a:t>и сервисами.</a:t>
            </a:r>
          </a:p>
          <a:p>
            <a:pPr algn="l"/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494216" y="908720"/>
            <a:ext cx="6155568" cy="506487"/>
          </a:xfrm>
        </p:spPr>
        <p:txBody>
          <a:bodyPr>
            <a:noAutofit/>
          </a:bodyPr>
          <a:lstStyle/>
          <a:p>
            <a:r>
              <a:rPr lang="ru-RU" sz="3200" dirty="0"/>
              <a:t>Развитие цифровых сервисов</a:t>
            </a:r>
          </a:p>
        </p:txBody>
      </p:sp>
    </p:spTree>
    <p:extLst>
      <p:ext uri="{BB962C8B-B14F-4D97-AF65-F5344CB8AC3E}">
        <p14:creationId xmlns:p14="http://schemas.microsoft.com/office/powerpoint/2010/main" val="82282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4216" y="978297"/>
            <a:ext cx="6155568" cy="506487"/>
          </a:xfrm>
        </p:spPr>
        <p:txBody>
          <a:bodyPr>
            <a:noAutofit/>
          </a:bodyPr>
          <a:lstStyle/>
          <a:p>
            <a:r>
              <a:rPr lang="ru-RU" sz="3000" dirty="0"/>
              <a:t>Модернизация инфраструктуры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845610"/>
            <a:ext cx="7920880" cy="3383590"/>
          </a:xfrm>
        </p:spPr>
        <p:txBody>
          <a:bodyPr>
            <a:noAutofit/>
          </a:bodyPr>
          <a:lstStyle/>
          <a:p>
            <a:pPr marL="514350" lvl="0" indent="-514350" algn="l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</a:rPr>
              <a:t>Подключение </a:t>
            </a:r>
            <a:r>
              <a:rPr lang="ru-RU" sz="1800" dirty="0">
                <a:solidFill>
                  <a:schemeClr val="tx1"/>
                </a:solidFill>
              </a:rPr>
              <a:t>кабинетов 11 корпуса на Ворошилова, 4 к локальной сети университета и к сети </a:t>
            </a:r>
            <a:r>
              <a:rPr lang="ru-RU" sz="1800" dirty="0" smtClean="0">
                <a:solidFill>
                  <a:schemeClr val="tx1"/>
                </a:solidFill>
              </a:rPr>
              <a:t>Интернет;</a:t>
            </a:r>
            <a:endParaRPr lang="ru-RU" sz="1800" dirty="0">
              <a:solidFill>
                <a:schemeClr val="tx1"/>
              </a:solidFill>
            </a:endParaRPr>
          </a:p>
          <a:p>
            <a:pPr marL="514350" lvl="0" indent="-514350" algn="l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Установка </a:t>
            </a:r>
            <a:r>
              <a:rPr lang="ru-RU" sz="1800" dirty="0" smtClean="0">
                <a:solidFill>
                  <a:schemeClr val="tx1"/>
                </a:solidFill>
              </a:rPr>
              <a:t>точек </a:t>
            </a:r>
            <a:r>
              <a:rPr lang="en-US" sz="1800" dirty="0">
                <a:solidFill>
                  <a:schemeClr val="tx1"/>
                </a:solidFill>
              </a:rPr>
              <a:t>Wi-Fi </a:t>
            </a:r>
            <a:r>
              <a:rPr lang="ru-RU" sz="1800" dirty="0" smtClean="0">
                <a:solidFill>
                  <a:schemeClr val="tx1"/>
                </a:solidFill>
              </a:rPr>
              <a:t>в 1,2,3 и 11 корпусах ЧелГУ;</a:t>
            </a:r>
            <a:endParaRPr lang="ru-RU" sz="1800" dirty="0">
              <a:solidFill>
                <a:schemeClr val="tx1"/>
              </a:solidFill>
            </a:endParaRPr>
          </a:p>
          <a:p>
            <a:pPr marL="514350" lvl="0" indent="-514350" algn="l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</a:rPr>
              <a:t>Замена </a:t>
            </a:r>
            <a:r>
              <a:rPr lang="en-US" sz="1800" dirty="0">
                <a:solidFill>
                  <a:schemeClr val="tx1"/>
                </a:solidFill>
              </a:rPr>
              <a:t>18 </a:t>
            </a:r>
            <a:r>
              <a:rPr lang="ru-RU" sz="1800" dirty="0">
                <a:solidFill>
                  <a:schemeClr val="tx1"/>
                </a:solidFill>
              </a:rPr>
              <a:t>устаревших точек доступа </a:t>
            </a:r>
            <a:r>
              <a:rPr lang="en-US" sz="1800" dirty="0">
                <a:solidFill>
                  <a:schemeClr val="tx1"/>
                </a:solidFill>
              </a:rPr>
              <a:t>Wi-Fi </a:t>
            </a:r>
            <a:r>
              <a:rPr lang="ru-RU" sz="1800" dirty="0">
                <a:solidFill>
                  <a:schemeClr val="tx1"/>
                </a:solidFill>
              </a:rPr>
              <a:t>в </a:t>
            </a:r>
            <a:r>
              <a:rPr lang="ru-RU" sz="1800" dirty="0" smtClean="0">
                <a:solidFill>
                  <a:schemeClr val="tx1"/>
                </a:solidFill>
              </a:rPr>
              <a:t>общежитии ЧелГУ;</a:t>
            </a:r>
          </a:p>
          <a:p>
            <a:pPr marL="514350" lvl="0" indent="-514350" algn="l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</a:rPr>
              <a:t>Приобретение студии для записи онлайн-лекций от компании </a:t>
            </a:r>
            <a:r>
              <a:rPr lang="en-US" sz="1800" dirty="0" smtClean="0">
                <a:solidFill>
                  <a:schemeClr val="tx1"/>
                </a:solidFill>
              </a:rPr>
              <a:t>Jalinga</a:t>
            </a:r>
            <a:r>
              <a:rPr lang="ru-RU" sz="1800" dirty="0" smtClean="0">
                <a:solidFill>
                  <a:schemeClr val="tx1"/>
                </a:solidFill>
              </a:rPr>
              <a:t>;</a:t>
            </a:r>
            <a:endParaRPr lang="ru-RU" sz="1800" dirty="0">
              <a:solidFill>
                <a:schemeClr val="tx1"/>
              </a:solidFill>
            </a:endParaRPr>
          </a:p>
          <a:p>
            <a:pPr marL="514350" lvl="0" indent="-514350" algn="l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Настройка отказоустойчивого кластера виртуальных машин из пяти новых серверов и новой системы хранения данных </a:t>
            </a:r>
            <a:r>
              <a:rPr lang="en-US" sz="1800" dirty="0">
                <a:solidFill>
                  <a:schemeClr val="tx1"/>
                </a:solidFill>
              </a:rPr>
              <a:t>IBM </a:t>
            </a:r>
            <a:r>
              <a:rPr lang="en-US" sz="1800" dirty="0" err="1">
                <a:solidFill>
                  <a:schemeClr val="tx1"/>
                </a:solidFill>
              </a:rPr>
              <a:t>FlashSystem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5035 (с полкой расширения) на </a:t>
            </a:r>
            <a:r>
              <a:rPr lang="ru-RU" sz="1800" dirty="0" smtClean="0">
                <a:solidFill>
                  <a:schemeClr val="tx1"/>
                </a:solidFill>
              </a:rPr>
              <a:t>69 Тб;</a:t>
            </a:r>
            <a:endParaRPr lang="en-US" sz="1800" dirty="0">
              <a:solidFill>
                <a:schemeClr val="tx1"/>
              </a:solidFill>
            </a:endParaRPr>
          </a:p>
          <a:p>
            <a:pPr marL="514350" lvl="0" indent="-514350" algn="l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Модернизация устаревших </a:t>
            </a:r>
            <a:r>
              <a:rPr lang="ru-RU" sz="1800" dirty="0" smtClean="0">
                <a:solidFill>
                  <a:schemeClr val="tx1"/>
                </a:solidFill>
              </a:rPr>
              <a:t>компьютеров;</a:t>
            </a: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Приобретение новой лицензии на внутренние номера АТС (закончилась в декабре 2021 года</a:t>
            </a:r>
            <a:r>
              <a:rPr lang="ru-RU" sz="1800" dirty="0" smtClean="0">
                <a:solidFill>
                  <a:schemeClr val="tx1"/>
                </a:solidFill>
              </a:rPr>
              <a:t>);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s://encrypted-tbn0.gstatic.com/images?q=tbn:ANd9GcSPS3GbxtEzfhXV8J78Uh3GcEONkNtcLGDXDg&amp;usqp=C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354954"/>
            <a:ext cx="1898154" cy="113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media.istockphoto.com/photos/computer-class-with-rows-of-desktop-computers-in-school-picture-id1127105030?k=20&amp;m=1127105030&amp;s=170667a&amp;w=0&amp;h=50ape3721Xn-fD9PFS40MpvHDNucTFAiqvQ3QdY0UMQ=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763" y="5354954"/>
            <a:ext cx="1677091" cy="102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55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1376</TotalTime>
  <Words>876</Words>
  <Application>Microsoft Office PowerPoint</Application>
  <PresentationFormat>Экран (4:3)</PresentationFormat>
  <Paragraphs>85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Тема Office</vt:lpstr>
      <vt:lpstr>О цифровизации университетской среды</vt:lpstr>
      <vt:lpstr>Документы</vt:lpstr>
      <vt:lpstr>Презентация PowerPoint</vt:lpstr>
      <vt:lpstr>2021 год</vt:lpstr>
      <vt:lpstr>Презентация PowerPoint</vt:lpstr>
      <vt:lpstr>Презентация PowerPoint</vt:lpstr>
      <vt:lpstr>Презентация PowerPoint</vt:lpstr>
      <vt:lpstr>Развитие цифровых сервисов</vt:lpstr>
      <vt:lpstr>Модернизация инфраструктуры</vt:lpstr>
      <vt:lpstr>Управление данными</vt:lpstr>
      <vt:lpstr>Управление кадровым потенциалом</vt:lpstr>
      <vt:lpstr>Планы на 2022 год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58</cp:revision>
  <dcterms:created xsi:type="dcterms:W3CDTF">2020-07-17T15:52:34Z</dcterms:created>
  <dcterms:modified xsi:type="dcterms:W3CDTF">2022-02-02T09:46:39Z</dcterms:modified>
</cp:coreProperties>
</file>