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8"/>
  </p:handoutMasterIdLst>
  <p:sldIdLst>
    <p:sldId id="369" r:id="rId2"/>
    <p:sldId id="370" r:id="rId3"/>
    <p:sldId id="371" r:id="rId4"/>
    <p:sldId id="372" r:id="rId5"/>
    <p:sldId id="373" r:id="rId6"/>
    <p:sldId id="374" r:id="rId7"/>
  </p:sldIdLst>
  <p:sldSz cx="9144000" cy="6858000" type="screen4x3"/>
  <p:notesSz cx="6811963" cy="99456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179" autoAdjust="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056FB-80C8-4DE2-96D7-581A5ADFD16F}" type="doc">
      <dgm:prSet loTypeId="urn:microsoft.com/office/officeart/2008/layout/VerticalCircle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D4B6B2F-47DF-46E6-9BEC-8CEA755DC4AC}" type="pres">
      <dgm:prSet presAssocID="{F3F056FB-80C8-4DE2-96D7-581A5ADFD16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AE4C003D-8A41-4DA7-BEE8-91F5D3237CFF}" type="presOf" srcId="{F3F056FB-80C8-4DE2-96D7-581A5ADFD16F}" destId="{0D4B6B2F-47DF-46E6-9BEC-8CEA755DC4AC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84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84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 smtClean="0"/>
            </a:lvl1pPr>
          </a:lstStyle>
          <a:p>
            <a:pPr>
              <a:defRPr/>
            </a:pPr>
            <a:fld id="{714028BE-772F-47F2-A423-4CF16A8F2D78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6"/>
            <a:ext cx="2952593" cy="49784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780" y="9447846"/>
            <a:ext cx="2952593" cy="49784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CC62EDF-9AF2-4843-8FFC-6FD87A3B2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5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4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D17D-41C6-4FCE-BB91-9604C6C2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C282-F1CD-4D20-99B0-F2FFDD57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6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2828-510E-4405-B199-F598AB55B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922A-5FFA-47D6-8084-941103E5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0FB15-F11C-442F-BAE3-67FEF2E7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3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9321-AFA0-440C-80F4-2CD1BA928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0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D7A4-73FC-4AB8-A29F-79A6BCD5C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0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E082-71AB-4621-9BCE-B0FB0F3E5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D1C5-49F1-441A-B41E-03F6A72E6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DC00-B842-4F31-AC03-C59F7C7E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6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B6EF-BEE2-4B23-A920-10ACD9CEA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3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25ACF1C8-5E41-4355-81B2-47A8E9BE4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6553200" cy="31523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cap="none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ea typeface="Verdana" pitchFamily="34" charset="0"/>
                <a:cs typeface="Arial" pitchFamily="34" charset="0"/>
              </a:rPr>
              <a:t>ФГБОУ ВПО «ЧелГУ» </a:t>
            </a:r>
            <a:r>
              <a:rPr lang="ru-RU" sz="5300" cap="none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ea typeface="Verdana" pitchFamily="34" charset="0"/>
                <a:cs typeface="Arial" pitchFamily="34" charset="0"/>
              </a:rPr>
              <a:t/>
            </a:r>
            <a:br>
              <a:rPr lang="ru-RU" sz="5300" cap="none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ea typeface="Verdana" pitchFamily="34" charset="0"/>
                <a:cs typeface="Arial" pitchFamily="34" charset="0"/>
              </a:rPr>
            </a:br>
            <a:r>
              <a:rPr lang="ru-RU" sz="4000" cap="none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ea typeface="Verdana" pitchFamily="34" charset="0"/>
                <a:cs typeface="Arial" pitchFamily="34" charset="0"/>
              </a:rPr>
              <a:t>«Развитие имущественного комплекса </a:t>
            </a:r>
            <a:r>
              <a:rPr lang="ru-RU" sz="4000" cap="none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ea typeface="Verdana" pitchFamily="34" charset="0"/>
                <a:cs typeface="Arial" pitchFamily="34" charset="0"/>
              </a:rPr>
              <a:t>базы отдыха»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pitchFamily="34" charset="0"/>
              </a:rPr>
            </a:br>
            <a:endParaRPr lang="ru-RU" sz="54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11267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714750" y="5069224"/>
            <a:ext cx="5429250" cy="1557338"/>
          </a:xfrm>
        </p:spPr>
        <p:txBody>
          <a:bodyPr/>
          <a:lstStyle/>
          <a:p>
            <a:pPr algn="r" eaLnBrk="1" hangingPunct="1"/>
            <a:r>
              <a:rPr lang="ru-RU" altLang="ru-RU" b="1" dirty="0" smtClean="0"/>
              <a:t>Проректор по АХР</a:t>
            </a:r>
          </a:p>
          <a:p>
            <a:pPr algn="r" eaLnBrk="1" hangingPunct="1"/>
            <a:r>
              <a:rPr lang="ru-RU" altLang="ru-RU" b="1" dirty="0" err="1" smtClean="0"/>
              <a:t>Шумских</a:t>
            </a:r>
            <a:r>
              <a:rPr lang="ru-RU" altLang="ru-RU" b="1" dirty="0" smtClean="0"/>
              <a:t> Александр Викторович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549" cy="634039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1075" y="68263"/>
            <a:ext cx="1184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Челябинский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государственный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университет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79388" y="620713"/>
          <a:ext cx="17859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Image" r:id="rId4" imgW="490687" imgH="182880" progId="">
                  <p:embed/>
                </p:oleObj>
              </mc:Choice>
              <mc:Fallback>
                <p:oleObj name="Image" r:id="rId4" imgW="490687" imgH="182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0713"/>
                        <a:ext cx="17859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514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 noChangeArrowheads="1"/>
          </p:cNvSpPr>
          <p:nvPr>
            <p:ph type="title"/>
          </p:nvPr>
        </p:nvSpPr>
        <p:spPr bwMode="auto">
          <a:xfrm>
            <a:off x="2826761" y="-99392"/>
            <a:ext cx="6336704" cy="2369880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3200" dirty="0" smtClean="0"/>
              <a:t>Привлечение инвестиций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000" dirty="0" smtClean="0"/>
              <a:t>согласно </a:t>
            </a:r>
            <a:r>
              <a:rPr lang="ru-RU" sz="2000" dirty="0" smtClean="0"/>
              <a:t>Постановлению </a:t>
            </a:r>
            <a:r>
              <a:rPr lang="ru-RU" sz="2000" dirty="0" smtClean="0"/>
              <a:t>№ </a:t>
            </a:r>
            <a:r>
              <a:rPr lang="ru-RU" sz="2000" dirty="0"/>
              <a:t>505 от 2007 </a:t>
            </a:r>
            <a:r>
              <a:rPr lang="ru-RU" sz="2000" dirty="0" smtClean="0"/>
              <a:t>года и ФЗ об инвестиционной деятельности в РФ № 39-ФЗ от 25.02.1999 года на объекты недвижимого имущества федеральной собственности</a:t>
            </a:r>
            <a:endParaRPr lang="ru-RU" sz="2000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537075"/>
          </a:xfrm>
        </p:spPr>
        <p:txBody>
          <a:bodyPr/>
          <a:lstStyle/>
          <a:p>
            <a:pPr marL="136525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ru-RU" b="1" dirty="0" smtClean="0"/>
              <a:t>Инвестиционный договор</a:t>
            </a: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 smtClean="0"/>
              <a:t>Составляющие предмета договора:</a:t>
            </a:r>
          </a:p>
          <a:p>
            <a:pPr marL="650875" indent="-51435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z="2400" dirty="0" smtClean="0"/>
              <a:t>Долговременная аренда от 5 до 49 лет.</a:t>
            </a:r>
          </a:p>
          <a:p>
            <a:pPr marL="650875" indent="-51435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z="2400" dirty="0" smtClean="0"/>
              <a:t>Вложение от </a:t>
            </a:r>
            <a:r>
              <a:rPr lang="ru-RU" sz="2400" dirty="0" smtClean="0"/>
              <a:t>2 </a:t>
            </a:r>
            <a:r>
              <a:rPr lang="ru-RU" sz="2400" dirty="0" smtClean="0"/>
              <a:t>до </a:t>
            </a:r>
            <a:r>
              <a:rPr lang="ru-RU" sz="2400" dirty="0" smtClean="0"/>
              <a:t>5 </a:t>
            </a:r>
            <a:r>
              <a:rPr lang="ru-RU" sz="2400" dirty="0" smtClean="0"/>
              <a:t>млн. руб. в новое строительство для </a:t>
            </a:r>
            <a:r>
              <a:rPr lang="ru-RU" sz="2400" dirty="0" smtClean="0"/>
              <a:t>оказания </a:t>
            </a:r>
            <a:r>
              <a:rPr lang="ru-RU" sz="2400" dirty="0" smtClean="0"/>
              <a:t>сторонних услуг.</a:t>
            </a:r>
          </a:p>
          <a:p>
            <a:pPr marL="650875" indent="-51435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z="2400" dirty="0" smtClean="0"/>
              <a:t>Предоставление для согласования и защита в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</a:t>
            </a:r>
            <a:r>
              <a:rPr lang="ru-RU" sz="2400" dirty="0" smtClean="0"/>
              <a:t>34 </a:t>
            </a:r>
            <a:r>
              <a:rPr lang="ru-RU" sz="2400" dirty="0" smtClean="0"/>
              <a:t>сопроводительных документов.</a:t>
            </a:r>
          </a:p>
          <a:p>
            <a:pPr marL="650875" indent="-51435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z="2400" dirty="0" smtClean="0"/>
              <a:t>Обязательства </a:t>
            </a:r>
            <a:r>
              <a:rPr lang="ru-RU" sz="2400" dirty="0" smtClean="0"/>
              <a:t>заказчика: определение </a:t>
            </a:r>
            <a:r>
              <a:rPr lang="ru-RU" sz="2400" dirty="0" smtClean="0"/>
              <a:t>объёма имущественных прав инвестора на новый объект.  </a:t>
            </a:r>
          </a:p>
        </p:txBody>
      </p:sp>
      <p:pic>
        <p:nvPicPr>
          <p:cNvPr id="5" name="Picture 10" descr="завитуш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7921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1075" y="68263"/>
            <a:ext cx="1184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Челябинский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государственный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69891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250825" y="1268413"/>
          <a:ext cx="1944911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0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2165350" y="115888"/>
            <a:ext cx="6592888" cy="11525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sz="33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Предложения по вариантам развития базы отдыха</a:t>
            </a:r>
          </a:p>
        </p:txBody>
      </p:sp>
      <p:sp>
        <p:nvSpPr>
          <p:cNvPr id="7" name="Овал 6"/>
          <p:cNvSpPr/>
          <p:nvPr/>
        </p:nvSpPr>
        <p:spPr>
          <a:xfrm>
            <a:off x="204788" y="5013325"/>
            <a:ext cx="1511300" cy="1417638"/>
          </a:xfrm>
          <a:prstGeom prst="ellipse">
            <a:avLst/>
          </a:prstGeom>
          <a:solidFill>
            <a:srgbClr val="CC0000">
              <a:alpha val="4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Овал 7"/>
          <p:cNvSpPr/>
          <p:nvPr/>
        </p:nvSpPr>
        <p:spPr>
          <a:xfrm>
            <a:off x="251520" y="1700807"/>
            <a:ext cx="1417345" cy="14173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71663" y="1384300"/>
            <a:ext cx="6911975" cy="508793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42900" indent="-342900" defTabSz="719138" eaLnBrk="1" hangingPunct="1">
              <a:spcBef>
                <a:spcPts val="50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00B050"/>
                </a:solidFill>
                <a:latin typeface="Arial" charset="0"/>
              </a:rPr>
              <a:t>Согласно Постановлению № 505 от 2007 года </a:t>
            </a:r>
            <a:r>
              <a:rPr lang="ru-RU" b="1" u="sng" dirty="0">
                <a:solidFill>
                  <a:srgbClr val="BDECC9"/>
                </a:solidFill>
                <a:latin typeface="Arial" charset="0"/>
              </a:rPr>
              <a:t>привлечение инвестора</a:t>
            </a:r>
            <a:r>
              <a:rPr lang="ru-RU" b="1" dirty="0">
                <a:solidFill>
                  <a:srgbClr val="BDECC9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charset="0"/>
              </a:rPr>
              <a:t>на длительный срок (от 10 до 49 лет) с сохранением права Университета  на организацию практики студентов и организацию отдыха студентов и сотрудников.</a:t>
            </a:r>
          </a:p>
          <a:p>
            <a:pPr marL="342900" indent="-342900" defTabSz="719138" eaLnBrk="1" hangingPunct="1">
              <a:spcBef>
                <a:spcPts val="500"/>
              </a:spcBef>
              <a:defRPr/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19138" eaLnBrk="1" hangingPunct="1">
              <a:spcBef>
                <a:spcPts val="500"/>
              </a:spcBef>
              <a:buFontTx/>
              <a:buAutoNum type="arabicPeriod" startAt="2"/>
              <a:defRPr/>
            </a:pPr>
            <a:r>
              <a:rPr lang="ru-RU" sz="3600" b="1" u="sng" dirty="0">
                <a:solidFill>
                  <a:srgbClr val="9DE3AE"/>
                </a:solidFill>
                <a:latin typeface="Arial" charset="0"/>
              </a:rPr>
              <a:t>капиталовложения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    в развитие                      имущественного комплекса с освоением отопления главного корпуса и строительства 8-ти домиков за счёт средств институтов и факультетов.</a:t>
            </a:r>
          </a:p>
          <a:p>
            <a:pPr marL="342900" indent="-342900" defTabSz="719138" eaLnBrk="1" hangingPunct="1">
              <a:spcBef>
                <a:spcPts val="500"/>
              </a:spcBef>
              <a:buFontTx/>
              <a:buAutoNum type="arabicPeriod" startAt="2"/>
              <a:defRPr/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19138" eaLnBrk="1" hangingPunct="1">
              <a:spcBef>
                <a:spcPts val="500"/>
              </a:spcBef>
              <a:buFontTx/>
              <a:buAutoNum type="arabicPeriod" startAt="2"/>
              <a:defRPr/>
            </a:pPr>
            <a:r>
              <a:rPr lang="ru-RU" b="1" u="sng" dirty="0">
                <a:solidFill>
                  <a:srgbClr val="FF0000"/>
                </a:solidFill>
                <a:latin typeface="Arial" charset="0"/>
              </a:rPr>
              <a:t>Отказ от базы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и передача собственности в территориальное управление Росимущества по Челябинской области и в Главное управление лесами по Челябинской области.</a:t>
            </a:r>
          </a:p>
          <a:p>
            <a:pPr marL="342900" indent="-342900" defTabSz="719138" eaLnBrk="1" hangingPunct="1">
              <a:spcBef>
                <a:spcPts val="500"/>
              </a:spcBef>
              <a:defRPr/>
            </a:pPr>
            <a:endParaRPr lang="ru-RU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4788" y="3375025"/>
            <a:ext cx="1511300" cy="1417638"/>
          </a:xfrm>
          <a:prstGeom prst="ellipse">
            <a:avLst/>
          </a:prstGeom>
          <a:solidFill>
            <a:srgbClr val="FFFF00">
              <a:alpha val="49804"/>
            </a:srgbClr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3" name="Прямая соединительная линия 2"/>
          <p:cNvCxnSpPr/>
          <p:nvPr/>
        </p:nvCxnSpPr>
        <p:spPr>
          <a:xfrm>
            <a:off x="2195513" y="1557338"/>
            <a:ext cx="5689600" cy="1439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55875" y="1557338"/>
            <a:ext cx="5545138" cy="1439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завитушк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7921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00113" y="44451"/>
            <a:ext cx="12652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Челябинский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государственный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8569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059016" cy="76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Общий план базы</a:t>
            </a:r>
            <a:endParaRPr lang="ru-RU" dirty="0"/>
          </a:p>
        </p:txBody>
      </p:sp>
      <p:pic>
        <p:nvPicPr>
          <p:cNvPr id="14339" name="Picture 2" descr="F:\IMG_71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6092825"/>
          </a:xfrm>
        </p:spPr>
      </p:pic>
      <p:sp>
        <p:nvSpPr>
          <p:cNvPr id="3" name="Прямоугольник 2"/>
          <p:cNvSpPr/>
          <p:nvPr/>
        </p:nvSpPr>
        <p:spPr>
          <a:xfrm rot="19378967">
            <a:off x="4524375" y="4221163"/>
            <a:ext cx="914400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654425" y="3871913"/>
            <a:ext cx="110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Главный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 корпус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331913" y="148431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С</a:t>
            </a:r>
          </a:p>
        </p:txBody>
      </p:sp>
      <p:cxnSp>
        <p:nvCxnSpPr>
          <p:cNvPr id="8" name="Прямая со стрелкой 7"/>
          <p:cNvCxnSpPr>
            <a:endCxn id="14342" idx="2"/>
          </p:cNvCxnSpPr>
          <p:nvPr/>
        </p:nvCxnSpPr>
        <p:spPr>
          <a:xfrm flipV="1">
            <a:off x="1506538" y="1854200"/>
            <a:ext cx="0" cy="35083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1331913" y="2236788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Ю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3303588" y="1504950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Въезд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06875" y="1504950"/>
            <a:ext cx="153988" cy="3603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7475538" y="5075238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Озеро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37308">
            <a:off x="6270625" y="5781675"/>
            <a:ext cx="533400" cy="3444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5724525" y="6061075"/>
            <a:ext cx="72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Пирс</a:t>
            </a:r>
          </a:p>
        </p:txBody>
      </p:sp>
      <p:sp>
        <p:nvSpPr>
          <p:cNvPr id="16" name="Овал 15"/>
          <p:cNvSpPr/>
          <p:nvPr/>
        </p:nvSpPr>
        <p:spPr>
          <a:xfrm rot="19760184">
            <a:off x="5811838" y="3457575"/>
            <a:ext cx="1757362" cy="54292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5010150" y="2209800"/>
            <a:ext cx="1254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Место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новой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застройки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95963" y="3133725"/>
            <a:ext cx="650875" cy="43973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4679950" y="3871913"/>
            <a:ext cx="3995738" cy="2884487"/>
          </a:xfrm>
          <a:custGeom>
            <a:avLst/>
            <a:gdLst>
              <a:gd name="connsiteX0" fmla="*/ 3477127 w 3477127"/>
              <a:gd name="connsiteY0" fmla="*/ 0 h 2485728"/>
              <a:gd name="connsiteX1" fmla="*/ 2971800 w 3477127"/>
              <a:gd name="connsiteY1" fmla="*/ 372978 h 2485728"/>
              <a:gd name="connsiteX2" fmla="*/ 2466474 w 3477127"/>
              <a:gd name="connsiteY2" fmla="*/ 818147 h 2485728"/>
              <a:gd name="connsiteX3" fmla="*/ 264695 w 3477127"/>
              <a:gd name="connsiteY3" fmla="*/ 2165684 h 2485728"/>
              <a:gd name="connsiteX4" fmla="*/ 60158 w 3477127"/>
              <a:gd name="connsiteY4" fmla="*/ 2466473 h 2485728"/>
              <a:gd name="connsiteX5" fmla="*/ 0 w 3477127"/>
              <a:gd name="connsiteY5" fmla="*/ 2430378 h 24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127" h="2485728">
                <a:moveTo>
                  <a:pt x="3477127" y="0"/>
                </a:moveTo>
                <a:cubicBezTo>
                  <a:pt x="3308684" y="118310"/>
                  <a:pt x="3140242" y="236620"/>
                  <a:pt x="2971800" y="372978"/>
                </a:cubicBezTo>
                <a:cubicBezTo>
                  <a:pt x="2803358" y="509336"/>
                  <a:pt x="2917658" y="519363"/>
                  <a:pt x="2466474" y="818147"/>
                </a:cubicBezTo>
                <a:cubicBezTo>
                  <a:pt x="2015290" y="1116931"/>
                  <a:pt x="665748" y="1890963"/>
                  <a:pt x="264695" y="2165684"/>
                </a:cubicBezTo>
                <a:cubicBezTo>
                  <a:pt x="-136358" y="2440405"/>
                  <a:pt x="104274" y="2422357"/>
                  <a:pt x="60158" y="2466473"/>
                </a:cubicBezTo>
                <a:cubicBezTo>
                  <a:pt x="16042" y="2510589"/>
                  <a:pt x="8021" y="2470483"/>
                  <a:pt x="0" y="2430378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8" name="Picture 10" descr="завитуш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7921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81075" y="68263"/>
            <a:ext cx="1184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Челябинский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государственный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3482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915000" cy="764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Участники новой застройки базы</a:t>
            </a:r>
            <a:endParaRPr lang="ru-RU" dirty="0"/>
          </a:p>
        </p:txBody>
      </p:sp>
      <p:pic>
        <p:nvPicPr>
          <p:cNvPr id="15363" name="Picture 2" descr="C:\Users\User-S\Pictures\2015-02-24\IMG_71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6475"/>
            <a:ext cx="9144000" cy="6092825"/>
          </a:xfrm>
        </p:spPr>
      </p:pic>
      <p:sp>
        <p:nvSpPr>
          <p:cNvPr id="4" name="Прямоугольник 3"/>
          <p:cNvSpPr/>
          <p:nvPr/>
        </p:nvSpPr>
        <p:spPr>
          <a:xfrm>
            <a:off x="1320800" y="2376488"/>
            <a:ext cx="769938" cy="576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4600" y="2773363"/>
            <a:ext cx="769938" cy="5746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4988" y="2790825"/>
            <a:ext cx="769937" cy="5762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7*7</a:t>
            </a:r>
            <a:r>
              <a:rPr lang="ru-RU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56550" y="3105150"/>
            <a:ext cx="769938" cy="5762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3213" y="3748088"/>
            <a:ext cx="769937" cy="576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1638" y="2484438"/>
            <a:ext cx="769937" cy="576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7413" y="4003675"/>
            <a:ext cx="769937" cy="5762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4538" y="3802063"/>
            <a:ext cx="769937" cy="5746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349500" y="4170363"/>
            <a:ext cx="1084263" cy="47625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1666875" y="2952750"/>
            <a:ext cx="38100" cy="83820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1666875" y="3255963"/>
            <a:ext cx="60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12м</a:t>
            </a:r>
          </a:p>
        </p:txBody>
      </p:sp>
      <p:sp>
        <p:nvSpPr>
          <p:cNvPr id="15375" name="Прямоугольник 19"/>
          <p:cNvSpPr>
            <a:spLocks noChangeArrowheads="1"/>
          </p:cNvSpPr>
          <p:nvPr/>
        </p:nvSpPr>
        <p:spPr bwMode="auto">
          <a:xfrm>
            <a:off x="2684463" y="3852863"/>
            <a:ext cx="60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12м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850" y="4660900"/>
            <a:ext cx="8402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завитуш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7921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81075" y="68263"/>
            <a:ext cx="1184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Челябинский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государственный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95015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9144000" cy="22828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409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b="1" dirty="0" smtClean="0"/>
              <a:t>СПАСИБО</a:t>
            </a:r>
          </a:p>
          <a:p>
            <a:pPr marL="0" indent="0" algn="ctr">
              <a:buNone/>
            </a:pPr>
            <a:r>
              <a:rPr lang="ru-RU" sz="2800" b="1" dirty="0" smtClean="0"/>
              <a:t>за </a:t>
            </a:r>
          </a:p>
          <a:p>
            <a:pPr marL="0" indent="0" algn="ctr">
              <a:buNone/>
            </a:pPr>
            <a:r>
              <a:rPr lang="ru-RU" sz="2800" b="1" dirty="0" smtClean="0"/>
              <a:t>ВНИМАНИЕ!</a:t>
            </a:r>
            <a:endParaRPr lang="ru-RU" sz="2800" dirty="0" smtClean="0"/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179388" y="620713"/>
          <a:ext cx="17859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Image" r:id="rId3" imgW="490687" imgH="182880" progId="">
                  <p:embed/>
                </p:oleObj>
              </mc:Choice>
              <mc:Fallback>
                <p:oleObj name="Image" r:id="rId3" imgW="490687" imgH="182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0713"/>
                        <a:ext cx="17859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10" descr="завитуш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7921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981075" y="68263"/>
            <a:ext cx="1184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Челябинский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государственный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00" b="1" dirty="0">
                <a:solidFill>
                  <a:srgbClr val="CC3300"/>
                </a:solidFill>
                <a:latin typeface="Times New Roman Cyr" panose="02020603050405020304" pitchFamily="18" charset="0"/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0174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оложение_КПВ" id="{6295866E-F792-4A5A-AB2C-CB513D460090}" vid="{0AD658EC-A1A7-41C9-9E09-4B2655BDCC2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191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Times New Roman</vt:lpstr>
      <vt:lpstr>Times New Roman Cyr</vt:lpstr>
      <vt:lpstr>Verdana</vt:lpstr>
      <vt:lpstr>Wingdings</vt:lpstr>
      <vt:lpstr>Wingdings 2</vt:lpstr>
      <vt:lpstr>Пиксел</vt:lpstr>
      <vt:lpstr>Image</vt:lpstr>
      <vt:lpstr>ФГБОУ ВПО «ЧелГУ»  «Развитие имущественного комплекса базы отдыха» </vt:lpstr>
      <vt:lpstr> Привлечение инвестиций  согласно Постановлению № 505 от 2007 года и ФЗ об инвестиционной деятельности в РФ № 39-ФЗ от 25.02.1999 года на объекты недвижимого имущества федеральной собственности</vt:lpstr>
      <vt:lpstr>Предложения по вариантам развития базы отдыха</vt:lpstr>
      <vt:lpstr>Общий план базы</vt:lpstr>
      <vt:lpstr>Участники новой застройки базы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264</cp:revision>
  <cp:lastPrinted>2015-01-26T02:41:00Z</cp:lastPrinted>
  <dcterms:created xsi:type="dcterms:W3CDTF">2013-03-10T17:55:24Z</dcterms:created>
  <dcterms:modified xsi:type="dcterms:W3CDTF">2015-03-05T06:56:52Z</dcterms:modified>
</cp:coreProperties>
</file>