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342" r:id="rId3"/>
    <p:sldId id="369" r:id="rId4"/>
    <p:sldId id="351" r:id="rId5"/>
    <p:sldId id="372" r:id="rId6"/>
    <p:sldId id="343" r:id="rId7"/>
    <p:sldId id="355" r:id="rId8"/>
    <p:sldId id="358" r:id="rId9"/>
    <p:sldId id="354" r:id="rId10"/>
    <p:sldId id="344" r:id="rId11"/>
    <p:sldId id="357" r:id="rId12"/>
    <p:sldId id="356" r:id="rId13"/>
    <p:sldId id="345" r:id="rId14"/>
    <p:sldId id="346" r:id="rId15"/>
    <p:sldId id="347" r:id="rId16"/>
    <p:sldId id="348" r:id="rId17"/>
    <p:sldId id="352" r:id="rId18"/>
    <p:sldId id="349" r:id="rId19"/>
    <p:sldId id="359" r:id="rId20"/>
    <p:sldId id="370" r:id="rId21"/>
    <p:sldId id="371" r:id="rId22"/>
    <p:sldId id="368" r:id="rId23"/>
    <p:sldId id="365" r:id="rId24"/>
  </p:sldIdLst>
  <p:sldSz cx="9144000" cy="6858000" type="screen4x3"/>
  <p:notesSz cx="9925050" cy="67929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411"/>
    <a:srgbClr val="92D050"/>
    <a:srgbClr val="00B0F0"/>
    <a:srgbClr val="FF0000"/>
    <a:srgbClr val="F5C491"/>
    <a:srgbClr val="FFFF00"/>
    <a:srgbClr val="FFC000"/>
    <a:srgbClr val="C1C1C1"/>
    <a:srgbClr val="D86416"/>
    <a:srgbClr val="EE4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8728" autoAdjust="0"/>
  </p:normalViewPr>
  <p:slideViewPr>
    <p:cSldViewPr>
      <p:cViewPr varScale="1">
        <p:scale>
          <a:sx n="61" d="100"/>
          <a:sy n="61" d="100"/>
        </p:scale>
        <p:origin x="1049" y="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19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19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19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19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8A141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8A1411"/>
                </a:solidFill>
              </a:rPr>
              <a:t>Web of Science</a:t>
            </a:r>
            <a:endParaRPr lang="ru-RU" sz="2000">
              <a:solidFill>
                <a:srgbClr val="8A1411"/>
              </a:solidFill>
            </a:endParaRPr>
          </a:p>
        </c:rich>
      </c:tx>
      <c:layout>
        <c:manualLayout>
          <c:xMode val="edge"/>
          <c:yMode val="edge"/>
          <c:x val="0.19884155387986902"/>
          <c:y val="6.366506101447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8A141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535540994820797E-2"/>
          <c:y val="0.13718958007889409"/>
          <c:w val="0.45658546296859998"/>
          <c:h val="0.619631133617902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'ge,k'!$C$7</c:f>
              <c:strCache>
                <c:ptCount val="1"/>
                <c:pt idx="0">
                  <c:v>Q1 - ARTICLE, REVIEW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'ge,k'!$D$7:$H$7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16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8-4F11-AC41-5B66E0579BBA}"/>
            </c:ext>
          </c:extLst>
        </c:ser>
        <c:ser>
          <c:idx val="1"/>
          <c:order val="1"/>
          <c:tx>
            <c:strRef>
              <c:f>'ge,k'!$C$8</c:f>
              <c:strCache>
                <c:ptCount val="1"/>
                <c:pt idx="0">
                  <c:v>Q2 - ARTICLE, REVIEW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'ge,k'!$D$8:$H$8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15</c:v>
                </c:pt>
                <c:pt idx="3">
                  <c:v>8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F8-4F11-AC41-5B66E0579BBA}"/>
            </c:ext>
          </c:extLst>
        </c:ser>
        <c:ser>
          <c:idx val="2"/>
          <c:order val="2"/>
          <c:tx>
            <c:strRef>
              <c:f>'ge,k'!$C$9</c:f>
              <c:strCache>
                <c:ptCount val="1"/>
                <c:pt idx="0">
                  <c:v>Q3-Q0 - ARTICLE, REVIEW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'ge,k'!$D$9:$H$9</c:f>
              <c:numCache>
                <c:formatCode>General</c:formatCode>
                <c:ptCount val="5"/>
                <c:pt idx="0">
                  <c:v>86</c:v>
                </c:pt>
                <c:pt idx="1">
                  <c:v>69</c:v>
                </c:pt>
                <c:pt idx="2">
                  <c:v>72</c:v>
                </c:pt>
                <c:pt idx="3">
                  <c:v>95</c:v>
                </c:pt>
                <c:pt idx="4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F8-4F11-AC41-5B66E0579BBA}"/>
            </c:ext>
          </c:extLst>
        </c:ser>
        <c:ser>
          <c:idx val="3"/>
          <c:order val="3"/>
          <c:tx>
            <c:strRef>
              <c:f>'ge,k'!$C$10</c:f>
              <c:strCache>
                <c:ptCount val="1"/>
                <c:pt idx="0">
                  <c:v>PROCEEDINGS PAPER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'ge,k'!$D$10:$H$10</c:f>
              <c:numCache>
                <c:formatCode>General</c:formatCode>
                <c:ptCount val="5"/>
                <c:pt idx="0">
                  <c:v>42</c:v>
                </c:pt>
                <c:pt idx="1">
                  <c:v>52</c:v>
                </c:pt>
                <c:pt idx="2">
                  <c:v>45</c:v>
                </c:pt>
                <c:pt idx="3">
                  <c:v>141</c:v>
                </c:pt>
                <c:pt idx="4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F8-4F11-AC41-5B66E0579BBA}"/>
            </c:ext>
          </c:extLst>
        </c:ser>
        <c:ser>
          <c:idx val="4"/>
          <c:order val="4"/>
          <c:tx>
            <c:strRef>
              <c:f>'ge,k'!$C$11</c:f>
              <c:strCache>
                <c:ptCount val="1"/>
                <c:pt idx="0">
                  <c:v>MEETING ABSTRACT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'ge,k'!$D$11:$H$11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F8-4F11-AC41-5B66E0579BBA}"/>
            </c:ext>
          </c:extLst>
        </c:ser>
        <c:ser>
          <c:idx val="5"/>
          <c:order val="5"/>
          <c:tx>
            <c:strRef>
              <c:f>'ge,k'!$C$12</c:f>
              <c:strCache>
                <c:ptCount val="1"/>
                <c:pt idx="0">
                  <c:v>BOOK REVIEW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'ge,k'!$D$12:$H$12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F8-4F11-AC41-5B66E0579BBA}"/>
            </c:ext>
          </c:extLst>
        </c:ser>
        <c:ser>
          <c:idx val="6"/>
          <c:order val="6"/>
          <c:tx>
            <c:strRef>
              <c:f>'ge,k'!$C$13</c:f>
              <c:strCache>
                <c:ptCount val="1"/>
                <c:pt idx="0">
                  <c:v>EDITORIAL MATERIAL, CORRECTION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'ge,k'!$D$13:$H$13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F8-4F11-AC41-5B66E0579BBA}"/>
            </c:ext>
          </c:extLst>
        </c:ser>
        <c:ser>
          <c:idx val="7"/>
          <c:order val="7"/>
          <c:tx>
            <c:strRef>
              <c:f>'ge,k'!$C$14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'ge,k'!$D$14:$H$14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F8-4F11-AC41-5B66E0579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743152"/>
        <c:axId val="111740800"/>
      </c:barChart>
      <c:catAx>
        <c:axId val="11174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40800"/>
        <c:crosses val="autoZero"/>
        <c:auto val="1"/>
        <c:lblAlgn val="ctr"/>
        <c:lblOffset val="100"/>
        <c:noMultiLvlLbl val="0"/>
      </c:catAx>
      <c:valAx>
        <c:axId val="111740800"/>
        <c:scaling>
          <c:orientation val="minMax"/>
          <c:max val="2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4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8A141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8A1411"/>
                </a:solidFill>
              </a:rPr>
              <a:t>Scopus</a:t>
            </a:r>
            <a:endParaRPr lang="ru-RU" sz="2000">
              <a:solidFill>
                <a:srgbClr val="8A1411"/>
              </a:solidFill>
            </a:endParaRPr>
          </a:p>
        </c:rich>
      </c:tx>
      <c:layout>
        <c:manualLayout>
          <c:xMode val="edge"/>
          <c:yMode val="edge"/>
          <c:x val="0.37747045963146947"/>
          <c:y val="3.5159983693519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8A141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'ge,k'!$R$7</c:f>
              <c:strCache>
                <c:ptCount val="1"/>
                <c:pt idx="0">
                  <c:v>Q1 - ARTICLE, REVIEW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'ge,k'!$S$7:$W$7</c:f>
              <c:numCache>
                <c:formatCode>General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21</c:v>
                </c:pt>
                <c:pt idx="3">
                  <c:v>23</c:v>
                </c:pt>
                <c:pt idx="4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A5-4B1C-A1D3-40944DE6F4A7}"/>
            </c:ext>
          </c:extLst>
        </c:ser>
        <c:ser>
          <c:idx val="1"/>
          <c:order val="1"/>
          <c:tx>
            <c:strRef>
              <c:f>'ge,k'!$R$8</c:f>
              <c:strCache>
                <c:ptCount val="1"/>
                <c:pt idx="0">
                  <c:v>Q2 - ARTICLE, REVIEW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'ge,k'!$S$8:$W$8</c:f>
              <c:numCache>
                <c:formatCode>General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22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A5-4B1C-A1D3-40944DE6F4A7}"/>
            </c:ext>
          </c:extLst>
        </c:ser>
        <c:ser>
          <c:idx val="2"/>
          <c:order val="2"/>
          <c:tx>
            <c:strRef>
              <c:f>'ge,k'!$R$9</c:f>
              <c:strCache>
                <c:ptCount val="1"/>
                <c:pt idx="0">
                  <c:v>Q3-Q - ARTICLE, REVIEW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'ge,k'!$S$9:$W$9</c:f>
              <c:numCache>
                <c:formatCode>General</c:formatCode>
                <c:ptCount val="5"/>
                <c:pt idx="0">
                  <c:v>62</c:v>
                </c:pt>
                <c:pt idx="1">
                  <c:v>63</c:v>
                </c:pt>
                <c:pt idx="2">
                  <c:v>61</c:v>
                </c:pt>
                <c:pt idx="3">
                  <c:v>67</c:v>
                </c:pt>
                <c:pt idx="4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A5-4B1C-A1D3-40944DE6F4A7}"/>
            </c:ext>
          </c:extLst>
        </c:ser>
        <c:ser>
          <c:idx val="3"/>
          <c:order val="3"/>
          <c:tx>
            <c:strRef>
              <c:f>'ge,k'!$R$10</c:f>
              <c:strCache>
                <c:ptCount val="1"/>
                <c:pt idx="0">
                  <c:v>PROCEEDINGS PAPER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'ge,k'!$S$10:$W$10</c:f>
              <c:numCache>
                <c:formatCode>General</c:formatCode>
                <c:ptCount val="5"/>
                <c:pt idx="0">
                  <c:v>58</c:v>
                </c:pt>
                <c:pt idx="1">
                  <c:v>75</c:v>
                </c:pt>
                <c:pt idx="2">
                  <c:v>56</c:v>
                </c:pt>
                <c:pt idx="3">
                  <c:v>76</c:v>
                </c:pt>
                <c:pt idx="4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A5-4B1C-A1D3-40944DE6F4A7}"/>
            </c:ext>
          </c:extLst>
        </c:ser>
        <c:ser>
          <c:idx val="4"/>
          <c:order val="4"/>
          <c:tx>
            <c:strRef>
              <c:f>'ge,k'!$R$11</c:f>
              <c:strCache>
                <c:ptCount val="1"/>
                <c:pt idx="0">
                  <c:v>MEETING ABSTRACT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'ge,k'!$S$11:$W$11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A5-4B1C-A1D3-40944DE6F4A7}"/>
            </c:ext>
          </c:extLst>
        </c:ser>
        <c:ser>
          <c:idx val="5"/>
          <c:order val="5"/>
          <c:tx>
            <c:strRef>
              <c:f>'ge,k'!$R$12</c:f>
              <c:strCache>
                <c:ptCount val="1"/>
                <c:pt idx="0">
                  <c:v>BOOK REVIEW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'ge,k'!$S$12:$W$12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A5-4B1C-A1D3-40944DE6F4A7}"/>
            </c:ext>
          </c:extLst>
        </c:ser>
        <c:ser>
          <c:idx val="6"/>
          <c:order val="6"/>
          <c:tx>
            <c:strRef>
              <c:f>'ge,k'!$R$13</c:f>
              <c:strCache>
                <c:ptCount val="1"/>
                <c:pt idx="0">
                  <c:v>EDITORIAL MATERIAL, CORRECTION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'ge,k'!$S$13:$W$13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A5-4B1C-A1D3-40944DE6F4A7}"/>
            </c:ext>
          </c:extLst>
        </c:ser>
        <c:ser>
          <c:idx val="7"/>
          <c:order val="7"/>
          <c:tx>
            <c:strRef>
              <c:f>'ge,k'!$R$14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'ge,k'!$S$14:$W$14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A5-4B1C-A1D3-40944DE6F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741584"/>
        <c:axId val="111736880"/>
      </c:barChart>
      <c:catAx>
        <c:axId val="11174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36880"/>
        <c:crosses val="autoZero"/>
        <c:auto val="1"/>
        <c:lblAlgn val="ctr"/>
        <c:lblOffset val="100"/>
        <c:noMultiLvlLbl val="0"/>
      </c:catAx>
      <c:valAx>
        <c:axId val="111736880"/>
        <c:scaling>
          <c:orientation val="minMax"/>
          <c:max val="26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74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'ge,k'!$C$49</c:f>
              <c:strCache>
                <c:ptCount val="1"/>
                <c:pt idx="0">
                  <c:v>статьи Web of Science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'ge,k'!$D$49:$H$49</c:f>
              <c:numCache>
                <c:formatCode>General</c:formatCode>
                <c:ptCount val="5"/>
                <c:pt idx="0">
                  <c:v>111</c:v>
                </c:pt>
                <c:pt idx="1">
                  <c:v>97</c:v>
                </c:pt>
                <c:pt idx="2">
                  <c:v>103</c:v>
                </c:pt>
                <c:pt idx="3">
                  <c:v>114</c:v>
                </c:pt>
                <c:pt idx="4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4B-4A00-8A22-EE74F30A0F18}"/>
            </c:ext>
          </c:extLst>
        </c:ser>
        <c:ser>
          <c:idx val="1"/>
          <c:order val="1"/>
          <c:tx>
            <c:strRef>
              <c:f>'ge,k'!$C$50</c:f>
              <c:strCache>
                <c:ptCount val="1"/>
                <c:pt idx="0">
                  <c:v>Web of Science (все)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  <a:prstDash val="dash"/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'ge,k'!$D$50:$H$50</c:f>
              <c:numCache>
                <c:formatCode>General</c:formatCode>
                <c:ptCount val="5"/>
                <c:pt idx="0">
                  <c:v>160</c:v>
                </c:pt>
                <c:pt idx="1">
                  <c:v>152</c:v>
                </c:pt>
                <c:pt idx="2">
                  <c:v>153</c:v>
                </c:pt>
                <c:pt idx="3">
                  <c:v>260</c:v>
                </c:pt>
                <c:pt idx="4">
                  <c:v>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4B-4A00-8A22-EE74F30A0F18}"/>
            </c:ext>
          </c:extLst>
        </c:ser>
        <c:ser>
          <c:idx val="2"/>
          <c:order val="2"/>
          <c:tx>
            <c:strRef>
              <c:f>'ge,k'!$C$51</c:f>
              <c:strCache>
                <c:ptCount val="1"/>
                <c:pt idx="0">
                  <c:v>статьи Scopus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'ge,k'!$D$51:$H$51</c:f>
              <c:numCache>
                <c:formatCode>General</c:formatCode>
                <c:ptCount val="5"/>
                <c:pt idx="0">
                  <c:v>102</c:v>
                </c:pt>
                <c:pt idx="1">
                  <c:v>107</c:v>
                </c:pt>
                <c:pt idx="2">
                  <c:v>104</c:v>
                </c:pt>
                <c:pt idx="3">
                  <c:v>117</c:v>
                </c:pt>
                <c:pt idx="4">
                  <c:v>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D4B-4A00-8A22-EE74F30A0F18}"/>
            </c:ext>
          </c:extLst>
        </c:ser>
        <c:ser>
          <c:idx val="3"/>
          <c:order val="3"/>
          <c:tx>
            <c:strRef>
              <c:f>'ge,k'!$C$52</c:f>
              <c:strCache>
                <c:ptCount val="1"/>
                <c:pt idx="0">
                  <c:v>Scopus (все)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  <a:prstDash val="dash"/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'ge,k'!$D$52:$H$52</c:f>
              <c:numCache>
                <c:formatCode>General</c:formatCode>
                <c:ptCount val="5"/>
                <c:pt idx="0">
                  <c:v>161</c:v>
                </c:pt>
                <c:pt idx="1">
                  <c:v>182</c:v>
                </c:pt>
                <c:pt idx="2">
                  <c:v>162</c:v>
                </c:pt>
                <c:pt idx="3">
                  <c:v>195</c:v>
                </c:pt>
                <c:pt idx="4">
                  <c:v>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D4B-4A00-8A22-EE74F30A0F18}"/>
            </c:ext>
          </c:extLst>
        </c:ser>
        <c:ser>
          <c:idx val="4"/>
          <c:order val="4"/>
          <c:tx>
            <c:strRef>
              <c:f>'ge,k'!$C$53</c:f>
              <c:strCache>
                <c:ptCount val="1"/>
                <c:pt idx="0">
                  <c:v>RSCI WoS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'ge,k'!$D$53:$H$53</c:f>
              <c:numCache>
                <c:formatCode>General</c:formatCode>
                <c:ptCount val="5"/>
                <c:pt idx="0">
                  <c:v>92</c:v>
                </c:pt>
                <c:pt idx="1">
                  <c:v>70</c:v>
                </c:pt>
                <c:pt idx="2">
                  <c:v>67</c:v>
                </c:pt>
                <c:pt idx="3">
                  <c:v>74</c:v>
                </c:pt>
                <c:pt idx="4">
                  <c:v>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D4B-4A00-8A22-EE74F30A0F18}"/>
            </c:ext>
          </c:extLst>
        </c:ser>
        <c:ser>
          <c:idx val="5"/>
          <c:order val="5"/>
          <c:tx>
            <c:strRef>
              <c:f>'ge,k'!$C$54</c:f>
              <c:strCache>
                <c:ptCount val="1"/>
                <c:pt idx="0">
                  <c:v>ВАК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'ge,k'!$D$54:$H$54</c:f>
              <c:numCache>
                <c:formatCode>General</c:formatCode>
                <c:ptCount val="5"/>
                <c:pt idx="0">
                  <c:v>559</c:v>
                </c:pt>
                <c:pt idx="1">
                  <c:v>467</c:v>
                </c:pt>
                <c:pt idx="2">
                  <c:v>529</c:v>
                </c:pt>
                <c:pt idx="3">
                  <c:v>470</c:v>
                </c:pt>
                <c:pt idx="4">
                  <c:v>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D4B-4A00-8A22-EE74F30A0F18}"/>
            </c:ext>
          </c:extLst>
        </c:ser>
        <c:ser>
          <c:idx val="6"/>
          <c:order val="6"/>
          <c:tx>
            <c:strRef>
              <c:f>'ge,k'!$C$55</c:f>
              <c:strCache>
                <c:ptCount val="1"/>
                <c:pt idx="0">
                  <c:v>ядро РИНЦ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'ge,k'!$D$55:$H$55</c:f>
              <c:numCache>
                <c:formatCode>General</c:formatCode>
                <c:ptCount val="5"/>
                <c:pt idx="0">
                  <c:v>236</c:v>
                </c:pt>
                <c:pt idx="1">
                  <c:v>265</c:v>
                </c:pt>
                <c:pt idx="2">
                  <c:v>224</c:v>
                </c:pt>
                <c:pt idx="3">
                  <c:v>264</c:v>
                </c:pt>
                <c:pt idx="4">
                  <c:v>201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D4B-4A00-8A22-EE74F30A0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38056"/>
        <c:axId val="111712464"/>
      </c:lineChart>
      <c:catAx>
        <c:axId val="11173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12464"/>
        <c:crosses val="autoZero"/>
        <c:auto val="1"/>
        <c:lblAlgn val="ctr"/>
        <c:lblOffset val="100"/>
        <c:noMultiLvlLbl val="0"/>
      </c:catAx>
      <c:valAx>
        <c:axId val="111712464"/>
        <c:scaling>
          <c:orientation val="minMax"/>
          <c:max val="5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92D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38056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9042538817009"/>
          <c:y val="6.6400538621856867E-2"/>
          <c:w val="0.75243153663606943"/>
          <c:h val="0.5882187186684894"/>
        </c:manualLayout>
      </c:layout>
      <c:lineChart>
        <c:grouping val="standard"/>
        <c:varyColors val="0"/>
        <c:ser>
          <c:idx val="0"/>
          <c:order val="0"/>
          <c:tx>
            <c:strRef>
              <c:f>'ge,k'!$C$33</c:f>
              <c:strCache>
                <c:ptCount val="1"/>
                <c:pt idx="0">
                  <c:v>статьи Web of Science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'ge,k'!$D$33:$H$33</c:f>
              <c:numCache>
                <c:formatCode>General</c:formatCode>
                <c:ptCount val="5"/>
                <c:pt idx="0">
                  <c:v>111</c:v>
                </c:pt>
                <c:pt idx="1">
                  <c:v>97</c:v>
                </c:pt>
                <c:pt idx="2">
                  <c:v>103</c:v>
                </c:pt>
                <c:pt idx="3">
                  <c:v>114</c:v>
                </c:pt>
                <c:pt idx="4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8D-4B02-9E14-E793CC5EE822}"/>
            </c:ext>
          </c:extLst>
        </c:ser>
        <c:ser>
          <c:idx val="1"/>
          <c:order val="1"/>
          <c:tx>
            <c:strRef>
              <c:f>'ge,k'!$C$34</c:f>
              <c:strCache>
                <c:ptCount val="1"/>
                <c:pt idx="0">
                  <c:v>Web of Science (все)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'ge,k'!$D$34:$H$34</c:f>
              <c:numCache>
                <c:formatCode>General</c:formatCode>
                <c:ptCount val="5"/>
                <c:pt idx="0">
                  <c:v>160</c:v>
                </c:pt>
                <c:pt idx="1">
                  <c:v>152</c:v>
                </c:pt>
                <c:pt idx="2">
                  <c:v>153</c:v>
                </c:pt>
                <c:pt idx="3">
                  <c:v>260</c:v>
                </c:pt>
                <c:pt idx="4">
                  <c:v>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8D-4B02-9E14-E793CC5EE822}"/>
            </c:ext>
          </c:extLst>
        </c:ser>
        <c:ser>
          <c:idx val="2"/>
          <c:order val="2"/>
          <c:tx>
            <c:strRef>
              <c:f>'ge,k'!$C$35</c:f>
              <c:strCache>
                <c:ptCount val="1"/>
                <c:pt idx="0">
                  <c:v>статьи Scopus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'ge,k'!$D$35:$H$35</c:f>
              <c:numCache>
                <c:formatCode>General</c:formatCode>
                <c:ptCount val="5"/>
                <c:pt idx="0">
                  <c:v>102</c:v>
                </c:pt>
                <c:pt idx="1">
                  <c:v>107</c:v>
                </c:pt>
                <c:pt idx="2">
                  <c:v>104</c:v>
                </c:pt>
                <c:pt idx="3">
                  <c:v>117</c:v>
                </c:pt>
                <c:pt idx="4">
                  <c:v>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08D-4B02-9E14-E793CC5EE822}"/>
            </c:ext>
          </c:extLst>
        </c:ser>
        <c:ser>
          <c:idx val="3"/>
          <c:order val="3"/>
          <c:tx>
            <c:strRef>
              <c:f>'ge,k'!$C$36</c:f>
              <c:strCache>
                <c:ptCount val="1"/>
                <c:pt idx="0">
                  <c:v>Scopus (все)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'ge,k'!$D$36:$H$36</c:f>
              <c:numCache>
                <c:formatCode>General</c:formatCode>
                <c:ptCount val="5"/>
                <c:pt idx="0">
                  <c:v>161</c:v>
                </c:pt>
                <c:pt idx="1">
                  <c:v>182</c:v>
                </c:pt>
                <c:pt idx="2">
                  <c:v>162</c:v>
                </c:pt>
                <c:pt idx="3">
                  <c:v>195</c:v>
                </c:pt>
                <c:pt idx="4">
                  <c:v>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08D-4B02-9E14-E793CC5EE822}"/>
            </c:ext>
          </c:extLst>
        </c:ser>
        <c:ser>
          <c:idx val="4"/>
          <c:order val="4"/>
          <c:tx>
            <c:strRef>
              <c:f>'ge,k'!$C$37</c:f>
              <c:strCache>
                <c:ptCount val="1"/>
                <c:pt idx="0">
                  <c:v>RSCI WoS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'ge,k'!$D$37:$H$37</c:f>
              <c:numCache>
                <c:formatCode>General</c:formatCode>
                <c:ptCount val="5"/>
                <c:pt idx="0">
                  <c:v>145</c:v>
                </c:pt>
                <c:pt idx="1">
                  <c:v>109</c:v>
                </c:pt>
                <c:pt idx="2">
                  <c:v>108</c:v>
                </c:pt>
                <c:pt idx="3">
                  <c:v>114</c:v>
                </c:pt>
                <c:pt idx="4">
                  <c:v>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08D-4B02-9E14-E793CC5EE822}"/>
            </c:ext>
          </c:extLst>
        </c:ser>
        <c:ser>
          <c:idx val="5"/>
          <c:order val="5"/>
          <c:tx>
            <c:strRef>
              <c:f>'ge,k'!$C$38</c:f>
              <c:strCache>
                <c:ptCount val="1"/>
                <c:pt idx="0">
                  <c:v>ВАК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'ge,k'!$D$38:$H$38</c:f>
              <c:numCache>
                <c:formatCode>General</c:formatCode>
                <c:ptCount val="5"/>
                <c:pt idx="0">
                  <c:v>799</c:v>
                </c:pt>
                <c:pt idx="1">
                  <c:v>651</c:v>
                </c:pt>
                <c:pt idx="2">
                  <c:v>723</c:v>
                </c:pt>
                <c:pt idx="3">
                  <c:v>691</c:v>
                </c:pt>
                <c:pt idx="4">
                  <c:v>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08D-4B02-9E14-E793CC5EE822}"/>
            </c:ext>
          </c:extLst>
        </c:ser>
        <c:ser>
          <c:idx val="6"/>
          <c:order val="6"/>
          <c:tx>
            <c:strRef>
              <c:f>'ge,k'!$C$39</c:f>
              <c:strCache>
                <c:ptCount val="1"/>
                <c:pt idx="0">
                  <c:v>ядро РИНЦ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'ge,k'!$D$32:$H$32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'ge,k'!$D$39:$H$39</c:f>
              <c:numCache>
                <c:formatCode>General</c:formatCode>
                <c:ptCount val="5"/>
                <c:pt idx="0">
                  <c:v>362</c:v>
                </c:pt>
                <c:pt idx="1">
                  <c:v>360</c:v>
                </c:pt>
                <c:pt idx="2">
                  <c:v>381</c:v>
                </c:pt>
                <c:pt idx="3">
                  <c:v>386</c:v>
                </c:pt>
                <c:pt idx="4">
                  <c:v>269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08D-4B02-9E14-E793CC5EE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13248"/>
        <c:axId val="111713640"/>
      </c:lineChart>
      <c:catAx>
        <c:axId val="1117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13640"/>
        <c:crosses val="autoZero"/>
        <c:auto val="1"/>
        <c:lblAlgn val="ctr"/>
        <c:lblOffset val="100"/>
        <c:noMultiLvlLbl val="0"/>
      </c:catAx>
      <c:valAx>
        <c:axId val="111713640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B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13248"/>
        <c:crosses val="autoZero"/>
        <c:crossBetween val="between"/>
        <c:maj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9646"/>
          </a:xfrm>
          <a:prstGeom prst="rect">
            <a:avLst/>
          </a:prstGeom>
        </p:spPr>
        <p:txBody>
          <a:bodyPr vert="horz" lIns="91385" tIns="45692" rIns="91385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900" y="0"/>
            <a:ext cx="4300855" cy="339646"/>
          </a:xfrm>
          <a:prstGeom prst="rect">
            <a:avLst/>
          </a:prstGeom>
        </p:spPr>
        <p:txBody>
          <a:bodyPr vert="horz" lIns="91385" tIns="45692" rIns="91385" bIns="45692" rtlCol="0"/>
          <a:lstStyle>
            <a:lvl1pPr algn="r">
              <a:defRPr sz="1200"/>
            </a:lvl1pPr>
          </a:lstStyle>
          <a:p>
            <a:fld id="{285A80E0-2C42-4009-BBC6-036E9256EBA5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2089"/>
            <a:ext cx="4300855" cy="339646"/>
          </a:xfrm>
          <a:prstGeom prst="rect">
            <a:avLst/>
          </a:prstGeom>
        </p:spPr>
        <p:txBody>
          <a:bodyPr vert="horz" lIns="91385" tIns="45692" rIns="91385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900" y="6452089"/>
            <a:ext cx="4300855" cy="339646"/>
          </a:xfrm>
          <a:prstGeom prst="rect">
            <a:avLst/>
          </a:prstGeom>
        </p:spPr>
        <p:txBody>
          <a:bodyPr vert="horz" lIns="91385" tIns="45692" rIns="91385" bIns="45692" rtlCol="0" anchor="b"/>
          <a:lstStyle>
            <a:lvl1pPr algn="r">
              <a:defRPr sz="1200"/>
            </a:lvl1pPr>
          </a:lstStyle>
          <a:p>
            <a:fld id="{0F557867-8838-4581-B16B-278328B7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5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1437" cy="339487"/>
          </a:xfrm>
          <a:prstGeom prst="rect">
            <a:avLst/>
          </a:prstGeom>
        </p:spPr>
        <p:txBody>
          <a:bodyPr vert="horz" lIns="91385" tIns="45692" rIns="91385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027" y="3"/>
            <a:ext cx="4301437" cy="339487"/>
          </a:xfrm>
          <a:prstGeom prst="rect">
            <a:avLst/>
          </a:prstGeom>
        </p:spPr>
        <p:txBody>
          <a:bodyPr vert="horz" lIns="91385" tIns="45692" rIns="91385" bIns="45692" rtlCol="0"/>
          <a:lstStyle>
            <a:lvl1pPr algn="r">
              <a:defRPr sz="1200"/>
            </a:lvl1pPr>
          </a:lstStyle>
          <a:p>
            <a:fld id="{F50B7366-1982-4B85-9BEC-9F64C6DCB341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2" rIns="91385" bIns="456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029" y="3226714"/>
            <a:ext cx="7940992" cy="3056970"/>
          </a:xfrm>
          <a:prstGeom prst="rect">
            <a:avLst/>
          </a:prstGeom>
        </p:spPr>
        <p:txBody>
          <a:bodyPr vert="horz" lIns="91385" tIns="45692" rIns="91385" bIns="456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1843"/>
            <a:ext cx="4301437" cy="339487"/>
          </a:xfrm>
          <a:prstGeom prst="rect">
            <a:avLst/>
          </a:prstGeom>
        </p:spPr>
        <p:txBody>
          <a:bodyPr vert="horz" lIns="91385" tIns="45692" rIns="91385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027" y="6451843"/>
            <a:ext cx="4301437" cy="339487"/>
          </a:xfrm>
          <a:prstGeom prst="rect">
            <a:avLst/>
          </a:prstGeom>
        </p:spPr>
        <p:txBody>
          <a:bodyPr vert="horz" lIns="91385" tIns="45692" rIns="91385" bIns="45692" rtlCol="0" anchor="b"/>
          <a:lstStyle>
            <a:lvl1pPr algn="r">
              <a:defRPr sz="1200"/>
            </a:lvl1pPr>
          </a:lstStyle>
          <a:p>
            <a:fld id="{145B7C36-3BA3-411D-9371-717F49989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3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состояние, и дать ориентир на вхождение в </a:t>
            </a:r>
            <a:r>
              <a:rPr lang="en-US" dirty="0"/>
              <a:t>RSCI</a:t>
            </a:r>
            <a:endParaRPr lang="ru-RU" dirty="0"/>
          </a:p>
          <a:p>
            <a:r>
              <a:rPr lang="en-US" dirty="0"/>
              <a:t>DOI – </a:t>
            </a:r>
            <a:r>
              <a:rPr lang="ru-RU" dirty="0"/>
              <a:t>конкуренция (Издательство выдает его всем или …?)</a:t>
            </a:r>
          </a:p>
          <a:p>
            <a:endParaRPr lang="ru-RU" dirty="0"/>
          </a:p>
          <a:p>
            <a:r>
              <a:rPr lang="ru-RU" dirty="0"/>
              <a:t>10 журналов,</a:t>
            </a:r>
          </a:p>
          <a:p>
            <a:r>
              <a:rPr lang="ru-RU" dirty="0"/>
              <a:t>Физкультура – 2019 –ВАК,</a:t>
            </a:r>
          </a:p>
          <a:p>
            <a:r>
              <a:rPr lang="ru-RU" dirty="0"/>
              <a:t>Знак и </a:t>
            </a:r>
            <a:r>
              <a:rPr lang="ru-RU" dirty="0" err="1"/>
              <a:t>Медиасфера</a:t>
            </a:r>
            <a:r>
              <a:rPr lang="ru-RU" dirty="0"/>
              <a:t> – 2019 – перешли под ЧелГУ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1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действующие советы (возможно добавить философов), указать перспективу защит</a:t>
            </a:r>
          </a:p>
          <a:p>
            <a:endParaRPr lang="ru-RU" dirty="0"/>
          </a:p>
          <a:p>
            <a:r>
              <a:rPr lang="ru-RU" dirty="0"/>
              <a:t>Статистика защит «на стороне»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5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планируют выйти на защиту в 2020 г. – 6 чел.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5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действующие советы (возможно добавить философов), указать перспективу защит</a:t>
            </a:r>
          </a:p>
          <a:p>
            <a:endParaRPr lang="ru-RU" dirty="0"/>
          </a:p>
          <a:p>
            <a:r>
              <a:rPr lang="ru-RU" dirty="0"/>
              <a:t>Статистика защит «на стороне»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0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Вовлеченность ППС в научную работу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3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Вузы 5-100 из округа + </a:t>
            </a:r>
            <a:r>
              <a:rPr lang="ru-RU" dirty="0" err="1"/>
              <a:t>ТюмГУ</a:t>
            </a:r>
            <a:r>
              <a:rPr lang="ru-RU" dirty="0"/>
              <a:t>, МГТУ</a:t>
            </a:r>
          </a:p>
          <a:p>
            <a:r>
              <a:rPr lang="ru-RU" dirty="0"/>
              <a:t>Табл.</a:t>
            </a:r>
          </a:p>
          <a:p>
            <a:r>
              <a:rPr lang="ru-RU" dirty="0"/>
              <a:t>Статьи </a:t>
            </a:r>
            <a:r>
              <a:rPr lang="en-US" dirty="0" err="1"/>
              <a:t>WoS</a:t>
            </a:r>
            <a:r>
              <a:rPr lang="en-US" dirty="0"/>
              <a:t> </a:t>
            </a:r>
            <a:r>
              <a:rPr lang="ru-RU" dirty="0"/>
              <a:t> 2019, число авторов</a:t>
            </a:r>
          </a:p>
          <a:p>
            <a:pPr defTabSz="913852">
              <a:defRPr/>
            </a:pPr>
            <a:r>
              <a:rPr lang="ru-RU" dirty="0"/>
              <a:t>Число авторов в организации в 2018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7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Пересмотр положений (особенно ФПНИ, выделение поддержки </a:t>
            </a:r>
            <a:r>
              <a:rPr lang="ru-RU"/>
              <a:t>на конференции)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2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6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Акцентировать: наличие </a:t>
            </a:r>
            <a:r>
              <a:rPr lang="en-US" dirty="0"/>
              <a:t>DOI </a:t>
            </a:r>
            <a:r>
              <a:rPr lang="ru-RU" dirty="0"/>
              <a:t>для публикаций, в том числе для зарубежных монографий, отечеств. Монографии – </a:t>
            </a:r>
            <a:r>
              <a:rPr lang="en-US" dirty="0"/>
              <a:t>ISBN </a:t>
            </a:r>
            <a:r>
              <a:rPr lang="ru-RU" dirty="0"/>
              <a:t>и наличие данных в Российской книжной палате (ИТАР-ТАСС)</a:t>
            </a:r>
          </a:p>
          <a:p>
            <a:r>
              <a:rPr lang="ru-RU" dirty="0"/>
              <a:t>Пересмотр положений (особенно ФПНИ, выделение поддержки на конференции)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45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Акцентировать: наличие </a:t>
            </a:r>
            <a:r>
              <a:rPr lang="en-US" dirty="0"/>
              <a:t>DOI </a:t>
            </a:r>
            <a:r>
              <a:rPr lang="ru-RU" dirty="0"/>
              <a:t>для публикаций, в том числе для зарубежных монографий, отечеств. Монографии – </a:t>
            </a:r>
            <a:r>
              <a:rPr lang="en-US" dirty="0"/>
              <a:t>ISBN </a:t>
            </a:r>
            <a:r>
              <a:rPr lang="ru-RU" dirty="0"/>
              <a:t>и наличие данных в Российской книжной палате (ИТАР-ТАСС)</a:t>
            </a:r>
          </a:p>
          <a:p>
            <a:r>
              <a:rPr lang="ru-RU" dirty="0"/>
              <a:t>Пересмотр положений (особенно ФПНИ, выделение поддержки на конференции)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Акцентировать: наличие </a:t>
            </a:r>
            <a:r>
              <a:rPr lang="en-US" dirty="0"/>
              <a:t>DOI </a:t>
            </a:r>
            <a:r>
              <a:rPr lang="ru-RU" dirty="0"/>
              <a:t>для публикаций, в том числе для зарубежных монографий, отечеств. Монографии – </a:t>
            </a:r>
            <a:r>
              <a:rPr lang="en-US" dirty="0"/>
              <a:t>ISBN </a:t>
            </a:r>
            <a:r>
              <a:rPr lang="ru-RU" dirty="0"/>
              <a:t>и наличие данных в Российской книжной палате (ИТАР-ТАСС)</a:t>
            </a:r>
          </a:p>
          <a:p>
            <a:r>
              <a:rPr lang="ru-RU" dirty="0"/>
              <a:t>Пересмотр положений (особенно ФПНИ, выделение поддержки на конференции)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85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14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Пересмотр положений (особенно ФПНИ, выделение поддержки на конференции)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6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1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9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Данные по состоянию на 18.02.2020</a:t>
            </a:r>
          </a:p>
          <a:p>
            <a:endParaRPr lang="en-US" dirty="0"/>
          </a:p>
          <a:p>
            <a:r>
              <a:rPr lang="ru-RU" dirty="0"/>
              <a:t>В 2015 году из всех журналов, индексируемых в РИНЦ, была выделена коллекция лучших журналов, которая по соглашению с компанией </a:t>
            </a:r>
            <a:r>
              <a:rPr lang="ru-RU" dirty="0" err="1"/>
              <a:t>Thomson</a:t>
            </a:r>
            <a:r>
              <a:rPr lang="ru-RU" dirty="0"/>
              <a:t> </a:t>
            </a:r>
            <a:r>
              <a:rPr lang="ru-RU" dirty="0" err="1"/>
              <a:t>Reuters</a:t>
            </a:r>
            <a:r>
              <a:rPr lang="ru-RU" dirty="0"/>
              <a:t> (Сейчас </a:t>
            </a:r>
            <a:r>
              <a:rPr lang="ru-RU" dirty="0" err="1"/>
              <a:t>Clarivate</a:t>
            </a:r>
            <a:r>
              <a:rPr lang="ru-RU" dirty="0"/>
              <a:t> </a:t>
            </a:r>
            <a:r>
              <a:rPr lang="ru-RU" dirty="0" err="1"/>
              <a:t>Analytics</a:t>
            </a:r>
            <a:r>
              <a:rPr lang="ru-RU" dirty="0"/>
              <a:t>) была размещена на платформе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в виде отдельной базы данных </a:t>
            </a:r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Citation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. Это позволило значительно расширить представительство российских научных журналов в международном информационном пространстве, особенно журналов в области общественно-гуманитарных, технических и медицинских наук, слабо представленных в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</a:t>
            </a:r>
            <a:r>
              <a:rPr lang="ru-RU" dirty="0" err="1"/>
              <a:t>Scopus</a:t>
            </a:r>
            <a:r>
              <a:rPr lang="ru-RU" dirty="0"/>
              <a:t>. Одновременно в РИНЦ было выделено ядро лучших публикаций, позволяющее делать оценки эффективности научных исследований на основании наиболее качественного сегмента научных работ российских ученых.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Разница со слайдом 4 – указано число публикаций сотрудников в период их работы в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9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6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Хоздоговора – субъекты Федерации, местные бюджеты и российские хозяйствующие субъекты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5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Хоздоговора – субъекты Федерации, местные бюджеты и российские хозяйствующие субъекты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7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3"/>
            <a:r>
              <a:rPr lang="ru-RU" dirty="0"/>
              <a:t>Хоздоговора – субъекты Федерации, местные бюджеты и российские хозяйствующие субъекты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9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1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0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9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8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0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6F12-454A-4930-A224-8454E653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594718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4725145"/>
            <a:ext cx="7632848" cy="76964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Проректор по научной работе</a:t>
            </a:r>
            <a:r>
              <a:rPr lang="en-US" altLang="ru-RU" sz="28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algn="r"/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Бычков Игорь Валерьевич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323530" y="351933"/>
            <a:ext cx="1584175" cy="10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70609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Научные периодические издания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2354C46F-B65A-4702-82D0-FBA30AB1D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838691"/>
              </p:ext>
            </p:extLst>
          </p:nvPr>
        </p:nvGraphicFramePr>
        <p:xfrm>
          <a:off x="971600" y="1268760"/>
          <a:ext cx="7200799" cy="475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1248783416"/>
                    </a:ext>
                  </a:extLst>
                </a:gridCol>
                <a:gridCol w="532859">
                  <a:extLst>
                    <a:ext uri="{9D8B030D-6E8A-4147-A177-3AD203B41FA5}">
                      <a16:colId xmlns="" xmlns:a16="http://schemas.microsoft.com/office/drawing/2014/main" val="3599178603"/>
                    </a:ext>
                  </a:extLst>
                </a:gridCol>
                <a:gridCol w="532859">
                  <a:extLst>
                    <a:ext uri="{9D8B030D-6E8A-4147-A177-3AD203B41FA5}">
                      <a16:colId xmlns="" xmlns:a16="http://schemas.microsoft.com/office/drawing/2014/main" val="3220716062"/>
                    </a:ext>
                  </a:extLst>
                </a:gridCol>
                <a:gridCol w="532859">
                  <a:extLst>
                    <a:ext uri="{9D8B030D-6E8A-4147-A177-3AD203B41FA5}">
                      <a16:colId xmlns="" xmlns:a16="http://schemas.microsoft.com/office/drawing/2014/main" val="1639693950"/>
                    </a:ext>
                  </a:extLst>
                </a:gridCol>
                <a:gridCol w="532859">
                  <a:extLst>
                    <a:ext uri="{9D8B030D-6E8A-4147-A177-3AD203B41FA5}">
                      <a16:colId xmlns="" xmlns:a16="http://schemas.microsoft.com/office/drawing/2014/main" val="526633997"/>
                    </a:ext>
                  </a:extLst>
                </a:gridCol>
                <a:gridCol w="532859">
                  <a:extLst>
                    <a:ext uri="{9D8B030D-6E8A-4147-A177-3AD203B41FA5}">
                      <a16:colId xmlns="" xmlns:a16="http://schemas.microsoft.com/office/drawing/2014/main" val="415849974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95453538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Журнал, 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ISSN, 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префикс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DOI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Scopus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RSCI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WoS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ВАК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РИНЦ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пециализ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.  проф. базы данных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2474760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Челябинский физико-математический журнала</a:t>
                      </a:r>
                    </a:p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2500-0101, </a:t>
                      </a:r>
                      <a:r>
                        <a:rPr lang="ru-RU" sz="12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10.24411/2500-0101</a:t>
                      </a:r>
                      <a:endParaRPr lang="ru-RU" sz="12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MathSciNet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712905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Вестник Челябинского государственного университета</a:t>
                      </a:r>
                    </a:p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1994-2796, </a:t>
                      </a:r>
                      <a:r>
                        <a:rPr lang="ru-RU" sz="12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10.24411/1994-2796</a:t>
                      </a:r>
                      <a:endParaRPr lang="ru-RU" sz="12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427264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Знак: проблемное поле медиаобразования</a:t>
                      </a:r>
                    </a:p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2070-0695, </a:t>
                      </a:r>
                      <a:r>
                        <a:rPr lang="ru-RU" sz="12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10.24411/2070-0695</a:t>
                      </a:r>
                      <a:endParaRPr lang="ru-RU" sz="12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0853997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Физическая культура. Спорт. Туризм. Двигательная рекреация, 2500-0365, </a:t>
                      </a:r>
                      <a:r>
                        <a:rPr lang="ru-RU" sz="12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10.24411/2500-0365</a:t>
                      </a:r>
                      <a:endParaRPr lang="ru-RU" sz="12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208139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Magistra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Vitae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: электронный журнал по историческим наукам и археологии, 2542-0275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0492332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Вестник Челябинского государственного университета​​. Серия: Право​, 2618-8236, </a:t>
                      </a:r>
                      <a:r>
                        <a:rPr lang="ru-RU" sz="12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10.24411/2618-8236</a:t>
                      </a:r>
                      <a:endParaRPr lang="ru-RU" sz="12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834505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Вестник Челябинского государственного университета. Здравоохранение и образование, 2409-4102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6047238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Медиасфера</a:t>
                      </a:r>
                      <a:endParaRPr lang="ru-RU" sz="1200" u="none" strike="noStrike" dirty="0"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2070-0717, </a:t>
                      </a:r>
                      <a:r>
                        <a:rPr lang="ru-RU" sz="12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10.24411/2070-0717</a:t>
                      </a:r>
                      <a:endParaRPr lang="ru-RU" sz="12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6453247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Общество, экономика, управление</a:t>
                      </a:r>
                    </a:p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2618-9852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9718858"/>
                  </a:ext>
                </a:extLst>
              </a:tr>
              <a:tr h="41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Евразийский журнал региональных и политических исследований, 2587-8077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096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5" marR="8455" marT="845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154142"/>
                  </a:ext>
                </a:extLst>
              </a:tr>
            </a:tbl>
          </a:graphicData>
        </a:graphic>
      </p:graphicFrame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38A249DA-D791-4503-9C77-43EA1323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367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30968"/>
            <a:ext cx="6995120" cy="1181808"/>
          </a:xfrm>
        </p:spPr>
        <p:txBody>
          <a:bodyPr>
            <a:noAutofit/>
          </a:bodyPr>
          <a:lstStyle/>
          <a:p>
            <a:pPr algn="l"/>
            <a:r>
              <a:rPr lang="ru-RU" sz="2900" dirty="0">
                <a:solidFill>
                  <a:srgbClr val="8A1411"/>
                </a:solidFill>
              </a:rPr>
              <a:t>Подготовка научно-педагогических кадров высшей квалификации</a:t>
            </a:r>
            <a:br>
              <a:rPr lang="ru-RU" sz="2900" dirty="0">
                <a:solidFill>
                  <a:srgbClr val="8A1411"/>
                </a:solidFill>
              </a:rPr>
            </a:br>
            <a:r>
              <a:rPr lang="ru-RU" sz="2200" dirty="0">
                <a:solidFill>
                  <a:srgbClr val="8A1411"/>
                </a:solidFill>
              </a:rPr>
              <a:t>Аспирантура. Контрольные цифры приема на 2020/2021 учебный год по очной форме обучения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9EB9707-74B0-40A1-9F72-C29AE7BA69B3}"/>
              </a:ext>
            </a:extLst>
          </p:cNvPr>
          <p:cNvSpPr txBox="1">
            <a:spLocks/>
          </p:cNvSpPr>
          <p:nvPr/>
        </p:nvSpPr>
        <p:spPr>
          <a:xfrm>
            <a:off x="1691680" y="4509121"/>
            <a:ext cx="5472608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solidFill>
                  <a:srgbClr val="8A1411"/>
                </a:solidFill>
              </a:rPr>
              <a:t>Аспирантура. Прием 2014-2019 гг.</a:t>
            </a:r>
            <a:endParaRPr lang="ru-RU" sz="2200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161BBA13-DEE7-44D0-8C8E-70499E41E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85071"/>
              </p:ext>
            </p:extLst>
          </p:nvPr>
        </p:nvGraphicFramePr>
        <p:xfrm>
          <a:off x="1979712" y="1772816"/>
          <a:ext cx="5184575" cy="263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722">
                  <a:extLst>
                    <a:ext uri="{9D8B030D-6E8A-4147-A177-3AD203B41FA5}">
                      <a16:colId xmlns="" xmlns:a16="http://schemas.microsoft.com/office/drawing/2014/main" val="3631391569"/>
                    </a:ext>
                  </a:extLst>
                </a:gridCol>
                <a:gridCol w="3088551">
                  <a:extLst>
                    <a:ext uri="{9D8B030D-6E8A-4147-A177-3AD203B41FA5}">
                      <a16:colId xmlns="" xmlns:a16="http://schemas.microsoft.com/office/drawing/2014/main" val="1700607955"/>
                    </a:ext>
                  </a:extLst>
                </a:gridCol>
                <a:gridCol w="994302">
                  <a:extLst>
                    <a:ext uri="{9D8B030D-6E8A-4147-A177-3AD203B41FA5}">
                      <a16:colId xmlns="" xmlns:a16="http://schemas.microsoft.com/office/drawing/2014/main" val="519099381"/>
                    </a:ext>
                  </a:extLst>
                </a:gridCol>
              </a:tblGrid>
              <a:tr h="582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направления подготовки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направления подготовки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Контрольные цифры приема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5586777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Математика и механика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3275770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Физика и астрономия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450507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Химические науки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8197362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Биологические науки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131779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Информатика и вычислительная техника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098018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Техносферная безопасность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860711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Фундаментальная медицина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9708691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Психологические науки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047824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Языкознание и литературоведение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056921"/>
                  </a:ext>
                </a:extLst>
              </a:tr>
              <a:tr h="20519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17745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BFD6FB8A-C6CC-447A-BD2A-7185D5508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99116"/>
              </p:ext>
            </p:extLst>
          </p:nvPr>
        </p:nvGraphicFramePr>
        <p:xfrm>
          <a:off x="457200" y="4994810"/>
          <a:ext cx="8229597" cy="131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709">
                  <a:extLst>
                    <a:ext uri="{9D8B030D-6E8A-4147-A177-3AD203B41FA5}">
                      <a16:colId xmlns="" xmlns:a16="http://schemas.microsoft.com/office/drawing/2014/main" val="4064071319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2195487366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3300458311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1396321127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1734499356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3325160262"/>
                    </a:ext>
                  </a:extLst>
                </a:gridCol>
                <a:gridCol w="456709">
                  <a:extLst>
                    <a:ext uri="{9D8B030D-6E8A-4147-A177-3AD203B41FA5}">
                      <a16:colId xmlns="" xmlns:a16="http://schemas.microsoft.com/office/drawing/2014/main" val="1703016209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4288400235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1478149436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1533352894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648772878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2021704233"/>
                    </a:ext>
                  </a:extLst>
                </a:gridCol>
                <a:gridCol w="456709">
                  <a:extLst>
                    <a:ext uri="{9D8B030D-6E8A-4147-A177-3AD203B41FA5}">
                      <a16:colId xmlns="" xmlns:a16="http://schemas.microsoft.com/office/drawing/2014/main" val="242937500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516957303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4274453537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2869198641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2938013591"/>
                    </a:ext>
                  </a:extLst>
                </a:gridCol>
                <a:gridCol w="457298">
                  <a:extLst>
                    <a:ext uri="{9D8B030D-6E8A-4147-A177-3AD203B41FA5}">
                      <a16:colId xmlns="" xmlns:a16="http://schemas.microsoft.com/office/drawing/2014/main" val="203795301"/>
                    </a:ext>
                  </a:extLst>
                </a:gridCol>
              </a:tblGrid>
              <a:tr h="2629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6062099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5531167"/>
                  </a:ext>
                </a:extLst>
              </a:tr>
              <a:tr h="2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4888143"/>
                  </a:ext>
                </a:extLst>
              </a:tr>
              <a:tr h="2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840751"/>
                  </a:ext>
                </a:extLst>
              </a:tr>
              <a:tr h="26290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58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65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46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37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07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06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Подготовка научно-педагогических кадров высшей квалификации</a:t>
            </a:r>
            <a:br>
              <a:rPr lang="ru-RU" sz="3200" dirty="0">
                <a:solidFill>
                  <a:srgbClr val="8A1411"/>
                </a:solidFill>
              </a:rPr>
            </a:br>
            <a:r>
              <a:rPr lang="ru-RU" sz="2400" dirty="0">
                <a:solidFill>
                  <a:srgbClr val="8A1411"/>
                </a:solidFill>
              </a:rPr>
              <a:t>Аспирантура. Эффективность выпуска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9EB9707-74B0-40A1-9F72-C29AE7BA69B3}"/>
              </a:ext>
            </a:extLst>
          </p:cNvPr>
          <p:cNvSpPr txBox="1">
            <a:spLocks/>
          </p:cNvSpPr>
          <p:nvPr/>
        </p:nvSpPr>
        <p:spPr>
          <a:xfrm>
            <a:off x="1691680" y="4437112"/>
            <a:ext cx="6995120" cy="460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solidFill>
                  <a:srgbClr val="8A1411"/>
                </a:solidFill>
              </a:rPr>
              <a:t>Аспирантура. Численность обучающихся</a:t>
            </a:r>
            <a:endParaRPr lang="ru-RU" sz="2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B12CFE80-47B2-4653-BDA1-8E77CF737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6393"/>
              </p:ext>
            </p:extLst>
          </p:nvPr>
        </p:nvGraphicFramePr>
        <p:xfrm>
          <a:off x="539552" y="1750051"/>
          <a:ext cx="8069877" cy="2399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855">
                  <a:extLst>
                    <a:ext uri="{9D8B030D-6E8A-4147-A177-3AD203B41FA5}">
                      <a16:colId xmlns="" xmlns:a16="http://schemas.microsoft.com/office/drawing/2014/main" val="633826546"/>
                    </a:ext>
                  </a:extLst>
                </a:gridCol>
                <a:gridCol w="86355">
                  <a:extLst>
                    <a:ext uri="{9D8B030D-6E8A-4147-A177-3AD203B41FA5}">
                      <a16:colId xmlns="" xmlns:a16="http://schemas.microsoft.com/office/drawing/2014/main" val="111230808"/>
                    </a:ext>
                  </a:extLst>
                </a:gridCol>
                <a:gridCol w="580737">
                  <a:extLst>
                    <a:ext uri="{9D8B030D-6E8A-4147-A177-3AD203B41FA5}">
                      <a16:colId xmlns="" xmlns:a16="http://schemas.microsoft.com/office/drawing/2014/main" val="26170084"/>
                    </a:ext>
                  </a:extLst>
                </a:gridCol>
                <a:gridCol w="676268">
                  <a:extLst>
                    <a:ext uri="{9D8B030D-6E8A-4147-A177-3AD203B41FA5}">
                      <a16:colId xmlns="" xmlns:a16="http://schemas.microsoft.com/office/drawing/2014/main" val="3313104062"/>
                    </a:ext>
                  </a:extLst>
                </a:gridCol>
                <a:gridCol w="86355">
                  <a:extLst>
                    <a:ext uri="{9D8B030D-6E8A-4147-A177-3AD203B41FA5}">
                      <a16:colId xmlns="" xmlns:a16="http://schemas.microsoft.com/office/drawing/2014/main" val="3964897879"/>
                    </a:ext>
                  </a:extLst>
                </a:gridCol>
                <a:gridCol w="632550">
                  <a:extLst>
                    <a:ext uri="{9D8B030D-6E8A-4147-A177-3AD203B41FA5}">
                      <a16:colId xmlns="" xmlns:a16="http://schemas.microsoft.com/office/drawing/2014/main" val="4187651249"/>
                    </a:ext>
                  </a:extLst>
                </a:gridCol>
                <a:gridCol w="701095">
                  <a:extLst>
                    <a:ext uri="{9D8B030D-6E8A-4147-A177-3AD203B41FA5}">
                      <a16:colId xmlns="" xmlns:a16="http://schemas.microsoft.com/office/drawing/2014/main" val="1819683797"/>
                    </a:ext>
                  </a:extLst>
                </a:gridCol>
                <a:gridCol w="86355">
                  <a:extLst>
                    <a:ext uri="{9D8B030D-6E8A-4147-A177-3AD203B41FA5}">
                      <a16:colId xmlns="" xmlns:a16="http://schemas.microsoft.com/office/drawing/2014/main" val="472329756"/>
                    </a:ext>
                  </a:extLst>
                </a:gridCol>
                <a:gridCol w="657917">
                  <a:extLst>
                    <a:ext uri="{9D8B030D-6E8A-4147-A177-3AD203B41FA5}">
                      <a16:colId xmlns="" xmlns:a16="http://schemas.microsoft.com/office/drawing/2014/main" val="28814814"/>
                    </a:ext>
                  </a:extLst>
                </a:gridCol>
                <a:gridCol w="660615">
                  <a:extLst>
                    <a:ext uri="{9D8B030D-6E8A-4147-A177-3AD203B41FA5}">
                      <a16:colId xmlns="" xmlns:a16="http://schemas.microsoft.com/office/drawing/2014/main" val="196860732"/>
                    </a:ext>
                  </a:extLst>
                </a:gridCol>
                <a:gridCol w="86355">
                  <a:extLst>
                    <a:ext uri="{9D8B030D-6E8A-4147-A177-3AD203B41FA5}">
                      <a16:colId xmlns="" xmlns:a16="http://schemas.microsoft.com/office/drawing/2014/main" val="1766399756"/>
                    </a:ext>
                  </a:extLst>
                </a:gridCol>
                <a:gridCol w="602326">
                  <a:extLst>
                    <a:ext uri="{9D8B030D-6E8A-4147-A177-3AD203B41FA5}">
                      <a16:colId xmlns="" xmlns:a16="http://schemas.microsoft.com/office/drawing/2014/main" val="11564604"/>
                    </a:ext>
                  </a:extLst>
                </a:gridCol>
                <a:gridCol w="616899">
                  <a:extLst>
                    <a:ext uri="{9D8B030D-6E8A-4147-A177-3AD203B41FA5}">
                      <a16:colId xmlns="" xmlns:a16="http://schemas.microsoft.com/office/drawing/2014/main" val="2293778505"/>
                    </a:ext>
                  </a:extLst>
                </a:gridCol>
                <a:gridCol w="86355">
                  <a:extLst>
                    <a:ext uri="{9D8B030D-6E8A-4147-A177-3AD203B41FA5}">
                      <a16:colId xmlns="" xmlns:a16="http://schemas.microsoft.com/office/drawing/2014/main" val="3501555010"/>
                    </a:ext>
                  </a:extLst>
                </a:gridCol>
                <a:gridCol w="615280">
                  <a:extLst>
                    <a:ext uri="{9D8B030D-6E8A-4147-A177-3AD203B41FA5}">
                      <a16:colId xmlns="" xmlns:a16="http://schemas.microsoft.com/office/drawing/2014/main" val="2858611885"/>
                    </a:ext>
                  </a:extLst>
                </a:gridCol>
                <a:gridCol w="615280">
                  <a:extLst>
                    <a:ext uri="{9D8B030D-6E8A-4147-A177-3AD203B41FA5}">
                      <a16:colId xmlns="" xmlns:a16="http://schemas.microsoft.com/office/drawing/2014/main" val="360537378"/>
                    </a:ext>
                  </a:extLst>
                </a:gridCol>
                <a:gridCol w="615280">
                  <a:extLst>
                    <a:ext uri="{9D8B030D-6E8A-4147-A177-3AD203B41FA5}">
                      <a16:colId xmlns="" xmlns:a16="http://schemas.microsoft.com/office/drawing/2014/main" val="1415242595"/>
                    </a:ext>
                  </a:extLst>
                </a:gridCol>
              </a:tblGrid>
              <a:tr h="45386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9460697"/>
                  </a:ext>
                </a:extLst>
              </a:tr>
              <a:tr h="3142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0674680"/>
                  </a:ext>
                </a:extLst>
              </a:tr>
              <a:tr h="2793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4042808"/>
                  </a:ext>
                </a:extLst>
              </a:tr>
              <a:tr h="34913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63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54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44755"/>
                  </a:ext>
                </a:extLst>
              </a:tr>
              <a:tr h="453869"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8A1411"/>
                          </a:solidFill>
                          <a:effectLst/>
                        </a:rPr>
                        <a:t>в том числе с защитой диссертации в срок обучения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8A1411"/>
                          </a:solidFill>
                          <a:effectLst/>
                        </a:rPr>
                        <a:t> и через год после окончания</a:t>
                      </a:r>
                      <a:endParaRPr lang="ru-RU" sz="1800" b="0" dirty="0">
                        <a:solidFill>
                          <a:srgbClr val="8A14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4138625"/>
                  </a:ext>
                </a:extLst>
              </a:tr>
              <a:tr h="453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23,8%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18,5%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15,0%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25,0%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9,7%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3,8%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755476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2D11A4A0-6C8D-439A-BB80-CE31EF2B8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18298"/>
              </p:ext>
            </p:extLst>
          </p:nvPr>
        </p:nvGraphicFramePr>
        <p:xfrm>
          <a:off x="457200" y="5051648"/>
          <a:ext cx="8229600" cy="897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924">
                  <a:extLst>
                    <a:ext uri="{9D8B030D-6E8A-4147-A177-3AD203B41FA5}">
                      <a16:colId xmlns="" xmlns:a16="http://schemas.microsoft.com/office/drawing/2014/main" val="3755015069"/>
                    </a:ext>
                  </a:extLst>
                </a:gridCol>
                <a:gridCol w="607134">
                  <a:extLst>
                    <a:ext uri="{9D8B030D-6E8A-4147-A177-3AD203B41FA5}">
                      <a16:colId xmlns="" xmlns:a16="http://schemas.microsoft.com/office/drawing/2014/main" val="3612153766"/>
                    </a:ext>
                  </a:extLst>
                </a:gridCol>
                <a:gridCol w="752711">
                  <a:extLst>
                    <a:ext uri="{9D8B030D-6E8A-4147-A177-3AD203B41FA5}">
                      <a16:colId xmlns="" xmlns:a16="http://schemas.microsoft.com/office/drawing/2014/main" val="3769893918"/>
                    </a:ext>
                  </a:extLst>
                </a:gridCol>
                <a:gridCol w="661302">
                  <a:extLst>
                    <a:ext uri="{9D8B030D-6E8A-4147-A177-3AD203B41FA5}">
                      <a16:colId xmlns="" xmlns:a16="http://schemas.microsoft.com/office/drawing/2014/main" val="334116980"/>
                    </a:ext>
                  </a:extLst>
                </a:gridCol>
                <a:gridCol w="778102">
                  <a:extLst>
                    <a:ext uri="{9D8B030D-6E8A-4147-A177-3AD203B41FA5}">
                      <a16:colId xmlns="" xmlns:a16="http://schemas.microsoft.com/office/drawing/2014/main" val="510154646"/>
                    </a:ext>
                  </a:extLst>
                </a:gridCol>
                <a:gridCol w="687822">
                  <a:extLst>
                    <a:ext uri="{9D8B030D-6E8A-4147-A177-3AD203B41FA5}">
                      <a16:colId xmlns="" xmlns:a16="http://schemas.microsoft.com/office/drawing/2014/main" val="3840063684"/>
                    </a:ext>
                  </a:extLst>
                </a:gridCol>
                <a:gridCol w="752146">
                  <a:extLst>
                    <a:ext uri="{9D8B030D-6E8A-4147-A177-3AD203B41FA5}">
                      <a16:colId xmlns="" xmlns:a16="http://schemas.microsoft.com/office/drawing/2014/main" val="2950352078"/>
                    </a:ext>
                  </a:extLst>
                </a:gridCol>
                <a:gridCol w="629704">
                  <a:extLst>
                    <a:ext uri="{9D8B030D-6E8A-4147-A177-3AD203B41FA5}">
                      <a16:colId xmlns="" xmlns:a16="http://schemas.microsoft.com/office/drawing/2014/main" val="1439507758"/>
                    </a:ext>
                  </a:extLst>
                </a:gridCol>
                <a:gridCol w="650017">
                  <a:extLst>
                    <a:ext uri="{9D8B030D-6E8A-4147-A177-3AD203B41FA5}">
                      <a16:colId xmlns="" xmlns:a16="http://schemas.microsoft.com/office/drawing/2014/main" val="189351368"/>
                    </a:ext>
                  </a:extLst>
                </a:gridCol>
                <a:gridCol w="643246">
                  <a:extLst>
                    <a:ext uri="{9D8B030D-6E8A-4147-A177-3AD203B41FA5}">
                      <a16:colId xmlns="" xmlns:a16="http://schemas.microsoft.com/office/drawing/2014/main" val="2244013994"/>
                    </a:ext>
                  </a:extLst>
                </a:gridCol>
                <a:gridCol w="643246">
                  <a:extLst>
                    <a:ext uri="{9D8B030D-6E8A-4147-A177-3AD203B41FA5}">
                      <a16:colId xmlns="" xmlns:a16="http://schemas.microsoft.com/office/drawing/2014/main" val="992571202"/>
                    </a:ext>
                  </a:extLst>
                </a:gridCol>
                <a:gridCol w="643246">
                  <a:extLst>
                    <a:ext uri="{9D8B030D-6E8A-4147-A177-3AD203B41FA5}">
                      <a16:colId xmlns="" xmlns:a16="http://schemas.microsoft.com/office/drawing/2014/main" val="835890542"/>
                    </a:ext>
                  </a:extLst>
                </a:gridCol>
              </a:tblGrid>
              <a:tr h="2244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5754099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604947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1194125"/>
                  </a:ext>
                </a:extLst>
              </a:tr>
              <a:tr h="22440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220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213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174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185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174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20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1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346646"/>
            <a:ext cx="699512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Подготовка научно-педагогических кадров высшей квалификации</a:t>
            </a:r>
            <a:br>
              <a:rPr lang="ru-RU" sz="3200" dirty="0">
                <a:solidFill>
                  <a:srgbClr val="8A1411"/>
                </a:solidFill>
              </a:rPr>
            </a:br>
            <a:r>
              <a:rPr lang="ru-RU" sz="3200" dirty="0">
                <a:solidFill>
                  <a:srgbClr val="8A1411"/>
                </a:solidFill>
              </a:rPr>
              <a:t>Диссертационные советы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F5210FDB-33FF-4A6A-9867-EFA590FC8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940710"/>
              </p:ext>
            </p:extLst>
          </p:nvPr>
        </p:nvGraphicFramePr>
        <p:xfrm>
          <a:off x="457200" y="1915681"/>
          <a:ext cx="8272284" cy="3331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656">
                  <a:extLst>
                    <a:ext uri="{9D8B030D-6E8A-4147-A177-3AD203B41FA5}">
                      <a16:colId xmlns="" xmlns:a16="http://schemas.microsoft.com/office/drawing/2014/main" val="1473225515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3619430746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3230031964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2531751100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1265990897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3745442373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4084226993"/>
                    </a:ext>
                  </a:extLst>
                </a:gridCol>
                <a:gridCol w="483482">
                  <a:extLst>
                    <a:ext uri="{9D8B030D-6E8A-4147-A177-3AD203B41FA5}">
                      <a16:colId xmlns="" xmlns:a16="http://schemas.microsoft.com/office/drawing/2014/main" val="446940743"/>
                    </a:ext>
                  </a:extLst>
                </a:gridCol>
                <a:gridCol w="1034627">
                  <a:extLst>
                    <a:ext uri="{9D8B030D-6E8A-4147-A177-3AD203B41FA5}">
                      <a16:colId xmlns="" xmlns:a16="http://schemas.microsoft.com/office/drawing/2014/main" val="332292624"/>
                    </a:ext>
                  </a:extLst>
                </a:gridCol>
                <a:gridCol w="1034627">
                  <a:extLst>
                    <a:ext uri="{9D8B030D-6E8A-4147-A177-3AD203B41FA5}">
                      <a16:colId xmlns="" xmlns:a16="http://schemas.microsoft.com/office/drawing/2014/main" val="607794028"/>
                    </a:ext>
                  </a:extLst>
                </a:gridCol>
              </a:tblGrid>
              <a:tr h="3996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Совет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защит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Работают в вузе из числа защитившихся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членов советов, работающих в вузе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5607976"/>
                  </a:ext>
                </a:extLst>
              </a:tr>
              <a:tr h="44376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5554129"/>
                  </a:ext>
                </a:extLst>
              </a:tr>
              <a:tr h="4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ДМ 212.296.07 – философские науки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6126080"/>
                  </a:ext>
                </a:extLst>
              </a:tr>
              <a:tr h="4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212.296.03 – физико-математические науки (физика)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из 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5450149"/>
                  </a:ext>
                </a:extLst>
              </a:tr>
              <a:tr h="4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212.296.02 – физико-математические науки (математика)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3328967"/>
                  </a:ext>
                </a:extLst>
              </a:tr>
              <a:tr h="4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212.296.05 – филологические науки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2332621"/>
                  </a:ext>
                </a:extLst>
              </a:tr>
              <a:tr h="4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999.233.02 – филологические науки*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из 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277658"/>
                  </a:ext>
                </a:extLst>
              </a:tr>
              <a:tr h="4116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81339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9EB9707-74B0-40A1-9F72-C29AE7BA69B3}"/>
              </a:ext>
            </a:extLst>
          </p:cNvPr>
          <p:cNvSpPr txBox="1">
            <a:spLocks/>
          </p:cNvSpPr>
          <p:nvPr/>
        </p:nvSpPr>
        <p:spPr>
          <a:xfrm>
            <a:off x="457200" y="5632650"/>
            <a:ext cx="8229600" cy="67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* Совет создан в декабре 2019 г.</a:t>
            </a:r>
          </a:p>
        </p:txBody>
      </p:sp>
    </p:spTree>
    <p:extLst>
      <p:ext uri="{BB962C8B-B14F-4D97-AF65-F5344CB8AC3E}">
        <p14:creationId xmlns:p14="http://schemas.microsoft.com/office/powerpoint/2010/main" val="231387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02630"/>
            <a:ext cx="699512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Результаты научной деятельности ППС (эффективный контракт)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322C52FD-9E54-4CA3-AC1A-78A917BF6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210310"/>
              </p:ext>
            </p:extLst>
          </p:nvPr>
        </p:nvGraphicFramePr>
        <p:xfrm>
          <a:off x="611560" y="1338416"/>
          <a:ext cx="799289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641290787"/>
                    </a:ext>
                  </a:extLst>
                </a:gridCol>
                <a:gridCol w="612068">
                  <a:extLst>
                    <a:ext uri="{9D8B030D-6E8A-4147-A177-3AD203B41FA5}">
                      <a16:colId xmlns="" xmlns:a16="http://schemas.microsoft.com/office/drawing/2014/main" val="899374683"/>
                    </a:ext>
                  </a:extLst>
                </a:gridCol>
                <a:gridCol w="756084">
                  <a:extLst>
                    <a:ext uri="{9D8B030D-6E8A-4147-A177-3AD203B41FA5}">
                      <a16:colId xmlns="" xmlns:a16="http://schemas.microsoft.com/office/drawing/2014/main" val="2575309010"/>
                    </a:ext>
                  </a:extLst>
                </a:gridCol>
                <a:gridCol w="756084">
                  <a:extLst>
                    <a:ext uri="{9D8B030D-6E8A-4147-A177-3AD203B41FA5}">
                      <a16:colId xmlns="" xmlns:a16="http://schemas.microsoft.com/office/drawing/2014/main" val="1006858892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284470709"/>
                    </a:ext>
                  </a:extLst>
                </a:gridCol>
                <a:gridCol w="1056119">
                  <a:extLst>
                    <a:ext uri="{9D8B030D-6E8A-4147-A177-3AD203B41FA5}">
                      <a16:colId xmlns="" xmlns:a16="http://schemas.microsoft.com/office/drawing/2014/main" val="1639743081"/>
                    </a:ext>
                  </a:extLst>
                </a:gridCol>
                <a:gridCol w="816091">
                  <a:extLst>
                    <a:ext uri="{9D8B030D-6E8A-4147-A177-3AD203B41FA5}">
                      <a16:colId xmlns="" xmlns:a16="http://schemas.microsoft.com/office/drawing/2014/main" val="2983876617"/>
                    </a:ext>
                  </a:extLst>
                </a:gridCol>
              </a:tblGrid>
              <a:tr h="76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Структурное подразделение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ППС, ставок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ППС, </a:t>
                      </a:r>
                    </a:p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чел.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Число ППС с &gt;100 б.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Доля ППС с &gt; 100 б.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Сумма </a:t>
                      </a:r>
                    </a:p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баллов по подразделен.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Доля в общей сумме баллов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857610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журналистики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11,3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90%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5341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5704707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Физический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51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49%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8204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0847612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Институт экономики отраслей, бизнеса и администрирования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19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41%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5471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5256484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Химический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15,8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39%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1750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1347715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Институт информационных технологий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7,7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799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913109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Математический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32,4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64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28%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7288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15%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459033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Историко-филологический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34,4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57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28%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3316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540333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психологии и педагогики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27,9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25%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3770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8%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2205427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лингвистики и перевода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41,6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78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24%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3565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5588621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управления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15,4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22%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1036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8997390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Биологический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26,2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20%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2152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1781221"/>
                  </a:ext>
                </a:extLst>
              </a:tr>
              <a:tr h="380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Общеуниверситетская кафедра - Кафедра физического воспитания и спорта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12,0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18%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632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6332607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Экономический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31,8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14%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1206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289305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Институт права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47,6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83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13%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1931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6951344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экологии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11,7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11%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436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1723155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Евразии и Востока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14,6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599213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Филиалы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23,7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7%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676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3367613"/>
                  </a:ext>
                </a:extLst>
              </a:tr>
              <a:tr h="1904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>
                          <a:effectLst/>
                        </a:rPr>
                        <a:t>Факультет фундаментальной медицины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19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u="none" strike="noStrike" dirty="0">
                          <a:effectLst/>
                        </a:rPr>
                        <a:t>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1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07134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713B8295-96B6-4239-B1F8-5787C623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8519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70609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Положение ЧелГУ в </a:t>
            </a:r>
            <a:r>
              <a:rPr lang="ru-RU" sz="3200" dirty="0" err="1">
                <a:solidFill>
                  <a:srgbClr val="8A1411"/>
                </a:solidFill>
              </a:rPr>
              <a:t>УрФО</a:t>
            </a:r>
            <a:r>
              <a:rPr lang="ru-RU" sz="3200" dirty="0">
                <a:solidFill>
                  <a:srgbClr val="8A1411"/>
                </a:solidFill>
              </a:rPr>
              <a:t> в 2019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15</a:t>
            </a:fld>
            <a:endParaRPr lang="ru-RU" dirty="0"/>
          </a:p>
        </p:txBody>
      </p:sp>
      <p:sp>
        <p:nvSpPr>
          <p:cNvPr id="16" name="Объект 8">
            <a:extLst>
              <a:ext uri="{FF2B5EF4-FFF2-40B4-BE49-F238E27FC236}">
                <a16:creationId xmlns="" xmlns:a16="http://schemas.microsoft.com/office/drawing/2014/main" id="{D51B079D-6840-447F-A583-E40DFF8A2C88}"/>
              </a:ext>
            </a:extLst>
          </p:cNvPr>
          <p:cNvSpPr txBox="1">
            <a:spLocks/>
          </p:cNvSpPr>
          <p:nvPr/>
        </p:nvSpPr>
        <p:spPr>
          <a:xfrm>
            <a:off x="518864" y="5805264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/>
              <a:t>* вузы 5-100</a:t>
            </a: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**</a:t>
            </a:r>
            <a:r>
              <a:rPr lang="ru-RU" sz="1400" i="1" dirty="0"/>
              <a:t> мониторинг вузов 2019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="" xmlns:a16="http://schemas.microsoft.com/office/drawing/2014/main" id="{F1100D61-DC44-4E50-B51B-7DF75C4D6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162156"/>
              </p:ext>
            </p:extLst>
          </p:nvPr>
        </p:nvGraphicFramePr>
        <p:xfrm>
          <a:off x="971600" y="1301802"/>
          <a:ext cx="7272809" cy="4375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5890">
                  <a:extLst>
                    <a:ext uri="{9D8B030D-6E8A-4147-A177-3AD203B41FA5}">
                      <a16:colId xmlns="" xmlns:a16="http://schemas.microsoft.com/office/drawing/2014/main" val="94911668"/>
                    </a:ext>
                  </a:extLst>
                </a:gridCol>
                <a:gridCol w="1038973">
                  <a:extLst>
                    <a:ext uri="{9D8B030D-6E8A-4147-A177-3AD203B41FA5}">
                      <a16:colId xmlns="" xmlns:a16="http://schemas.microsoft.com/office/drawing/2014/main" val="1332107861"/>
                    </a:ext>
                  </a:extLst>
                </a:gridCol>
                <a:gridCol w="1038973">
                  <a:extLst>
                    <a:ext uri="{9D8B030D-6E8A-4147-A177-3AD203B41FA5}">
                      <a16:colId xmlns="" xmlns:a16="http://schemas.microsoft.com/office/drawing/2014/main" val="3895718372"/>
                    </a:ext>
                  </a:extLst>
                </a:gridCol>
                <a:gridCol w="1038973">
                  <a:extLst>
                    <a:ext uri="{9D8B030D-6E8A-4147-A177-3AD203B41FA5}">
                      <a16:colId xmlns="" xmlns:a16="http://schemas.microsoft.com/office/drawing/2014/main" val="565524437"/>
                    </a:ext>
                  </a:extLst>
                </a:gridCol>
              </a:tblGrid>
              <a:tr h="831053">
                <a:tc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Число публикаций в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977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Из них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статей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977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Число публикаций  </a:t>
                      </a:r>
                      <a:r>
                        <a:rPr lang="ru-RU" sz="13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на 100 НПР**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977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4363336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+mn-lt"/>
                        </a:rPr>
                        <a:t>Уральский федеральный университет*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2093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1712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79,01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6055858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Южно-Уральский государственный университет*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38,34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3160632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+mn-lt"/>
                        </a:rPr>
                        <a:t>Тюменский государственный университет*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348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37,00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5335384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Челябинский государственный университет</a:t>
                      </a:r>
                      <a:endParaRPr lang="ru-RU" sz="16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177</a:t>
                      </a:r>
                      <a:endParaRPr lang="ru-RU" sz="18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8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8A1411"/>
                          </a:solidFill>
                          <a:effectLst/>
                          <a:latin typeface="+mn-lt"/>
                        </a:rPr>
                        <a:t>43,16</a:t>
                      </a:r>
                      <a:endParaRPr lang="ru-RU" sz="1800" b="0" i="0" u="none" strike="noStrike" dirty="0">
                        <a:solidFill>
                          <a:srgbClr val="8A1411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954595"/>
                  </a:ext>
                </a:extLst>
              </a:tr>
              <a:tr h="510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Магнитогорский государственный технический университет им. Г.И. Носова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21,31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3284377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+mn-lt"/>
                        </a:rPr>
                        <a:t>Сургутский государственный университет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7,11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3788278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+mn-lt"/>
                        </a:rPr>
                        <a:t>Югорский государственный университет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22,16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0486618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+mn-lt"/>
                        </a:rPr>
                        <a:t>Нижневартовский государственный университет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9,79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6009445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+mn-lt"/>
                        </a:rPr>
                        <a:t>Курганский государственный университет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89" marR="8977" marT="89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6,24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" marR="80789" marT="89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2926031"/>
                  </a:ext>
                </a:extLst>
              </a:tr>
            </a:tbl>
          </a:graphicData>
        </a:graphic>
      </p:graphicFrame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FAEB6F22-C832-4547-93ED-52F65176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99385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err="1">
                <a:solidFill>
                  <a:srgbClr val="8A1411"/>
                </a:solidFill>
              </a:rPr>
              <a:t>Внутривузовские</a:t>
            </a:r>
            <a:r>
              <a:rPr lang="ru-RU" sz="3200" dirty="0">
                <a:solidFill>
                  <a:srgbClr val="8A1411"/>
                </a:solidFill>
              </a:rPr>
              <a:t> инструменты поддержки научных исследований в 2019 году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68D7C082-7A3A-4944-89FE-E94259EC1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87961"/>
              </p:ext>
            </p:extLst>
          </p:nvPr>
        </p:nvGraphicFramePr>
        <p:xfrm>
          <a:off x="958850" y="1916832"/>
          <a:ext cx="7645598" cy="231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982">
                  <a:extLst>
                    <a:ext uri="{9D8B030D-6E8A-4147-A177-3AD203B41FA5}">
                      <a16:colId xmlns="" xmlns:a16="http://schemas.microsoft.com/office/drawing/2014/main" val="3073161336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830974618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2873425361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1007855694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759273975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1985553920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2277813245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2691229991"/>
                    </a:ext>
                  </a:extLst>
                </a:gridCol>
                <a:gridCol w="693077">
                  <a:extLst>
                    <a:ext uri="{9D8B030D-6E8A-4147-A177-3AD203B41FA5}">
                      <a16:colId xmlns="" xmlns:a16="http://schemas.microsoft.com/office/drawing/2014/main" val="378842265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526042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50047708"/>
                  </a:ext>
                </a:extLst>
              </a:tr>
              <a:tr h="483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​​Фонд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поддер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​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жки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молодых ученых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1 000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13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1 100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15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1 200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      17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1 050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4256576"/>
                  </a:ext>
                </a:extLst>
              </a:tr>
              <a:tr h="483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Фонд перспективных 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научных исследований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1 200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6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1 500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1 800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1 500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9*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3648814"/>
                  </a:ext>
                </a:extLst>
              </a:tr>
              <a:tr h="483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Фонд развития​ научных журналов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620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4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660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880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1 000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6131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16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F7D51078-5226-4D7F-9597-64A42E1EF5D8}"/>
              </a:ext>
            </a:extLst>
          </p:cNvPr>
          <p:cNvSpPr txBox="1">
            <a:spLocks/>
          </p:cNvSpPr>
          <p:nvPr/>
        </p:nvSpPr>
        <p:spPr>
          <a:xfrm>
            <a:off x="958850" y="5157193"/>
            <a:ext cx="772795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* из них 4 заявки на организацию и проведение конференций</a:t>
            </a:r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3C8A7E99-B5E7-44F9-B04D-601787A5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58232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rgbClr val="8A1411"/>
                </a:solidFill>
              </a:rPr>
              <a:t>Национальный проект</a:t>
            </a:r>
            <a:br>
              <a:rPr lang="ru-RU" sz="2700" dirty="0">
                <a:solidFill>
                  <a:srgbClr val="8A1411"/>
                </a:solidFill>
              </a:rPr>
            </a:br>
            <a:r>
              <a:rPr lang="ru-RU" sz="3200" dirty="0">
                <a:solidFill>
                  <a:srgbClr val="8A1411"/>
                </a:solidFill>
              </a:rPr>
              <a:t>НАУКА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248472"/>
          </a:xfrm>
        </p:spPr>
        <p:txBody>
          <a:bodyPr>
            <a:normAutofit/>
          </a:bodyPr>
          <a:lstStyle/>
          <a:p>
            <a:pPr marL="432000" indent="-457200">
              <a:buNone/>
            </a:pPr>
            <a:r>
              <a:rPr lang="ru-RU" sz="1800" dirty="0"/>
              <a:t>2.1. Численность ученых, работающих в университете и имеющих статьи в научных изданиях первого и второго квартилей, индексируемых в международных базах данных</a:t>
            </a:r>
          </a:p>
          <a:p>
            <a:pPr marL="432000" indent="-457200">
              <a:buNone/>
            </a:pPr>
            <a:r>
              <a:rPr lang="ru-RU" sz="1800" dirty="0"/>
              <a:t>                  базовое значение</a:t>
            </a:r>
            <a:r>
              <a:rPr lang="ru-RU" sz="1600" baseline="30000" dirty="0"/>
              <a:t>*</a:t>
            </a:r>
            <a:r>
              <a:rPr lang="ru-RU" sz="1800" dirty="0"/>
              <a:t> – 29</a:t>
            </a:r>
          </a:p>
          <a:p>
            <a:pPr marL="432000" indent="-457200">
              <a:buNone/>
            </a:pPr>
            <a:r>
              <a:rPr lang="ru-RU" sz="1800" dirty="0"/>
              <a:t>                                            2019 – 45  </a:t>
            </a:r>
          </a:p>
          <a:p>
            <a:pPr marL="432000" indent="-457200">
              <a:buNone/>
            </a:pPr>
            <a:r>
              <a:rPr lang="ru-RU" sz="1800" dirty="0"/>
              <a:t>2.2. Доля исследователей в возрасте до 39 лет в общей численности исследователей университета (%)</a:t>
            </a:r>
          </a:p>
          <a:p>
            <a:pPr marL="432000" indent="-457200">
              <a:buNone/>
            </a:pPr>
            <a:r>
              <a:rPr lang="ru-RU" sz="1800" dirty="0"/>
              <a:t>                  базовое значение</a:t>
            </a:r>
            <a:r>
              <a:rPr lang="ru-RU" sz="1600" baseline="30000" dirty="0"/>
              <a:t>*</a:t>
            </a:r>
            <a:r>
              <a:rPr lang="ru-RU" sz="1800" dirty="0"/>
              <a:t> – 42,5 (43,3</a:t>
            </a:r>
            <a:r>
              <a:rPr lang="ru-RU" sz="1800" baseline="30000" dirty="0"/>
              <a:t>**</a:t>
            </a:r>
            <a:r>
              <a:rPr lang="ru-RU" sz="1800" dirty="0"/>
              <a:t>)</a:t>
            </a:r>
          </a:p>
          <a:p>
            <a:pPr marL="432000" indent="-457200">
              <a:buNone/>
            </a:pPr>
            <a:r>
              <a:rPr lang="ru-RU" sz="1800" dirty="0"/>
              <a:t>                                            2019 – 39,3 (44,2</a:t>
            </a:r>
            <a:r>
              <a:rPr lang="ru-RU" sz="1800" baseline="30000" dirty="0"/>
              <a:t>**</a:t>
            </a:r>
            <a:r>
              <a:rPr lang="ru-RU" sz="1800" dirty="0"/>
              <a:t>)  </a:t>
            </a:r>
            <a:endParaRPr lang="ru-RU" sz="1800" dirty="0">
              <a:solidFill>
                <a:srgbClr val="FF0000"/>
              </a:solidFill>
            </a:endParaRPr>
          </a:p>
          <a:p>
            <a:pPr marL="432000" indent="-457200">
              <a:buNone/>
            </a:pPr>
            <a:r>
              <a:rPr lang="ru-RU" sz="1800" dirty="0"/>
              <a:t>3.2. Затраты на исследования и разработки за счет всех источников в текущих ценах (тыс. руб.)</a:t>
            </a:r>
          </a:p>
          <a:p>
            <a:pPr marL="432000" indent="-457200">
              <a:buNone/>
            </a:pPr>
            <a:r>
              <a:rPr lang="ru-RU" sz="1800" dirty="0"/>
              <a:t>                  базовое значение</a:t>
            </a:r>
            <a:r>
              <a:rPr lang="ru-RU" sz="1600" baseline="30000" dirty="0"/>
              <a:t>*</a:t>
            </a:r>
            <a:r>
              <a:rPr lang="ru-RU" sz="1800" dirty="0"/>
              <a:t> – 95</a:t>
            </a:r>
            <a:r>
              <a:rPr lang="en-US" sz="1800" dirty="0"/>
              <a:t>’</a:t>
            </a:r>
            <a:r>
              <a:rPr lang="ru-RU" sz="1800" dirty="0"/>
              <a:t>198,60</a:t>
            </a:r>
          </a:p>
          <a:p>
            <a:pPr marL="432000" indent="-457200">
              <a:buNone/>
            </a:pPr>
            <a:r>
              <a:rPr lang="ru-RU" sz="1800" dirty="0"/>
              <a:t>                                            2019 – 91</a:t>
            </a:r>
            <a:r>
              <a:rPr lang="en-US" sz="1800" dirty="0"/>
              <a:t>’</a:t>
            </a:r>
            <a:r>
              <a:rPr lang="ru-RU" sz="1800" dirty="0"/>
              <a:t>819,93 (120</a:t>
            </a:r>
            <a:r>
              <a:rPr lang="en-US" sz="1800" dirty="0"/>
              <a:t>’</a:t>
            </a:r>
            <a:r>
              <a:rPr lang="ru-RU" sz="1800" dirty="0"/>
              <a:t>902,22</a:t>
            </a:r>
            <a:r>
              <a:rPr lang="ru-RU" sz="1800" baseline="30000" dirty="0"/>
              <a:t>**</a:t>
            </a:r>
            <a:r>
              <a:rPr lang="ru-RU" sz="1800" dirty="0"/>
              <a:t>)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73FF02E3-4801-4504-9E2F-03B080857979}"/>
              </a:ext>
            </a:extLst>
          </p:cNvPr>
          <p:cNvSpPr txBox="1">
            <a:spLocks/>
          </p:cNvSpPr>
          <p:nvPr/>
        </p:nvSpPr>
        <p:spPr>
          <a:xfrm>
            <a:off x="971600" y="5733256"/>
            <a:ext cx="7200800" cy="545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57200">
              <a:buFont typeface="Arial" panose="020B0604020202020204" pitchFamily="34" charset="0"/>
              <a:buNone/>
            </a:pPr>
            <a:r>
              <a:rPr lang="ru-RU" sz="1600" dirty="0"/>
              <a:t>* Базовым значение определен 2018 год</a:t>
            </a:r>
          </a:p>
          <a:p>
            <a:pPr marL="432000" indent="-457200">
              <a:buFont typeface="Arial" panose="020B0604020202020204" pitchFamily="34" charset="0"/>
              <a:buNone/>
            </a:pPr>
            <a:r>
              <a:rPr lang="ru-RU" sz="1600" dirty="0"/>
              <a:t>** Значение определено Проектом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44448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512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>
                <a:solidFill>
                  <a:srgbClr val="8A1411"/>
                </a:solidFill>
              </a:rPr>
              <a:t>Комплексный балл публикационной результативности (КБПР) Минобрнауки России</a:t>
            </a:r>
            <a:r>
              <a:rPr lang="ru-RU" sz="2000" dirty="0">
                <a:solidFill>
                  <a:srgbClr val="8A1411"/>
                </a:solidFill>
              </a:rPr>
              <a:t/>
            </a:r>
            <a:br>
              <a:rPr lang="ru-RU" sz="2000" dirty="0">
                <a:solidFill>
                  <a:srgbClr val="8A1411"/>
                </a:solidFill>
              </a:rPr>
            </a:br>
            <a:r>
              <a:rPr lang="ru-RU" sz="2000" i="1" dirty="0"/>
              <a:t>Методика расчета утверждена 30 декабря 2019 г.</a:t>
            </a:r>
            <a:br>
              <a:rPr lang="ru-RU" sz="2000" i="1" dirty="0"/>
            </a:br>
            <a:r>
              <a:rPr lang="ru-RU" sz="2000" i="1" dirty="0"/>
              <a:t>В отличие от ПРНД, который применяется для оценки работы научных сотрудников, КБПР планируется использовать при планировании </a:t>
            </a:r>
            <a:r>
              <a:rPr lang="ru-RU" sz="2000" b="1" i="1" dirty="0" err="1">
                <a:solidFill>
                  <a:srgbClr val="FF0000"/>
                </a:solidFill>
              </a:rPr>
              <a:t>госзадания</a:t>
            </a:r>
            <a:r>
              <a:rPr lang="ru-RU" sz="2000" i="1" dirty="0"/>
              <a:t>. Скорее всего, на его основании впоследствии будут формироваться и индивидуальные планы работников.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2564904"/>
                <a:ext cx="6264696" cy="1008112"/>
              </a:xfrm>
              <a:ln w="12700"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⋅ 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𝑛𝑢𝑚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2564904"/>
                <a:ext cx="6264696" cy="1008112"/>
              </a:xfrm>
              <a:blipFill rotWithShape="0"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18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="" xmlns:a16="http://schemas.microsoft.com/office/drawing/2014/main" id="{3D29DC90-1744-438D-9FA1-EC38E57083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9632" y="3754070"/>
                <a:ext cx="7632848" cy="21232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sz="2000" i="1" dirty="0"/>
                  <a:t> </a:t>
                </a:r>
                <a:r>
                  <a:rPr lang="ru-RU" sz="2000" dirty="0"/>
                  <a:t>– балл строки публикационного отчета университета</a:t>
                </a:r>
                <a:r>
                  <a:rPr lang="ru-RU" sz="2000" i="1" dirty="0"/>
                  <a:t>   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уникальная статья;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N</a:t>
                </a:r>
                <a:r>
                  <a:rPr lang="en-US" sz="2000" i="1" baseline="30000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число авторов в статье </a:t>
                </a:r>
                <a:r>
                  <a:rPr lang="en-US" sz="2000" i="1" dirty="0"/>
                  <a:t>m</a:t>
                </a:r>
                <a:r>
                  <a:rPr lang="ru-RU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a</a:t>
                </a:r>
                <a:r>
                  <a:rPr lang="en-US" sz="2000" i="1" baseline="30000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количество аффилиаций автора в статье </a:t>
                </a:r>
                <a:r>
                  <a:rPr lang="en-US" sz="2000" i="1" dirty="0"/>
                  <a:t>m</a:t>
                </a:r>
                <a:r>
                  <a:rPr lang="ru-RU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A</a:t>
                </a:r>
                <a:r>
                  <a:rPr lang="en-US" sz="2000" i="1" baseline="-25000" dirty="0"/>
                  <a:t>num</a:t>
                </a:r>
                <a:r>
                  <a:rPr lang="en-US" sz="2000" dirty="0"/>
                  <a:t> =</a:t>
                </a:r>
                <a:r>
                  <a:rPr lang="ru-RU" sz="2000" dirty="0"/>
                  <a:t> 1 если автора статьи </a:t>
                </a:r>
                <a:r>
                  <a:rPr lang="en-US" sz="2000" i="1" dirty="0"/>
                  <a:t>m</a:t>
                </a:r>
                <a:r>
                  <a:rPr lang="en-US" sz="2000" dirty="0"/>
                  <a:t> </a:t>
                </a:r>
                <a:r>
                  <a:rPr lang="ru-RU" sz="2000" dirty="0"/>
                  <a:t>указал аффилиацию</a:t>
                </a:r>
                <a:r>
                  <a:rPr lang="en-US" sz="2000" dirty="0"/>
                  <a:t> </a:t>
                </a:r>
                <a:r>
                  <a:rPr lang="ru-RU" sz="2000" i="1" dirty="0">
                    <a:solidFill>
                      <a:srgbClr val="FF0000"/>
                    </a:solidFill>
                  </a:rPr>
                  <a:t>ЧелГУ</a:t>
                </a:r>
                <a:r>
                  <a:rPr lang="ru-RU" sz="2000" dirty="0"/>
                  <a:t>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i="1" dirty="0"/>
                  <a:t>A</a:t>
                </a:r>
                <a:r>
                  <a:rPr lang="en-US" sz="2000" i="1" baseline="-25000" dirty="0"/>
                  <a:t>num</a:t>
                </a:r>
                <a:r>
                  <a:rPr lang="en-US" sz="2000" dirty="0"/>
                  <a:t> = </a:t>
                </a:r>
                <a:r>
                  <a:rPr lang="ru-RU" sz="2000" dirty="0"/>
                  <a:t>0 если автора статьи </a:t>
                </a:r>
                <a:r>
                  <a:rPr lang="en-US" sz="2000" i="1" dirty="0"/>
                  <a:t>m</a:t>
                </a:r>
                <a:r>
                  <a:rPr lang="en-US" sz="2000" dirty="0"/>
                  <a:t> </a:t>
                </a:r>
                <a:r>
                  <a:rPr lang="ru-RU" sz="2000" i="1" dirty="0">
                    <a:solidFill>
                      <a:srgbClr val="FF0000"/>
                    </a:solidFill>
                  </a:rPr>
                  <a:t>не указал</a:t>
                </a:r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/>
                  <a:t>аффилиацию</a:t>
                </a:r>
                <a:r>
                  <a:rPr lang="en-US" sz="2000" dirty="0"/>
                  <a:t> </a:t>
                </a:r>
                <a:r>
                  <a:rPr lang="ru-RU" sz="2000" i="1" dirty="0">
                    <a:solidFill>
                      <a:srgbClr val="FF0000"/>
                    </a:solidFill>
                  </a:rPr>
                  <a:t>ЧелГУ</a:t>
                </a:r>
                <a:r>
                  <a:rPr lang="ru-RU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K</a:t>
                </a:r>
                <a:r>
                  <a:rPr lang="en-US" sz="2000" i="1" baseline="-25000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коэффициент качества статьи/журнала:</a:t>
                </a:r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3D29DC90-1744-438D-9FA1-EC38E5708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54070"/>
                <a:ext cx="7632848" cy="2123202"/>
              </a:xfrm>
              <a:prstGeom prst="rect">
                <a:avLst/>
              </a:prstGeom>
              <a:blipFill>
                <a:blip r:embed="rId5"/>
                <a:stretch>
                  <a:fillRect l="-799" t="-3736" b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1734D03-DC48-40B4-BA3A-9675771C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33036"/>
              </p:ext>
            </p:extLst>
          </p:nvPr>
        </p:nvGraphicFramePr>
        <p:xfrm>
          <a:off x="2987824" y="5850979"/>
          <a:ext cx="5904656" cy="674365"/>
        </p:xfrm>
        <a:graphic>
          <a:graphicData uri="http://schemas.openxmlformats.org/drawingml/2006/table">
            <a:tbl>
              <a:tblPr>
                <a:solidFill>
                  <a:srgbClr val="C1C1C1"/>
                </a:solidFill>
                <a:tableStyleId>{5C22544A-7EE6-4342-B048-85BDC9FD1C3A}</a:tableStyleId>
              </a:tblPr>
              <a:tblGrid>
                <a:gridCol w="621068">
                  <a:extLst>
                    <a:ext uri="{9D8B030D-6E8A-4147-A177-3AD203B41FA5}">
                      <a16:colId xmlns="" xmlns:a16="http://schemas.microsoft.com/office/drawing/2014/main" val="3512790694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2056706428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3516242913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3201203089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3885513996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1946038582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677549920"/>
                    </a:ext>
                  </a:extLst>
                </a:gridCol>
                <a:gridCol w="621069">
                  <a:extLst>
                    <a:ext uri="{9D8B030D-6E8A-4147-A177-3AD203B41FA5}">
                      <a16:colId xmlns="" xmlns:a16="http://schemas.microsoft.com/office/drawing/2014/main" val="856234880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53659810"/>
                    </a:ext>
                  </a:extLst>
                </a:gridCol>
              </a:tblGrid>
              <a:tr h="32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RSCI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Монография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06322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19,7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2,7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0,75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9653287"/>
                  </a:ext>
                </a:extLst>
              </a:tr>
            </a:tbl>
          </a:graphicData>
        </a:graphic>
      </p:graphicFrame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84023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4"/>
            <a:ext cx="6995120" cy="792088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Планы на 2020 год</a:t>
            </a:r>
            <a:endParaRPr lang="ru-RU" sz="2400" i="1" dirty="0">
              <a:solidFill>
                <a:srgbClr val="8A141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19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D29DC90-1744-438D-9FA1-EC38E5708351}"/>
              </a:ext>
            </a:extLst>
          </p:cNvPr>
          <p:cNvSpPr txBox="1">
            <a:spLocks/>
          </p:cNvSpPr>
          <p:nvPr/>
        </p:nvSpPr>
        <p:spPr>
          <a:xfrm>
            <a:off x="539552" y="1310035"/>
            <a:ext cx="8352928" cy="4834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ru-RU" sz="2400" dirty="0"/>
              <a:t>развитие фундаментальных, практико-ориентированных, в том числе хоздоговорных,  научных исследований;</a:t>
            </a:r>
          </a:p>
          <a:p>
            <a:pPr>
              <a:spcBef>
                <a:spcPts val="1400"/>
              </a:spcBef>
            </a:pPr>
            <a:r>
              <a:rPr lang="ru-RU" sz="2400" dirty="0"/>
              <a:t>повышение публикационной активности;</a:t>
            </a:r>
          </a:p>
          <a:p>
            <a:pPr>
              <a:spcBef>
                <a:spcPts val="1400"/>
              </a:spcBef>
            </a:pPr>
            <a:r>
              <a:rPr lang="ru-RU" sz="2400" dirty="0"/>
              <a:t>развитие внутренней системы поддержки научных исследований в решении приоритетных для Университета задач, активизация междисциплинарных исследований, а также разработок, выполняемых в рамках реализации Национальной технологической инициативы, активное участие в реализации Национальных проектов (в первую очередь – «Наука» и «Образование»); </a:t>
            </a:r>
          </a:p>
          <a:p>
            <a:pPr>
              <a:spcBef>
                <a:spcPts val="1400"/>
              </a:spcBef>
            </a:pPr>
            <a:r>
              <a:rPr lang="ru-RU" sz="2400" dirty="0"/>
              <a:t>работа по открытию диссертационных советов в Университете и увеличения набора в аспирантуру; </a:t>
            </a:r>
          </a:p>
          <a:p>
            <a:pPr>
              <a:spcBef>
                <a:spcPts val="1400"/>
              </a:spcBef>
            </a:pPr>
            <a:r>
              <a:rPr lang="ru-RU" sz="2400" dirty="0"/>
              <a:t>укрепление позиций научных журналов, издаваемых Университетом;</a:t>
            </a:r>
          </a:p>
          <a:p>
            <a:pPr>
              <a:spcBef>
                <a:spcPts val="1400"/>
              </a:spcBef>
            </a:pPr>
            <a:endParaRPr lang="ru-RU" sz="2400" dirty="0"/>
          </a:p>
          <a:p>
            <a:pPr marL="0" indent="0">
              <a:spcBef>
                <a:spcPts val="1400"/>
              </a:spcBef>
              <a:buNone/>
            </a:pPr>
            <a:endParaRPr lang="ru-RU" sz="2000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362857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3"/>
            <a:ext cx="6995120" cy="1138135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Публикационная активность</a:t>
            </a:r>
            <a:br>
              <a:rPr lang="ru-RU" sz="3200" dirty="0">
                <a:solidFill>
                  <a:srgbClr val="8A1411"/>
                </a:solidFill>
              </a:rPr>
            </a:br>
            <a:r>
              <a:rPr lang="ru-RU" sz="3200" dirty="0">
                <a:solidFill>
                  <a:srgbClr val="8A1411"/>
                </a:solidFill>
              </a:rPr>
              <a:t>Публикации по типам документов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2A24D3E3-77BD-495D-A99A-5303CFFA1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80735"/>
              </p:ext>
            </p:extLst>
          </p:nvPr>
        </p:nvGraphicFramePr>
        <p:xfrm>
          <a:off x="323528" y="1182759"/>
          <a:ext cx="8363272" cy="534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5C8ED4F0-C05C-4B67-B54C-125E9DB4A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039002"/>
              </p:ext>
            </p:extLst>
          </p:nvPr>
        </p:nvGraphicFramePr>
        <p:xfrm>
          <a:off x="4788024" y="1340768"/>
          <a:ext cx="40324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404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4"/>
            <a:ext cx="6995120" cy="792088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Планы на 2020 год</a:t>
            </a:r>
            <a:endParaRPr lang="ru-RU" sz="2400" i="1" dirty="0">
              <a:solidFill>
                <a:srgbClr val="8A141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20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D29DC90-1744-438D-9FA1-EC38E5708351}"/>
              </a:ext>
            </a:extLst>
          </p:cNvPr>
          <p:cNvSpPr txBox="1">
            <a:spLocks/>
          </p:cNvSpPr>
          <p:nvPr/>
        </p:nvSpPr>
        <p:spPr>
          <a:xfrm>
            <a:off x="539552" y="1310035"/>
            <a:ext cx="8352928" cy="48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2200" dirty="0"/>
              <a:t>возобновление работы фонда поддержки научно-исследовательских работ студентов;</a:t>
            </a:r>
          </a:p>
          <a:p>
            <a:pPr>
              <a:spcBef>
                <a:spcPts val="1200"/>
              </a:spcBef>
            </a:pPr>
            <a:r>
              <a:rPr lang="ru-RU" sz="2200" dirty="0"/>
              <a:t>развитие международных научных связей;</a:t>
            </a:r>
          </a:p>
          <a:p>
            <a:pPr>
              <a:spcBef>
                <a:spcPts val="1200"/>
              </a:spcBef>
            </a:pPr>
            <a:r>
              <a:rPr lang="ru-RU" sz="2200" dirty="0"/>
              <a:t>пересмотр положений о конкурсах ФПМУ, ФПНИ. Разработка положения о конкурсе на проведение конференций;</a:t>
            </a:r>
          </a:p>
          <a:p>
            <a:pPr>
              <a:spcBef>
                <a:spcPts val="1200"/>
              </a:spcBef>
            </a:pPr>
            <a:r>
              <a:rPr lang="ru-RU" sz="2200" dirty="0"/>
              <a:t>участие студентов и молодых ученых в программах Фонд содействия развитию малых форм предприятий в научно-технической сфере (Фонд содействия инновациям или фонд Бортника);</a:t>
            </a:r>
          </a:p>
          <a:p>
            <a:pPr>
              <a:spcBef>
                <a:spcPts val="1200"/>
              </a:spcBef>
            </a:pPr>
            <a:r>
              <a:rPr lang="ru-RU" sz="2200" dirty="0"/>
              <a:t>программы «УМНИК» и «Старт».</a:t>
            </a:r>
          </a:p>
          <a:p>
            <a:pPr>
              <a:spcBef>
                <a:spcPts val="1200"/>
              </a:spcBef>
            </a:pPr>
            <a:endParaRPr lang="ru-RU" sz="2200" dirty="0"/>
          </a:p>
          <a:p>
            <a:pPr marL="0" indent="0">
              <a:spcBef>
                <a:spcPts val="1200"/>
              </a:spcBef>
              <a:buNone/>
            </a:pPr>
            <a:endParaRPr lang="ru-RU" sz="2000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61165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594718"/>
          </a:xfrm>
        </p:spPr>
        <p:txBody>
          <a:bodyPr>
            <a:noAutofit/>
          </a:bodyPr>
          <a:lstStyle/>
          <a:p>
            <a:r>
              <a:rPr lang="ru-RU" altLang="ru-RU" sz="4800" dirty="0">
                <a:solidFill>
                  <a:srgbClr val="8A1411"/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323530" y="351933"/>
            <a:ext cx="1584175" cy="1078846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15A567D6-5B9A-423A-86C2-A6794B4E1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E72E5876-ACD2-4DDA-B8EE-EAB32655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02818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1152128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КБПР автора</a:t>
            </a:r>
            <a:r>
              <a:rPr lang="en-US" sz="3200" baseline="-25000" dirty="0">
                <a:solidFill>
                  <a:srgbClr val="8A1411"/>
                </a:solidFill>
              </a:rPr>
              <a:t>1</a:t>
            </a:r>
            <a:r>
              <a:rPr lang="ru-RU" sz="3200" dirty="0">
                <a:solidFill>
                  <a:srgbClr val="8A1411"/>
                </a:solidFill>
              </a:rPr>
              <a:t> =</a:t>
            </a:r>
            <a:r>
              <a:rPr lang="en-US" sz="3200" dirty="0">
                <a:solidFill>
                  <a:srgbClr val="8A1411"/>
                </a:solidFill>
              </a:rPr>
              <a:t> 1,970</a:t>
            </a:r>
            <a:br>
              <a:rPr lang="en-US" sz="3200" dirty="0">
                <a:solidFill>
                  <a:srgbClr val="8A1411"/>
                </a:solidFill>
              </a:rPr>
            </a:br>
            <a:r>
              <a:rPr lang="ru-RU" sz="3200" dirty="0">
                <a:solidFill>
                  <a:srgbClr val="8A1411"/>
                </a:solidFill>
              </a:rPr>
              <a:t>КБПР автора</a:t>
            </a:r>
            <a:r>
              <a:rPr lang="en-US" sz="3200" baseline="-25000" dirty="0">
                <a:solidFill>
                  <a:srgbClr val="8A1411"/>
                </a:solidFill>
              </a:rPr>
              <a:t>2</a:t>
            </a:r>
            <a:r>
              <a:rPr lang="ru-RU" sz="3200" dirty="0">
                <a:solidFill>
                  <a:srgbClr val="8A1411"/>
                </a:solidFill>
              </a:rPr>
              <a:t> =</a:t>
            </a:r>
            <a:r>
              <a:rPr lang="en-US" sz="3200" dirty="0">
                <a:solidFill>
                  <a:srgbClr val="8A1411"/>
                </a:solidFill>
              </a:rPr>
              <a:t> 0,985</a:t>
            </a:r>
            <a:endParaRPr lang="ru-RU" sz="3200" dirty="0">
              <a:solidFill>
                <a:srgbClr val="8A141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22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22BD880-402E-4EEB-AB71-40DC3C770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25716" r="28334" b="22770"/>
          <a:stretch/>
        </p:blipFill>
        <p:spPr>
          <a:xfrm>
            <a:off x="179512" y="1243783"/>
            <a:ext cx="6048672" cy="40447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F078366-0A27-4EBC-8BAD-7260F3E18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29" t="73800" r="29120" b="3801"/>
          <a:stretch/>
        </p:blipFill>
        <p:spPr>
          <a:xfrm>
            <a:off x="296889" y="4581127"/>
            <a:ext cx="5787279" cy="1742381"/>
          </a:xfrm>
          <a:prstGeom prst="rect">
            <a:avLst/>
          </a:prstGeom>
        </p:spPr>
      </p:pic>
      <p:sp>
        <p:nvSpPr>
          <p:cNvPr id="14" name="Выноска: изогнутая линия с чертой 13">
            <a:extLst>
              <a:ext uri="{FF2B5EF4-FFF2-40B4-BE49-F238E27FC236}">
                <a16:creationId xmlns="" xmlns:a16="http://schemas.microsoft.com/office/drawing/2014/main" id="{B04C5942-DCD6-41B5-A7AA-29E868F39BCB}"/>
              </a:ext>
            </a:extLst>
          </p:cNvPr>
          <p:cNvSpPr/>
          <p:nvPr/>
        </p:nvSpPr>
        <p:spPr>
          <a:xfrm>
            <a:off x="6561585" y="6021288"/>
            <a:ext cx="2042863" cy="407072"/>
          </a:xfrm>
          <a:prstGeom prst="accentCallout2">
            <a:avLst>
              <a:gd name="adj1" fmla="val 13586"/>
              <a:gd name="adj2" fmla="val -2674"/>
              <a:gd name="adj3" fmla="val 18750"/>
              <a:gd name="adj4" fmla="val -16667"/>
              <a:gd name="adj5" fmla="val -42415"/>
              <a:gd name="adj6" fmla="val -229826"/>
            </a:avLst>
          </a:prstGeom>
          <a:ln>
            <a:solidFill>
              <a:srgbClr val="8A141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DOI</a:t>
            </a:r>
            <a:endParaRPr lang="ru-RU" dirty="0"/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="" xmlns:a16="http://schemas.microsoft.com/office/drawing/2014/main" id="{28329045-9A7B-4F47-804E-64FDE474C5AE}"/>
              </a:ext>
            </a:extLst>
          </p:cNvPr>
          <p:cNvSpPr/>
          <p:nvPr/>
        </p:nvSpPr>
        <p:spPr>
          <a:xfrm>
            <a:off x="6561585" y="4653136"/>
            <a:ext cx="2402903" cy="1008112"/>
          </a:xfrm>
          <a:prstGeom prst="accentCallout2">
            <a:avLst>
              <a:gd name="adj1" fmla="val 13586"/>
              <a:gd name="adj2" fmla="val -2674"/>
              <a:gd name="adj3" fmla="val 18750"/>
              <a:gd name="adj4" fmla="val -16667"/>
              <a:gd name="adj5" fmla="val -72369"/>
              <a:gd name="adj6" fmla="val -231781"/>
            </a:avLst>
          </a:prstGeom>
          <a:ln>
            <a:solidFill>
              <a:srgbClr val="8A141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Количество</a:t>
            </a:r>
            <a:r>
              <a:rPr lang="en-US" sz="1600" dirty="0"/>
              <a:t> </a:t>
            </a:r>
            <a:r>
              <a:rPr lang="ru-RU" sz="1600" dirty="0"/>
              <a:t>аффилиаций </a:t>
            </a:r>
            <a:endParaRPr lang="en-US" sz="1600" dirty="0"/>
          </a:p>
          <a:p>
            <a:r>
              <a:rPr lang="ru-RU" sz="1600" dirty="0"/>
              <a:t>автора</a:t>
            </a:r>
            <a:r>
              <a:rPr lang="en-US" sz="1600" baseline="-25000" dirty="0"/>
              <a:t>1</a:t>
            </a:r>
            <a:r>
              <a:rPr lang="ru-RU" sz="1600" dirty="0"/>
              <a:t> – </a:t>
            </a:r>
            <a:r>
              <a:rPr lang="en-US" sz="1600" dirty="0"/>
              <a:t>1</a:t>
            </a:r>
          </a:p>
          <a:p>
            <a:r>
              <a:rPr lang="ru-RU" sz="1600" dirty="0"/>
              <a:t>автора</a:t>
            </a:r>
            <a:r>
              <a:rPr lang="en-US" sz="1600" baseline="-25000" dirty="0"/>
              <a:t>2</a:t>
            </a:r>
            <a:r>
              <a:rPr lang="ru-RU" sz="1600" dirty="0"/>
              <a:t> – </a:t>
            </a:r>
            <a:r>
              <a:rPr lang="en-US" sz="1600" dirty="0"/>
              <a:t>2</a:t>
            </a:r>
            <a:endParaRPr lang="ru-RU" sz="1600" dirty="0"/>
          </a:p>
        </p:txBody>
      </p:sp>
      <p:sp>
        <p:nvSpPr>
          <p:cNvPr id="16" name="Выноска: изогнутая линия с чертой 15">
            <a:extLst>
              <a:ext uri="{FF2B5EF4-FFF2-40B4-BE49-F238E27FC236}">
                <a16:creationId xmlns="" xmlns:a16="http://schemas.microsoft.com/office/drawing/2014/main" id="{3AD67F3A-99E9-48E2-88CF-C90EF42FFD70}"/>
              </a:ext>
            </a:extLst>
          </p:cNvPr>
          <p:cNvSpPr/>
          <p:nvPr/>
        </p:nvSpPr>
        <p:spPr>
          <a:xfrm>
            <a:off x="6561585" y="3789040"/>
            <a:ext cx="2042863" cy="407072"/>
          </a:xfrm>
          <a:prstGeom prst="accentCallout2">
            <a:avLst>
              <a:gd name="adj1" fmla="val 13586"/>
              <a:gd name="adj2" fmla="val -2674"/>
              <a:gd name="adj3" fmla="val 18750"/>
              <a:gd name="adj4" fmla="val -16667"/>
              <a:gd name="adj5" fmla="val -73399"/>
              <a:gd name="adj6" fmla="val -192268"/>
            </a:avLst>
          </a:prstGeom>
          <a:ln>
            <a:solidFill>
              <a:srgbClr val="8A141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Число авторов – 10</a:t>
            </a: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="" xmlns:a16="http://schemas.microsoft.com/office/drawing/2014/main" id="{96626982-D015-44AA-9137-0FDEBD4F0AC8}"/>
              </a:ext>
            </a:extLst>
          </p:cNvPr>
          <p:cNvSpPr/>
          <p:nvPr/>
        </p:nvSpPr>
        <p:spPr>
          <a:xfrm>
            <a:off x="6561585" y="3021928"/>
            <a:ext cx="2042863" cy="407072"/>
          </a:xfrm>
          <a:prstGeom prst="accentCallout2">
            <a:avLst>
              <a:gd name="adj1" fmla="val 13586"/>
              <a:gd name="adj2" fmla="val -2674"/>
              <a:gd name="adj3" fmla="val 18750"/>
              <a:gd name="adj4" fmla="val -16667"/>
              <a:gd name="adj5" fmla="val -197331"/>
              <a:gd name="adj6" fmla="val -141848"/>
            </a:avLst>
          </a:prstGeom>
          <a:ln>
            <a:solidFill>
              <a:srgbClr val="8A141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Q1</a:t>
            </a:r>
            <a:endParaRPr lang="ru-RU" dirty="0"/>
          </a:p>
        </p:txBody>
      </p:sp>
      <p:sp>
        <p:nvSpPr>
          <p:cNvPr id="18" name="Нижний колонтитул 5">
            <a:extLst>
              <a:ext uri="{FF2B5EF4-FFF2-40B4-BE49-F238E27FC236}">
                <a16:creationId xmlns="" xmlns:a16="http://schemas.microsoft.com/office/drawing/2014/main" id="{B5D31566-53FC-4350-BA30-DC8C42CC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Для информации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349874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0D06CFD-8462-408F-98E5-84203DA2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490066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Журналы </a:t>
            </a:r>
            <a:r>
              <a:rPr lang="en-US" sz="3200" dirty="0">
                <a:solidFill>
                  <a:srgbClr val="8A1411"/>
                </a:solidFill>
              </a:rPr>
              <a:t>Q1</a:t>
            </a:r>
            <a:endParaRPr lang="ru-RU" sz="3200" dirty="0">
              <a:solidFill>
                <a:srgbClr val="8A14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3812232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8A1411"/>
                </a:solidFill>
              </a:rPr>
              <a:t>ИСТОРИЯ</a:t>
            </a:r>
          </a:p>
          <a:p>
            <a:pPr marL="0" indent="0" algn="just">
              <a:buNone/>
            </a:pPr>
            <a:r>
              <a:rPr lang="ru-RU" sz="1300" dirty="0"/>
              <a:t>1. </a:t>
            </a:r>
            <a:r>
              <a:rPr lang="en-US" sz="1300" dirty="0"/>
              <a:t>Journal of Modern History</a:t>
            </a:r>
          </a:p>
          <a:p>
            <a:pPr marL="0" indent="0" algn="l">
              <a:buNone/>
            </a:pPr>
            <a:r>
              <a:rPr lang="en-US" sz="1300" dirty="0"/>
              <a:t>2.</a:t>
            </a:r>
            <a:r>
              <a:rPr lang="ru-RU" sz="1300" dirty="0"/>
              <a:t> </a:t>
            </a:r>
            <a:r>
              <a:rPr lang="en-US" sz="1300" dirty="0" err="1"/>
              <a:t>Vestnik</a:t>
            </a:r>
            <a:r>
              <a:rPr lang="en-US" sz="1300" dirty="0"/>
              <a:t> Sankt-</a:t>
            </a:r>
            <a:r>
              <a:rPr lang="en-US" sz="1300" dirty="0" err="1"/>
              <a:t>Peterburgskogo</a:t>
            </a:r>
            <a:r>
              <a:rPr lang="en-US" sz="1300" dirty="0"/>
              <a:t> </a:t>
            </a:r>
            <a:r>
              <a:rPr lang="en-US" sz="1300" dirty="0" err="1"/>
              <a:t>Universiteta</a:t>
            </a:r>
            <a:r>
              <a:rPr lang="en-US" sz="1300" dirty="0"/>
              <a:t>, </a:t>
            </a:r>
            <a:r>
              <a:rPr lang="en-US" sz="1300" dirty="0" err="1"/>
              <a:t>Istoriya</a:t>
            </a:r>
            <a:endParaRPr lang="en-US" sz="1300" dirty="0"/>
          </a:p>
          <a:p>
            <a:pPr marL="0" indent="0" algn="just">
              <a:buNone/>
            </a:pPr>
            <a:r>
              <a:rPr lang="en-US" sz="1300" dirty="0"/>
              <a:t>3.</a:t>
            </a:r>
            <a:r>
              <a:rPr lang="ru-RU" sz="1300" dirty="0"/>
              <a:t> </a:t>
            </a:r>
            <a:r>
              <a:rPr lang="en-US" sz="1300" dirty="0"/>
              <a:t>Journal of Contemporary History</a:t>
            </a:r>
          </a:p>
          <a:p>
            <a:pPr marL="0" indent="0" algn="just">
              <a:buNone/>
            </a:pPr>
            <a:r>
              <a:rPr lang="en-US" sz="1300" dirty="0"/>
              <a:t>4.</a:t>
            </a:r>
            <a:r>
              <a:rPr lang="ru-RU" sz="1300" dirty="0"/>
              <a:t> </a:t>
            </a:r>
            <a:r>
              <a:rPr lang="en-US" sz="1300" dirty="0"/>
              <a:t>The Journal of Asian Studies</a:t>
            </a:r>
          </a:p>
          <a:p>
            <a:pPr marL="0" indent="0" algn="just">
              <a:buNone/>
            </a:pPr>
            <a:r>
              <a:rPr lang="en-US" sz="1300" dirty="0"/>
              <a:t>5.</a:t>
            </a:r>
            <a:r>
              <a:rPr lang="ru-RU" sz="1300" dirty="0"/>
              <a:t> </a:t>
            </a:r>
            <a:r>
              <a:rPr lang="en-US" sz="1300" dirty="0"/>
              <a:t>Journal of Eurasian Studies</a:t>
            </a:r>
          </a:p>
          <a:p>
            <a:pPr marL="0" indent="0" algn="just">
              <a:buNone/>
            </a:pPr>
            <a:r>
              <a:rPr lang="en-US" sz="1300" dirty="0"/>
              <a:t>6.</a:t>
            </a:r>
            <a:r>
              <a:rPr lang="ru-RU" sz="1300" dirty="0"/>
              <a:t> </a:t>
            </a:r>
            <a:r>
              <a:rPr lang="en-US" sz="1300" dirty="0"/>
              <a:t>War &amp; Society</a:t>
            </a:r>
          </a:p>
          <a:p>
            <a:pPr marL="0" indent="0" algn="just">
              <a:buNone/>
            </a:pPr>
            <a:r>
              <a:rPr lang="en-US" sz="1300" dirty="0"/>
              <a:t>7.</a:t>
            </a:r>
            <a:r>
              <a:rPr lang="ru-RU" sz="1300" dirty="0"/>
              <a:t> </a:t>
            </a:r>
            <a:r>
              <a:rPr lang="en-US" sz="1300" dirty="0"/>
              <a:t>The Historical Journal</a:t>
            </a:r>
          </a:p>
          <a:p>
            <a:pPr marL="0" indent="0" algn="just">
              <a:buNone/>
            </a:pPr>
            <a:r>
              <a:rPr lang="en-US" sz="1300" dirty="0"/>
              <a:t>8.</a:t>
            </a:r>
            <a:r>
              <a:rPr lang="ru-RU" sz="1300" dirty="0"/>
              <a:t> </a:t>
            </a:r>
            <a:r>
              <a:rPr lang="en-US" sz="1300" dirty="0"/>
              <a:t>Journal of Anthropological Archaeology</a:t>
            </a:r>
          </a:p>
          <a:p>
            <a:pPr marL="0" indent="0" algn="just">
              <a:buNone/>
            </a:pPr>
            <a:r>
              <a:rPr lang="en-US" sz="1300" dirty="0"/>
              <a:t>9.</a:t>
            </a:r>
            <a:r>
              <a:rPr lang="ru-RU" sz="1300" dirty="0"/>
              <a:t> </a:t>
            </a:r>
            <a:r>
              <a:rPr lang="en-US" sz="1300" dirty="0"/>
              <a:t>Journal of Social History</a:t>
            </a:r>
          </a:p>
          <a:p>
            <a:pPr marL="0" indent="0" algn="just">
              <a:buNone/>
            </a:pPr>
            <a:r>
              <a:rPr lang="en-US" sz="1300" dirty="0"/>
              <a:t>10.</a:t>
            </a:r>
            <a:r>
              <a:rPr lang="ru-RU" sz="1300" dirty="0"/>
              <a:t> </a:t>
            </a:r>
            <a:r>
              <a:rPr lang="en-US" sz="1300" dirty="0"/>
              <a:t>Archaeological Prospection</a:t>
            </a:r>
          </a:p>
          <a:p>
            <a:pPr marL="0" indent="0" algn="just">
              <a:buNone/>
            </a:pPr>
            <a:endParaRPr lang="en-US" sz="1300" dirty="0"/>
          </a:p>
          <a:p>
            <a:pPr marL="0" indent="0" algn="just">
              <a:buNone/>
            </a:pPr>
            <a:r>
              <a:rPr lang="ru-RU" sz="1600" dirty="0">
                <a:solidFill>
                  <a:srgbClr val="8A1411"/>
                </a:solidFill>
              </a:rPr>
              <a:t>ЛИНГВИСТИКА</a:t>
            </a:r>
          </a:p>
          <a:p>
            <a:pPr marL="0" indent="0" algn="just">
              <a:buNone/>
            </a:pPr>
            <a:r>
              <a:rPr lang="ru-RU" sz="1300" dirty="0"/>
              <a:t>1. </a:t>
            </a:r>
            <a:r>
              <a:rPr lang="en-US" sz="1300" dirty="0"/>
              <a:t>Communication Theory</a:t>
            </a:r>
          </a:p>
          <a:p>
            <a:pPr marL="0" indent="0" algn="just">
              <a:buNone/>
            </a:pPr>
            <a:r>
              <a:rPr lang="en-US" sz="1300" dirty="0"/>
              <a:t>2.</a:t>
            </a:r>
            <a:r>
              <a:rPr lang="ru-RU" sz="1300" dirty="0"/>
              <a:t> </a:t>
            </a:r>
            <a:r>
              <a:rPr lang="en-US" sz="1300" dirty="0"/>
              <a:t>Applied Linguistics</a:t>
            </a:r>
          </a:p>
          <a:p>
            <a:pPr marL="0" indent="0" algn="just">
              <a:buNone/>
            </a:pPr>
            <a:r>
              <a:rPr lang="en-US" sz="1300" dirty="0"/>
              <a:t>3.</a:t>
            </a:r>
            <a:r>
              <a:rPr lang="ru-RU" sz="1300" dirty="0"/>
              <a:t> </a:t>
            </a:r>
            <a:r>
              <a:rPr lang="en-US" sz="1300" dirty="0"/>
              <a:t>Journal of Communication</a:t>
            </a:r>
          </a:p>
          <a:p>
            <a:pPr marL="0" indent="0" algn="just">
              <a:buNone/>
            </a:pPr>
            <a:r>
              <a:rPr lang="en-US" sz="1300" dirty="0"/>
              <a:t>4.</a:t>
            </a:r>
            <a:r>
              <a:rPr lang="ru-RU" sz="1300" dirty="0"/>
              <a:t> </a:t>
            </a:r>
            <a:r>
              <a:rPr lang="en-US" sz="1300" dirty="0"/>
              <a:t>Russian Linguistics</a:t>
            </a:r>
          </a:p>
          <a:p>
            <a:pPr marL="0" indent="0" algn="just">
              <a:buNone/>
            </a:pPr>
            <a:r>
              <a:rPr lang="en-US" sz="1300" dirty="0"/>
              <a:t>5.</a:t>
            </a:r>
            <a:r>
              <a:rPr lang="ru-RU" sz="1300" dirty="0"/>
              <a:t> </a:t>
            </a:r>
            <a:r>
              <a:rPr lang="en-US" sz="1300" dirty="0"/>
              <a:t>Journal of Literary Semantics</a:t>
            </a:r>
          </a:p>
          <a:p>
            <a:pPr marL="0" indent="0" algn="just">
              <a:buNone/>
            </a:pPr>
            <a:r>
              <a:rPr lang="en-US" sz="1300" dirty="0"/>
              <a:t>6.</a:t>
            </a:r>
            <a:r>
              <a:rPr lang="ru-RU" sz="1300" dirty="0"/>
              <a:t> </a:t>
            </a:r>
            <a:r>
              <a:rPr lang="en-US" sz="1300" dirty="0"/>
              <a:t>Modern Language Journal</a:t>
            </a:r>
          </a:p>
          <a:p>
            <a:pPr marL="0" indent="0" algn="just">
              <a:buNone/>
            </a:pPr>
            <a:r>
              <a:rPr lang="en-US" sz="1300" dirty="0"/>
              <a:t>7.</a:t>
            </a:r>
            <a:r>
              <a:rPr lang="ru-RU" sz="1300" dirty="0"/>
              <a:t> </a:t>
            </a:r>
            <a:r>
              <a:rPr lang="en-US" sz="1300" dirty="0"/>
              <a:t>Translation and Literature</a:t>
            </a:r>
          </a:p>
          <a:p>
            <a:pPr marL="0" indent="0" algn="just">
              <a:buNone/>
            </a:pPr>
            <a:r>
              <a:rPr lang="en-US" sz="1300" dirty="0"/>
              <a:t>8.</a:t>
            </a:r>
            <a:r>
              <a:rPr lang="ru-RU" sz="1300" dirty="0"/>
              <a:t> </a:t>
            </a:r>
            <a:r>
              <a:rPr lang="en-US" sz="1300" dirty="0"/>
              <a:t>Mind and Language</a:t>
            </a:r>
          </a:p>
          <a:p>
            <a:pPr marL="0" indent="0" algn="just">
              <a:buNone/>
            </a:pPr>
            <a:r>
              <a:rPr lang="en-US" sz="1300" dirty="0"/>
              <a:t>9.</a:t>
            </a:r>
            <a:r>
              <a:rPr lang="ru-RU" sz="1300" dirty="0"/>
              <a:t> </a:t>
            </a:r>
            <a:r>
              <a:rPr lang="en-US" sz="1300" dirty="0"/>
              <a:t>Language Variation and Change</a:t>
            </a:r>
          </a:p>
          <a:p>
            <a:pPr marL="0" indent="0" algn="just">
              <a:buNone/>
            </a:pPr>
            <a:r>
              <a:rPr lang="en-US" sz="1300" dirty="0"/>
              <a:t>10.</a:t>
            </a:r>
            <a:r>
              <a:rPr lang="ru-RU" sz="1300" dirty="0"/>
              <a:t> </a:t>
            </a:r>
            <a:r>
              <a:rPr lang="en-US" sz="1300" dirty="0"/>
              <a:t>Metaphor and Symbol</a:t>
            </a:r>
          </a:p>
          <a:p>
            <a:pPr marL="0" indent="0" algn="just">
              <a:buNone/>
            </a:pPr>
            <a:endParaRPr lang="en-US" sz="1300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721C418-B334-4AC8-830F-F5323E6B3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8A1411"/>
                </a:solidFill>
              </a:rPr>
              <a:t>ПСИХОЛОГИЯ</a:t>
            </a:r>
          </a:p>
          <a:p>
            <a:pPr marL="0" indent="0">
              <a:buNone/>
            </a:pPr>
            <a:r>
              <a:rPr lang="ru-RU" sz="1300" dirty="0"/>
              <a:t>1. </a:t>
            </a:r>
            <a:r>
              <a:rPr lang="en-US" sz="1300" dirty="0"/>
              <a:t>Psychological Bulletin</a:t>
            </a:r>
          </a:p>
          <a:p>
            <a:pPr marL="0" indent="0">
              <a:buNone/>
            </a:pPr>
            <a:r>
              <a:rPr lang="en-US" sz="1300" dirty="0"/>
              <a:t>2.</a:t>
            </a:r>
            <a:r>
              <a:rPr lang="ru-RU" sz="1300" dirty="0"/>
              <a:t> </a:t>
            </a:r>
            <a:r>
              <a:rPr lang="en-US" sz="1300" dirty="0"/>
              <a:t>Personnel Psychology</a:t>
            </a:r>
          </a:p>
          <a:p>
            <a:pPr marL="0" indent="0">
              <a:buNone/>
            </a:pPr>
            <a:r>
              <a:rPr lang="en-US" sz="1300" dirty="0"/>
              <a:t>3.</a:t>
            </a:r>
            <a:r>
              <a:rPr lang="ru-RU" sz="1300" dirty="0"/>
              <a:t> </a:t>
            </a:r>
            <a:r>
              <a:rPr lang="en-US" sz="1300" dirty="0"/>
              <a:t>Psychological Science</a:t>
            </a:r>
          </a:p>
          <a:p>
            <a:pPr marL="0" indent="0">
              <a:buNone/>
            </a:pPr>
            <a:r>
              <a:rPr lang="en-US" sz="1300" dirty="0"/>
              <a:t>4.</a:t>
            </a:r>
            <a:r>
              <a:rPr lang="ru-RU" sz="1300" dirty="0"/>
              <a:t> </a:t>
            </a:r>
            <a:r>
              <a:rPr lang="en-US" sz="1300" dirty="0"/>
              <a:t>Computers in Human Behavior</a:t>
            </a:r>
          </a:p>
          <a:p>
            <a:pPr marL="0" indent="0">
              <a:buNone/>
            </a:pPr>
            <a:r>
              <a:rPr lang="en-US" sz="1300" dirty="0"/>
              <a:t>5.</a:t>
            </a:r>
            <a:r>
              <a:rPr lang="ru-RU" sz="1300" dirty="0"/>
              <a:t> </a:t>
            </a:r>
            <a:r>
              <a:rPr lang="en-US" sz="1300" dirty="0"/>
              <a:t>Social Psychological and Personality Science</a:t>
            </a:r>
          </a:p>
          <a:p>
            <a:pPr marL="0" indent="0">
              <a:buNone/>
            </a:pPr>
            <a:r>
              <a:rPr lang="en-US" sz="1300" dirty="0"/>
              <a:t>6.</a:t>
            </a:r>
            <a:r>
              <a:rPr lang="ru-RU" sz="1300" dirty="0"/>
              <a:t> </a:t>
            </a:r>
            <a:r>
              <a:rPr lang="en-US" sz="1300" dirty="0"/>
              <a:t>Health Psychology</a:t>
            </a:r>
          </a:p>
          <a:p>
            <a:pPr marL="0" indent="0">
              <a:buNone/>
            </a:pPr>
            <a:r>
              <a:rPr lang="en-US" sz="1300" dirty="0"/>
              <a:t>7.</a:t>
            </a:r>
            <a:r>
              <a:rPr lang="ru-RU" sz="1300" dirty="0"/>
              <a:t> </a:t>
            </a:r>
            <a:r>
              <a:rPr lang="en-US" sz="1300" dirty="0"/>
              <a:t>Current Opinion in Psychology</a:t>
            </a:r>
          </a:p>
          <a:p>
            <a:pPr marL="0" indent="0">
              <a:buNone/>
            </a:pPr>
            <a:r>
              <a:rPr lang="en-US" sz="1300" dirty="0"/>
              <a:t>8.</a:t>
            </a:r>
            <a:r>
              <a:rPr lang="ru-RU" sz="1300" dirty="0"/>
              <a:t> </a:t>
            </a:r>
            <a:r>
              <a:rPr lang="en-US" sz="1300" dirty="0"/>
              <a:t>Emotion</a:t>
            </a:r>
          </a:p>
          <a:p>
            <a:pPr marL="0" indent="0">
              <a:buNone/>
            </a:pPr>
            <a:r>
              <a:rPr lang="en-US" sz="1300" dirty="0"/>
              <a:t>9.</a:t>
            </a:r>
            <a:r>
              <a:rPr lang="ru-RU" sz="1300" dirty="0"/>
              <a:t> </a:t>
            </a:r>
            <a:r>
              <a:rPr lang="en-US" sz="1300" dirty="0"/>
              <a:t>Journal of Family Psychology</a:t>
            </a:r>
          </a:p>
          <a:p>
            <a:pPr marL="0" indent="0">
              <a:buNone/>
            </a:pPr>
            <a:r>
              <a:rPr lang="en-US" sz="1300" dirty="0"/>
              <a:t>10.</a:t>
            </a:r>
            <a:r>
              <a:rPr lang="ru-RU" sz="1300" dirty="0"/>
              <a:t> </a:t>
            </a:r>
            <a:r>
              <a:rPr lang="en-US" sz="1300" dirty="0"/>
              <a:t>Psychology of Violence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ru-RU" sz="1600" dirty="0">
                <a:solidFill>
                  <a:srgbClr val="8A1411"/>
                </a:solidFill>
              </a:rPr>
              <a:t>ЖУРНАЛИСТИКА</a:t>
            </a:r>
          </a:p>
          <a:p>
            <a:pPr marL="0" indent="0">
              <a:buNone/>
            </a:pPr>
            <a:r>
              <a:rPr lang="ru-RU" sz="1300" dirty="0"/>
              <a:t>1. </a:t>
            </a:r>
            <a:r>
              <a:rPr lang="en-US" sz="1300" dirty="0"/>
              <a:t>New Media and Society</a:t>
            </a:r>
          </a:p>
          <a:p>
            <a:pPr marL="0" indent="0">
              <a:buNone/>
            </a:pPr>
            <a:r>
              <a:rPr lang="en-US" sz="1300" dirty="0"/>
              <a:t>2.</a:t>
            </a:r>
            <a:r>
              <a:rPr lang="ru-RU" sz="1300" dirty="0"/>
              <a:t> </a:t>
            </a:r>
            <a:r>
              <a:rPr lang="en-US" sz="1300" dirty="0"/>
              <a:t>Information Communication and Society</a:t>
            </a:r>
          </a:p>
          <a:p>
            <a:pPr marL="0" indent="0">
              <a:buNone/>
            </a:pPr>
            <a:r>
              <a:rPr lang="en-US" sz="1300" dirty="0"/>
              <a:t>3.</a:t>
            </a:r>
            <a:r>
              <a:rPr lang="ru-RU" sz="1300" dirty="0"/>
              <a:t> </a:t>
            </a:r>
            <a:r>
              <a:rPr lang="en-US" sz="1300" dirty="0"/>
              <a:t>Journal of Communication</a:t>
            </a:r>
          </a:p>
          <a:p>
            <a:pPr marL="0" indent="0">
              <a:buNone/>
            </a:pPr>
            <a:r>
              <a:rPr lang="en-US" sz="1300" dirty="0"/>
              <a:t>4.</a:t>
            </a:r>
            <a:r>
              <a:rPr lang="ru-RU" sz="1300" dirty="0"/>
              <a:t> </a:t>
            </a:r>
            <a:r>
              <a:rPr lang="en-US" sz="1300" dirty="0"/>
              <a:t>Journalism</a:t>
            </a:r>
          </a:p>
          <a:p>
            <a:pPr marL="0" indent="0">
              <a:buNone/>
            </a:pPr>
            <a:r>
              <a:rPr lang="en-US" sz="1300" dirty="0"/>
              <a:t>5.</a:t>
            </a:r>
            <a:r>
              <a:rPr lang="ru-RU" sz="1300" dirty="0"/>
              <a:t> </a:t>
            </a:r>
            <a:r>
              <a:rPr lang="en-US" sz="1300" dirty="0"/>
              <a:t>Journal of Media Practice</a:t>
            </a:r>
          </a:p>
          <a:p>
            <a:pPr marL="0" indent="0">
              <a:buNone/>
            </a:pPr>
            <a:r>
              <a:rPr lang="en-US" sz="1300" dirty="0"/>
              <a:t>6.</a:t>
            </a:r>
            <a:r>
              <a:rPr lang="ru-RU" sz="1300" dirty="0"/>
              <a:t> </a:t>
            </a:r>
            <a:r>
              <a:rPr lang="en-US" sz="1300" dirty="0"/>
              <a:t>Media, Culture and Society</a:t>
            </a:r>
          </a:p>
          <a:p>
            <a:pPr marL="0" indent="0">
              <a:buNone/>
            </a:pPr>
            <a:r>
              <a:rPr lang="en-US" sz="1300" dirty="0"/>
              <a:t>7.</a:t>
            </a:r>
            <a:r>
              <a:rPr lang="ru-RU" sz="1300" dirty="0"/>
              <a:t> </a:t>
            </a:r>
            <a:r>
              <a:rPr lang="en-US" sz="1300" dirty="0"/>
              <a:t>Social Media and Society</a:t>
            </a:r>
          </a:p>
          <a:p>
            <a:pPr marL="0" indent="0">
              <a:buNone/>
            </a:pPr>
            <a:r>
              <a:rPr lang="en-US" sz="1300" dirty="0"/>
              <a:t>8.</a:t>
            </a:r>
            <a:r>
              <a:rPr lang="ru-RU" sz="1300" dirty="0"/>
              <a:t> </a:t>
            </a:r>
            <a:r>
              <a:rPr lang="en-US" sz="1300" dirty="0"/>
              <a:t>Journalism and Mass Communication Quarterly</a:t>
            </a:r>
          </a:p>
          <a:p>
            <a:pPr marL="0" indent="0">
              <a:buNone/>
            </a:pPr>
            <a:r>
              <a:rPr lang="en-US" sz="1300" dirty="0"/>
              <a:t>9.</a:t>
            </a:r>
            <a:r>
              <a:rPr lang="ru-RU" sz="1300" dirty="0"/>
              <a:t> </a:t>
            </a:r>
            <a:r>
              <a:rPr lang="en-US" sz="1300" dirty="0"/>
              <a:t>Journalism Studies</a:t>
            </a:r>
          </a:p>
          <a:p>
            <a:pPr marL="0" indent="0">
              <a:buNone/>
            </a:pPr>
            <a:r>
              <a:rPr lang="en-US" sz="1300" dirty="0"/>
              <a:t>10.</a:t>
            </a:r>
            <a:r>
              <a:rPr lang="ru-RU" sz="1300" dirty="0"/>
              <a:t> </a:t>
            </a:r>
            <a:r>
              <a:rPr lang="en-US" sz="1300" dirty="0"/>
              <a:t>Mass Communication and Society</a:t>
            </a:r>
          </a:p>
          <a:p>
            <a:pPr marL="0" indent="0">
              <a:buNone/>
            </a:pPr>
            <a:endParaRPr lang="ru-RU" sz="13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F957FC-7897-4517-BF9F-0568FAE3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Для информации</a:t>
            </a:r>
            <a:endParaRPr lang="ru-RU" sz="1000" i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477A6D-4793-4251-85D6-9FCDF9F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8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13216D03-1ADB-4B85-AE33-371F8DE5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6413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	В 2015 году из всех журналов, индексируемых в РИНЦ, была выделена коллекция лучших журналов, которая по соглашению с компанией </a:t>
            </a:r>
            <a:r>
              <a:rPr lang="ru-RU" sz="2400" dirty="0" err="1"/>
              <a:t>Thomson</a:t>
            </a:r>
            <a:r>
              <a:rPr lang="ru-RU" sz="2400" dirty="0"/>
              <a:t> </a:t>
            </a:r>
            <a:r>
              <a:rPr lang="ru-RU" sz="2400" dirty="0" err="1"/>
              <a:t>Reuters</a:t>
            </a:r>
            <a:r>
              <a:rPr lang="ru-RU" sz="2400" dirty="0"/>
              <a:t> была размещена на платформе </a:t>
            </a:r>
            <a:r>
              <a:rPr lang="ru-RU" sz="2400" dirty="0" err="1"/>
              <a:t>Web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Science</a:t>
            </a:r>
            <a:r>
              <a:rPr lang="ru-RU" sz="2400" dirty="0"/>
              <a:t> в виде отдельной базы данных </a:t>
            </a:r>
            <a:r>
              <a:rPr lang="ru-RU" sz="2400" b="1" dirty="0" err="1"/>
              <a:t>Russian</a:t>
            </a:r>
            <a:r>
              <a:rPr lang="ru-RU" sz="2400" b="1" dirty="0"/>
              <a:t> </a:t>
            </a:r>
            <a:r>
              <a:rPr lang="ru-RU" sz="2400" b="1" dirty="0" err="1"/>
              <a:t>Science</a:t>
            </a:r>
            <a:r>
              <a:rPr lang="ru-RU" sz="2400" b="1" dirty="0"/>
              <a:t> </a:t>
            </a:r>
            <a:r>
              <a:rPr lang="ru-RU" sz="2400" b="1" dirty="0" err="1"/>
              <a:t>Citation</a:t>
            </a:r>
            <a:r>
              <a:rPr lang="ru-RU" sz="2400" b="1" dirty="0"/>
              <a:t> </a:t>
            </a:r>
            <a:r>
              <a:rPr lang="ru-RU" sz="2400" b="1" dirty="0" err="1"/>
              <a:t>Index</a:t>
            </a:r>
            <a:r>
              <a:rPr lang="ru-RU" sz="2400" dirty="0"/>
              <a:t>. Это позволило значительно расширить представительство российских научных журналов в международном информационном пространстве, особенно журналов в области общественно-гуманитарных, технических и медицинских наук, слабо представленных в </a:t>
            </a:r>
            <a:r>
              <a:rPr lang="ru-RU" sz="2400" dirty="0" err="1"/>
              <a:t>Web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Science</a:t>
            </a:r>
            <a:r>
              <a:rPr lang="ru-RU" sz="2400" dirty="0"/>
              <a:t> и </a:t>
            </a:r>
            <a:r>
              <a:rPr lang="ru-RU" sz="2400" dirty="0" err="1"/>
              <a:t>Scopus</a:t>
            </a:r>
            <a:r>
              <a:rPr lang="ru-RU" sz="2400" dirty="0"/>
              <a:t>. </a:t>
            </a:r>
          </a:p>
          <a:p>
            <a:pPr marL="0" indent="0" algn="just">
              <a:buNone/>
            </a:pPr>
            <a:r>
              <a:rPr lang="ru-RU" sz="2400" dirty="0"/>
              <a:t>	Одновременно в РИНЦ было выделено </a:t>
            </a:r>
            <a:r>
              <a:rPr lang="ru-RU" sz="2400" b="1" dirty="0"/>
              <a:t>ядро лучших публикаций</a:t>
            </a:r>
            <a:r>
              <a:rPr lang="ru-RU" sz="2400" dirty="0"/>
              <a:t>, позволяющее делать оценки эффективности научных исследований на основании наиболее качественного сегмента научных работ российских ученых.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40547" y="6356352"/>
            <a:ext cx="5779253" cy="365125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="" xmlns:a16="http://schemas.microsoft.com/office/drawing/2014/main" id="{9C26B402-33F6-4A55-9CBE-D5A3DC1F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4623"/>
            <a:ext cx="6995120" cy="1138135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Публикационная активность</a:t>
            </a:r>
            <a:br>
              <a:rPr lang="ru-RU" sz="3200" dirty="0">
                <a:solidFill>
                  <a:srgbClr val="8A1411"/>
                </a:solidFill>
              </a:rPr>
            </a:br>
            <a:r>
              <a:rPr lang="en-US" sz="3200" dirty="0">
                <a:solidFill>
                  <a:srgbClr val="8A1411"/>
                </a:solidFill>
              </a:rPr>
              <a:t>RSCI </a:t>
            </a:r>
            <a:r>
              <a:rPr lang="en-US" sz="3200" dirty="0" err="1">
                <a:solidFill>
                  <a:srgbClr val="8A1411"/>
                </a:solidFill>
              </a:rPr>
              <a:t>WoS</a:t>
            </a:r>
            <a:r>
              <a:rPr lang="en-US" sz="3200" dirty="0">
                <a:solidFill>
                  <a:srgbClr val="8A1411"/>
                </a:solidFill>
              </a:rPr>
              <a:t>, </a:t>
            </a:r>
            <a:r>
              <a:rPr lang="ru-RU" sz="3200" dirty="0">
                <a:solidFill>
                  <a:srgbClr val="8A1411"/>
                </a:solidFill>
              </a:rPr>
              <a:t>ядро РИНЦ</a:t>
            </a:r>
          </a:p>
        </p:txBody>
      </p:sp>
    </p:spTree>
    <p:extLst>
      <p:ext uri="{BB962C8B-B14F-4D97-AF65-F5344CB8AC3E}">
        <p14:creationId xmlns:p14="http://schemas.microsoft.com/office/powerpoint/2010/main" val="12333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Публикационная активность</a:t>
            </a:r>
            <a:br>
              <a:rPr lang="ru-RU" sz="3200" dirty="0">
                <a:solidFill>
                  <a:srgbClr val="8A1411"/>
                </a:solidFill>
              </a:rPr>
            </a:br>
            <a:r>
              <a:rPr lang="ru-RU" sz="3200" u="sng" dirty="0">
                <a:solidFill>
                  <a:srgbClr val="8A1411"/>
                </a:solidFill>
              </a:rPr>
              <a:t>Аффилированные</a:t>
            </a:r>
            <a:r>
              <a:rPr lang="ru-RU" sz="3200" dirty="0">
                <a:solidFill>
                  <a:srgbClr val="8A1411"/>
                </a:solidFill>
              </a:rPr>
              <a:t> работы НПР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4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DB7F53AF-12A1-4E08-A833-D2B8DFC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92267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6F6364D7-466B-4C5D-8810-6998464DC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247385"/>
              </p:ext>
            </p:extLst>
          </p:nvPr>
        </p:nvGraphicFramePr>
        <p:xfrm>
          <a:off x="467544" y="1130645"/>
          <a:ext cx="8219256" cy="544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00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70609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Публикационная активность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5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DB7F53AF-12A1-4E08-A833-D2B8DFC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92267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D117745E-198B-49DA-8B0F-AEE17BBCA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6695"/>
              </p:ext>
            </p:extLst>
          </p:nvPr>
        </p:nvGraphicFramePr>
        <p:xfrm>
          <a:off x="539552" y="1066728"/>
          <a:ext cx="7992888" cy="565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08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3"/>
            <a:ext cx="6995120" cy="1325391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8A1411"/>
                </a:solidFill>
              </a:rPr>
              <a:t>Объем финансирования научных исследований</a:t>
            </a:r>
            <a:r>
              <a:rPr lang="en-US" sz="3200" dirty="0">
                <a:solidFill>
                  <a:srgbClr val="8A1411"/>
                </a:solidFill>
              </a:rPr>
              <a:t> (</a:t>
            </a:r>
            <a:r>
              <a:rPr lang="ru-RU" sz="3200" dirty="0">
                <a:solidFill>
                  <a:srgbClr val="8A1411"/>
                </a:solidFill>
              </a:rPr>
              <a:t>тыс. руб.)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5FD07B28-42A6-4FE5-B2F0-48D11B1C6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360570"/>
              </p:ext>
            </p:extLst>
          </p:nvPr>
        </p:nvGraphicFramePr>
        <p:xfrm>
          <a:off x="240547" y="1703751"/>
          <a:ext cx="8651929" cy="4165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5389">
                  <a:extLst>
                    <a:ext uri="{9D8B030D-6E8A-4147-A177-3AD203B41FA5}">
                      <a16:colId xmlns="" xmlns:a16="http://schemas.microsoft.com/office/drawing/2014/main" val="2485360294"/>
                    </a:ext>
                  </a:extLst>
                </a:gridCol>
                <a:gridCol w="979308">
                  <a:extLst>
                    <a:ext uri="{9D8B030D-6E8A-4147-A177-3AD203B41FA5}">
                      <a16:colId xmlns="" xmlns:a16="http://schemas.microsoft.com/office/drawing/2014/main" val="1574301955"/>
                    </a:ext>
                  </a:extLst>
                </a:gridCol>
                <a:gridCol w="979308">
                  <a:extLst>
                    <a:ext uri="{9D8B030D-6E8A-4147-A177-3AD203B41FA5}">
                      <a16:colId xmlns="" xmlns:a16="http://schemas.microsoft.com/office/drawing/2014/main" val="2263165539"/>
                    </a:ext>
                  </a:extLst>
                </a:gridCol>
                <a:gridCol w="979308">
                  <a:extLst>
                    <a:ext uri="{9D8B030D-6E8A-4147-A177-3AD203B41FA5}">
                      <a16:colId xmlns="" xmlns:a16="http://schemas.microsoft.com/office/drawing/2014/main" val="3676862436"/>
                    </a:ext>
                  </a:extLst>
                </a:gridCol>
                <a:gridCol w="979308">
                  <a:extLst>
                    <a:ext uri="{9D8B030D-6E8A-4147-A177-3AD203B41FA5}">
                      <a16:colId xmlns="" xmlns:a16="http://schemas.microsoft.com/office/drawing/2014/main" val="1850530772"/>
                    </a:ext>
                  </a:extLst>
                </a:gridCol>
                <a:gridCol w="979308">
                  <a:extLst>
                    <a:ext uri="{9D8B030D-6E8A-4147-A177-3AD203B41FA5}">
                      <a16:colId xmlns="" xmlns:a16="http://schemas.microsoft.com/office/drawing/2014/main" val="4179840152"/>
                    </a:ext>
                  </a:extLst>
                </a:gridCol>
              </a:tblGrid>
              <a:tr h="42185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288802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МОН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67 995,0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59 366,9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24 272,3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23 247,8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13 012,6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0156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Государственное задание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33 374,9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20 986,9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19 502,3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22 047,8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13 012,6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549988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Грант Правительства РФ (Мегагрант)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30 000,0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33 780,0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8856613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Гранты Президента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4 620,1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4 600,0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4 000,0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1 200,0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2900369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Федеральные целевые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-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-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770,0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479132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Фонды поддержки науки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39 113,8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48 188,0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41 356,8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55 175,2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56 636,7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947615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Российский научный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28 124,8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37 960,0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28 985,7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37 976,2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36 694,8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3223193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РФФИ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10 989,0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10 228,0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12 371,1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17 198,9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19 941,9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6154961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Реальный сектор + региональные и местные власти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17 399,8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2 492,0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7 231,6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8 263,9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9 380,7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544131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Хоздоговорная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17 399,8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2 492,0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3 899,7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8 263,9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9 380,7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160295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Собственные источники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12 663,7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11 579,6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5 417,6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8 494,6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12 790,0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872335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-ФЦП (Наука) - научные проекты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6 350,0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5 150,0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3 470,0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6 848,8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5 759,7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0252024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-Научные фонды факультетов, институтов, филиалов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1 645,8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7 030,2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852391"/>
                  </a:ext>
                </a:extLst>
              </a:tr>
              <a:tr h="238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Софинансирование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Мегагранта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6 313,7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6 429,6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67833"/>
                  </a:ext>
                </a:extLst>
              </a:tr>
              <a:tr h="1205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Иные источники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4 560,1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5020963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137 172,3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121 626,5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82 838,4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95 178,6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91 819,9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482447"/>
                  </a:ext>
                </a:extLst>
              </a:tr>
            </a:tbl>
          </a:graphicData>
        </a:graphic>
      </p:graphicFrame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4A5DAA59-6624-43EF-A8E7-F8925F76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6406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70609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8A1411"/>
                </a:solidFill>
              </a:rPr>
              <a:t>Количество НИР в 2019 и 2020 гг.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7</a:t>
            </a:fld>
            <a:endParaRPr lang="ru-RU" dirty="0"/>
          </a:p>
        </p:txBody>
      </p:sp>
      <p:sp>
        <p:nvSpPr>
          <p:cNvPr id="21" name="Нижний колонтитул 5">
            <a:extLst>
              <a:ext uri="{FF2B5EF4-FFF2-40B4-BE49-F238E27FC236}">
                <a16:creationId xmlns="" xmlns:a16="http://schemas.microsoft.com/office/drawing/2014/main" id="{5E90D38D-E138-43D2-8B80-AC456535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B4EFD624-4686-4B92-9788-002152608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074395"/>
              </p:ext>
            </p:extLst>
          </p:nvPr>
        </p:nvGraphicFramePr>
        <p:xfrm>
          <a:off x="1259632" y="1700808"/>
          <a:ext cx="6552732" cy="277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822254306"/>
                    </a:ext>
                  </a:extLst>
                </a:gridCol>
                <a:gridCol w="1044117">
                  <a:extLst>
                    <a:ext uri="{9D8B030D-6E8A-4147-A177-3AD203B41FA5}">
                      <a16:colId xmlns="" xmlns:a16="http://schemas.microsoft.com/office/drawing/2014/main" val="2268032899"/>
                    </a:ext>
                  </a:extLst>
                </a:gridCol>
                <a:gridCol w="1044117">
                  <a:extLst>
                    <a:ext uri="{9D8B030D-6E8A-4147-A177-3AD203B41FA5}">
                      <a16:colId xmlns="" xmlns:a16="http://schemas.microsoft.com/office/drawing/2014/main" val="4264093652"/>
                    </a:ext>
                  </a:extLst>
                </a:gridCol>
                <a:gridCol w="1044117">
                  <a:extLst>
                    <a:ext uri="{9D8B030D-6E8A-4147-A177-3AD203B41FA5}">
                      <a16:colId xmlns="" xmlns:a16="http://schemas.microsoft.com/office/drawing/2014/main" val="2510818981"/>
                    </a:ext>
                  </a:extLst>
                </a:gridCol>
                <a:gridCol w="1044117">
                  <a:extLst>
                    <a:ext uri="{9D8B030D-6E8A-4147-A177-3AD203B41FA5}">
                      <a16:colId xmlns="" xmlns:a16="http://schemas.microsoft.com/office/drawing/2014/main" val="3828947684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Фонд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февраль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76687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из них НОВЫХ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из них НОВЫХ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0462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Государственное задание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96593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РНФ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95727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РФФИ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410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ФПМУ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1508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ФПНИ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21399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Хоз. </a:t>
                      </a:r>
                      <a:r>
                        <a:rPr lang="ru-RU" sz="1600" u="none" strike="noStrike" dirty="0" smtClean="0">
                          <a:effectLst/>
                        </a:rPr>
                        <a:t>договоры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24467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ВСЕГО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113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70609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8A1411"/>
                </a:solidFill>
              </a:rPr>
              <a:t>Объемы внешних источников финансирования научных исследований в разрезе подразделений университета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="" xmlns:a16="http://schemas.microsoft.com/office/drawing/2014/main" id="{54739A91-D99F-4BD4-BA7E-D52A1B616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26126"/>
              </p:ext>
            </p:extLst>
          </p:nvPr>
        </p:nvGraphicFramePr>
        <p:xfrm>
          <a:off x="1187624" y="1551653"/>
          <a:ext cx="7272807" cy="4804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4489">
                  <a:extLst>
                    <a:ext uri="{9D8B030D-6E8A-4147-A177-3AD203B41FA5}">
                      <a16:colId xmlns="" xmlns:a16="http://schemas.microsoft.com/office/drawing/2014/main" val="1410767427"/>
                    </a:ext>
                  </a:extLst>
                </a:gridCol>
                <a:gridCol w="1289819">
                  <a:extLst>
                    <a:ext uri="{9D8B030D-6E8A-4147-A177-3AD203B41FA5}">
                      <a16:colId xmlns="" xmlns:a16="http://schemas.microsoft.com/office/drawing/2014/main" val="3073884884"/>
                    </a:ext>
                  </a:extLst>
                </a:gridCol>
                <a:gridCol w="982833">
                  <a:extLst>
                    <a:ext uri="{9D8B030D-6E8A-4147-A177-3AD203B41FA5}">
                      <a16:colId xmlns="" xmlns:a16="http://schemas.microsoft.com/office/drawing/2014/main" val="2380891480"/>
                    </a:ext>
                  </a:extLst>
                </a:gridCol>
                <a:gridCol w="982833">
                  <a:extLst>
                    <a:ext uri="{9D8B030D-6E8A-4147-A177-3AD203B41FA5}">
                      <a16:colId xmlns="" xmlns:a16="http://schemas.microsoft.com/office/drawing/2014/main" val="4078828206"/>
                    </a:ext>
                  </a:extLst>
                </a:gridCol>
                <a:gridCol w="982833">
                  <a:extLst>
                    <a:ext uri="{9D8B030D-6E8A-4147-A177-3AD203B41FA5}">
                      <a16:colId xmlns="" xmlns:a16="http://schemas.microsoft.com/office/drawing/2014/main" val="2411743768"/>
                    </a:ext>
                  </a:extLst>
                </a:gridCol>
              </a:tblGrid>
              <a:tr h="500973">
                <a:tc row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8366" marT="83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Объем внешнего финансирования,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8366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 том числе из средств,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8366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9709234"/>
                  </a:ext>
                </a:extLst>
              </a:tr>
              <a:tr h="598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МОН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8366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Фонды поддержки науки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8366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Хоздоговоры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8366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5480765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Физический факультет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32 336,62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6 151,00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24 185,62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2 000,00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0300750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Математический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19 683,52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6 065,00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13 596,52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22,00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1291537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Факультет психологии и педагогики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9 246,58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8 738,28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508,30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1358053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Факультет журналистики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6 080,00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6 080,00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1524731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 smtClean="0">
                          <a:effectLst/>
                          <a:latin typeface="+mn-lt"/>
                        </a:rPr>
                        <a:t>УНЦИППиЧ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4 354,37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4 354,37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4799356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Историко-филологический факультет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2 636,28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2 636,28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98523845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Химический факультет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1 945,00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1 945,00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3366937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Факультет лингвистики и перевода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796,60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796,60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0480106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ИЭОБиА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700,00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700,00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3483832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Факультет экологии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700,00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700,00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4285805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УНИЦБТ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360,50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360,50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1390677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Экономический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93" marR="8366" marT="8366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190,50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       190,50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6" marR="75293" marT="83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1006836"/>
                  </a:ext>
                </a:extLst>
              </a:tr>
            </a:tbl>
          </a:graphicData>
        </a:graphic>
      </p:graphicFrame>
      <p:sp>
        <p:nvSpPr>
          <p:cNvPr id="21" name="Нижний колонтитул 5">
            <a:extLst>
              <a:ext uri="{FF2B5EF4-FFF2-40B4-BE49-F238E27FC236}">
                <a16:creationId xmlns="" xmlns:a16="http://schemas.microsoft.com/office/drawing/2014/main" id="{5E90D38D-E138-43D2-8B80-AC456535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3953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70609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A1411"/>
                </a:solidFill>
              </a:rPr>
              <a:t>Хоздоговоры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33C81823-4CEB-4333-9C74-3B36CC7DD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585812"/>
              </p:ext>
            </p:extLst>
          </p:nvPr>
        </p:nvGraphicFramePr>
        <p:xfrm>
          <a:off x="971600" y="1405502"/>
          <a:ext cx="7200800" cy="4255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1976">
                  <a:extLst>
                    <a:ext uri="{9D8B030D-6E8A-4147-A177-3AD203B41FA5}">
                      <a16:colId xmlns="" xmlns:a16="http://schemas.microsoft.com/office/drawing/2014/main" val="146484720"/>
                    </a:ext>
                  </a:extLst>
                </a:gridCol>
                <a:gridCol w="3848704">
                  <a:extLst>
                    <a:ext uri="{9D8B030D-6E8A-4147-A177-3AD203B41FA5}">
                      <a16:colId xmlns="" xmlns:a16="http://schemas.microsoft.com/office/drawing/2014/main" val="316737497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528265465"/>
                    </a:ext>
                  </a:extLst>
                </a:gridCol>
              </a:tblGrid>
              <a:tr h="52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Исполнители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Заказчики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777520"/>
                  </a:ext>
                </a:extLst>
              </a:tr>
              <a:tr h="983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 smtClean="0">
                          <a:effectLst/>
                        </a:rPr>
                        <a:t>УНЦИППиЧ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ООО "Группа "Магнезит", АО "Михеевский ГОК",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</a:rPr>
                        <a:t>Томинский</a:t>
                      </a:r>
                      <a:r>
                        <a:rPr lang="ru-RU" sz="1400" u="none" strike="noStrike" dirty="0">
                          <a:effectLst/>
                        </a:rPr>
                        <a:t> ГОК", ЗАО "</a:t>
                      </a:r>
                      <a:r>
                        <a:rPr lang="ru-RU" sz="1400" u="none" strike="noStrike" dirty="0" err="1">
                          <a:effectLst/>
                        </a:rPr>
                        <a:t>Варненский</a:t>
                      </a:r>
                      <a:r>
                        <a:rPr lang="ru-RU" sz="1400" u="none" strike="noStrike" dirty="0">
                          <a:effectLst/>
                        </a:rPr>
                        <a:t> известняк", ЗАО "</a:t>
                      </a:r>
                      <a:r>
                        <a:rPr lang="ru-RU" sz="1400" u="none" strike="noStrike" dirty="0" err="1">
                          <a:effectLst/>
                        </a:rPr>
                        <a:t>Маукский</a:t>
                      </a:r>
                      <a:r>
                        <a:rPr lang="ru-RU" sz="1400" u="none" strike="noStrike" dirty="0">
                          <a:effectLst/>
                        </a:rPr>
                        <a:t> Рудник", 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ООО "</a:t>
                      </a:r>
                      <a:r>
                        <a:rPr lang="ru-RU" sz="1400" u="none" strike="noStrike" dirty="0" err="1">
                          <a:effectLst/>
                        </a:rPr>
                        <a:t>Строймеханизация</a:t>
                      </a:r>
                      <a:r>
                        <a:rPr lang="ru-RU" sz="1400" u="none" strike="noStrike" dirty="0">
                          <a:effectLst/>
                        </a:rPr>
                        <a:t>", ООО "</a:t>
                      </a:r>
                      <a:r>
                        <a:rPr lang="ru-RU" sz="1400" u="none" strike="noStrike" dirty="0" err="1">
                          <a:effectLst/>
                        </a:rPr>
                        <a:t>Салаватское</a:t>
                      </a:r>
                      <a:r>
                        <a:rPr lang="ru-RU" sz="1400" u="none" strike="noStrike" dirty="0">
                          <a:effectLst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 4 354,37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463272"/>
                  </a:ext>
                </a:extLst>
              </a:tr>
              <a:tr h="45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Физический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ФГУП "РФЯЦ-ФНИИТФ им. </a:t>
                      </a:r>
                      <a:r>
                        <a:rPr lang="ru-RU" sz="1400" u="none" strike="noStrike" dirty="0" err="1">
                          <a:effectLst/>
                        </a:rPr>
                        <a:t>ак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</a:rPr>
                        <a:t>Е.И.Забабахина</a:t>
                      </a:r>
                      <a:r>
                        <a:rPr lang="ru-RU" sz="1400" u="none" strike="noStrike" dirty="0">
                          <a:effectLst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 2 000,00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979164"/>
                  </a:ext>
                </a:extLst>
              </a:tr>
              <a:tr h="45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Химический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ПАО "Челябинский цинковый завод", 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НЧОУ ВО "ТУ УГМК"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1 945,00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9177905"/>
                  </a:ext>
                </a:extLst>
              </a:tr>
              <a:tr h="45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Факультет психологии и педагогики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МБОУ "СО школа-интернат № 11", 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НП "Центр освоения Арктики"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    508,30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7180558"/>
                  </a:ext>
                </a:extLst>
              </a:tr>
              <a:tr h="45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УНИЦБТ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</a:rPr>
                        <a:t>Томинский</a:t>
                      </a:r>
                      <a:r>
                        <a:rPr lang="ru-RU" sz="1400" u="none" strike="noStrike" dirty="0">
                          <a:effectLst/>
                        </a:rPr>
                        <a:t> ГОК"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    360,50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693847"/>
                  </a:ext>
                </a:extLst>
              </a:tr>
              <a:tr h="45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Экономический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Министерство социальных отношений Челябинской 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   190,50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7579859"/>
                  </a:ext>
                </a:extLst>
              </a:tr>
              <a:tr h="45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Математический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ООО Медицинский центр "Лотос"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             22,00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245408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071" r="20424" b="28446"/>
          <a:stretch/>
        </p:blipFill>
        <p:spPr>
          <a:xfrm>
            <a:off x="240547" y="116633"/>
            <a:ext cx="1163101" cy="792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t>9</a:t>
            </a:fld>
            <a:endParaRPr lang="ru-RU" dirty="0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F6DC8C75-31C4-489F-898E-27265605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7814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2823</Words>
  <Application>Microsoft Office PowerPoint</Application>
  <PresentationFormat>Экран (4:3)</PresentationFormat>
  <Paragraphs>961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Times New Roman</vt:lpstr>
      <vt:lpstr>Тема Office</vt:lpstr>
      <vt:lpstr>О задачах университета по развитию научной и инновационной деятельности</vt:lpstr>
      <vt:lpstr>Публикационная активность Публикации по типам документов</vt:lpstr>
      <vt:lpstr>Публикационная активность RSCI WoS, ядро РИНЦ</vt:lpstr>
      <vt:lpstr>Публикационная активность Аффилированные работы НПР</vt:lpstr>
      <vt:lpstr>Публикационная активность</vt:lpstr>
      <vt:lpstr>Объем финансирования научных исследований (тыс. руб.)</vt:lpstr>
      <vt:lpstr>Количество НИР в 2019 и 2020 гг.</vt:lpstr>
      <vt:lpstr>Объемы внешних источников финансирования научных исследований в разрезе подразделений университета</vt:lpstr>
      <vt:lpstr>Хоздоговоры</vt:lpstr>
      <vt:lpstr>Научные периодические издания</vt:lpstr>
      <vt:lpstr>Подготовка научно-педагогических кадров высшей квалификации Аспирантура. Контрольные цифры приема на 2020/2021 учебный год по очной форме обучения</vt:lpstr>
      <vt:lpstr>Подготовка научно-педагогических кадров высшей квалификации Аспирантура. Эффективность выпуска</vt:lpstr>
      <vt:lpstr>Подготовка научно-педагогических кадров высшей квалификации Диссертационные советы</vt:lpstr>
      <vt:lpstr>Результаты научной деятельности ППС (эффективный контракт)</vt:lpstr>
      <vt:lpstr>Положение ЧелГУ в УрФО в 2019</vt:lpstr>
      <vt:lpstr>Внутривузовские инструменты поддержки научных исследований в 2019 году</vt:lpstr>
      <vt:lpstr>Национальный проект НАУКА</vt:lpstr>
      <vt:lpstr>Комплексный балл публикационной результативности (КБПР) Минобрнауки России Методика расчета утверждена 30 декабря 2019 г. В отличие от ПРНД, который применяется для оценки работы научных сотрудников, КБПР планируется использовать при планировании госзадания. Скорее всего, на его основании впоследствии будут формироваться и индивидуальные планы работников.</vt:lpstr>
      <vt:lpstr>Планы на 2020 год</vt:lpstr>
      <vt:lpstr>Планы на 2020 год</vt:lpstr>
      <vt:lpstr>Спасибо за внимание!</vt:lpstr>
      <vt:lpstr>КБПР автора1 = 1,970 КБПР автора2 = 0,985</vt:lpstr>
      <vt:lpstr>Журналы Q1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310</cp:revision>
  <cp:lastPrinted>2020-02-18T12:06:54Z</cp:lastPrinted>
  <dcterms:created xsi:type="dcterms:W3CDTF">2015-07-09T06:55:17Z</dcterms:created>
  <dcterms:modified xsi:type="dcterms:W3CDTF">2020-02-28T07:54:18Z</dcterms:modified>
</cp:coreProperties>
</file>