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5"/>
  </p:handoutMasterIdLst>
  <p:sldIdLst>
    <p:sldId id="256" r:id="rId3"/>
    <p:sldId id="277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7512-5721-4224-800F-5D3C5C4A1E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BB890-4714-47BB-B4D2-BA54B7EA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2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4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9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7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9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21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15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4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0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6F49-55EF-47F2-8F06-094378D01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C1ED-BD1E-456F-BB7E-AF3044405B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772816"/>
            <a:ext cx="9144000" cy="244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О совершенствовании деятельности университета в области </a:t>
            </a:r>
          </a:p>
          <a:p>
            <a:r>
              <a:rPr lang="ru-RU" sz="3600" b="1" dirty="0" err="1" smtClean="0">
                <a:solidFill>
                  <a:srgbClr val="C0504D">
                    <a:lumMod val="75000"/>
                  </a:srgbClr>
                </a:solidFill>
              </a:rPr>
              <a:t>довузовской</a:t>
            </a: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 подготовки</a:t>
            </a:r>
            <a:endParaRPr lang="ru-RU" sz="36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86380" y="5301208"/>
            <a:ext cx="35328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</a:rPr>
              <a:t>Садовникова Татьяна Валерьевна, директор Института </a:t>
            </a:r>
            <a:endParaRPr lang="en-US" altLang="ru-RU" sz="18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800" dirty="0" err="1" smtClean="0">
                <a:solidFill>
                  <a:prstClr val="black"/>
                </a:solidFill>
              </a:rPr>
              <a:t>довузовского</a:t>
            </a:r>
            <a:r>
              <a:rPr lang="ru-RU" altLang="ru-RU" sz="1800" dirty="0" smtClean="0">
                <a:solidFill>
                  <a:prstClr val="black"/>
                </a:solidFill>
              </a:rPr>
              <a:t> образования</a:t>
            </a:r>
            <a:endParaRPr lang="ru-RU" alt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8586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Способы привлечения абитуриентов к мероприятиям </a:t>
            </a:r>
            <a:r>
              <a:rPr lang="ru-RU" sz="3200" b="1" dirty="0" err="1" smtClean="0"/>
              <a:t>ЧелГУ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Информирование через социальные сети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Информирование посредством портала «Сетевой город»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Смс-информирование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Индивидуальная работа с образовательными организациями в рамках Университетского образовательного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8586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ФГОС начального общего, основного общего, среднего общего образования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5010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Урочная деятельность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5730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Внеурочная деятельность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2420888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128" y="2420888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932040" y="3501008"/>
            <a:ext cx="3600400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4048" y="4949785"/>
            <a:ext cx="3851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Начальное общее образование: </a:t>
            </a:r>
          </a:p>
          <a:p>
            <a:r>
              <a:rPr lang="ru-RU" sz="2000" dirty="0" smtClean="0"/>
              <a:t>1350 часов за 4 года</a:t>
            </a:r>
          </a:p>
          <a:p>
            <a:endParaRPr lang="ru-RU" sz="2000" dirty="0" smtClean="0"/>
          </a:p>
          <a:p>
            <a:r>
              <a:rPr lang="ru-RU" sz="2000" dirty="0" smtClean="0"/>
              <a:t>- Основное общее образование:</a:t>
            </a:r>
          </a:p>
          <a:p>
            <a:r>
              <a:rPr lang="ru-RU" sz="2000" dirty="0" smtClean="0"/>
              <a:t>1750 часов за 5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8586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«Университетские классы </a:t>
            </a:r>
            <a:r>
              <a:rPr lang="ru-RU" sz="3200" b="1" dirty="0" err="1" smtClean="0"/>
              <a:t>ЧелГУ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303 обучающихся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6 образовательных организаций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4 направления (физико-математическое, </a:t>
            </a:r>
            <a:r>
              <a:rPr lang="ru-RU" sz="2400" dirty="0" err="1" smtClean="0"/>
              <a:t>химико</a:t>
            </a:r>
            <a:r>
              <a:rPr lang="ru-RU" sz="2400" dirty="0" smtClean="0"/>
              <a:t>- биологическое, социально-экономическое, гуманитарное)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63 преподавателя: лекционные, практические занятия, проектная деятельность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3 учебных корпуса </a:t>
            </a:r>
            <a:r>
              <a:rPr lang="ru-RU" sz="2400" dirty="0" err="1" smtClean="0"/>
              <a:t>ЧелГУ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Проблемные зоны в реализации проекта </a:t>
            </a:r>
          </a:p>
          <a:p>
            <a:pPr algn="ctr"/>
            <a:r>
              <a:rPr lang="ru-RU" sz="3200" b="1" dirty="0" smtClean="0"/>
              <a:t>«Университетские классы </a:t>
            </a:r>
            <a:r>
              <a:rPr lang="ru-RU" sz="3200" b="1" dirty="0" err="1" smtClean="0"/>
              <a:t>ЧелГУ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Отсутствие отбора обучающихся и их низкая </a:t>
            </a:r>
            <a:r>
              <a:rPr lang="ru-RU" sz="2800" dirty="0" err="1" smtClean="0"/>
              <a:t>мотивированность</a:t>
            </a:r>
            <a:r>
              <a:rPr lang="ru-RU" sz="2800" dirty="0" smtClean="0"/>
              <a:t> к обучению как результат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Проблема подбора кадров из числа профессорско-преподавательского состава </a:t>
            </a:r>
            <a:r>
              <a:rPr lang="ru-RU" sz="2800" dirty="0" err="1" smtClean="0"/>
              <a:t>ЧелГУ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Сокращение финансирования на 2019 год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2780928"/>
          <a:ext cx="7277950" cy="2802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2612"/>
                <a:gridCol w="4025338"/>
              </a:tblGrid>
              <a:tr h="43135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Сегмент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Проекты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3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Начальное общее образование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</a:rPr>
                        <a:t>«Детский университет»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Основное общее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«Малая универсиада»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«Кубок главы города Челябинска» (3 конкурса)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28586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Представленность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ЧелГУ</a:t>
            </a:r>
            <a:r>
              <a:rPr lang="ru-RU" sz="3200" b="1" dirty="0" smtClean="0"/>
              <a:t> в сегменте начального общего и основного общего образования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Кубок Главы города Челябинска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80636"/>
              </p:ext>
            </p:extLst>
          </p:nvPr>
        </p:nvGraphicFramePr>
        <p:xfrm>
          <a:off x="323527" y="1628800"/>
          <a:ext cx="8496945" cy="4454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1135"/>
                <a:gridCol w="1321747"/>
                <a:gridCol w="1360873"/>
                <a:gridCol w="1377031"/>
                <a:gridCol w="1416159"/>
              </a:tblGrid>
              <a:tr h="38409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2016-2017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2017-2018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Поб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и призёры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Поб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и призёры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«В краю озёр и рудных скал»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792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933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(+141)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Лингва-мир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3046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138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3334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(+288)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(-21)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«Олимпиада по математике, информатике и криптографии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им. акад.   А.М. Ильина»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2815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(-801)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(-1)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6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193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7082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(+1230)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(-18)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8586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Зона ближайшего развития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2018-2019 учебный год: </a:t>
            </a:r>
          </a:p>
          <a:p>
            <a:r>
              <a:rPr lang="ru-RU" sz="2400" dirty="0" smtClean="0"/>
              <a:t>	- открытие новых проектов для обучающихся 5-8 	классов</a:t>
            </a:r>
          </a:p>
          <a:p>
            <a:r>
              <a:rPr lang="ru-RU" sz="2400" dirty="0" smtClean="0"/>
              <a:t>	</a:t>
            </a:r>
          </a:p>
          <a:p>
            <a:r>
              <a:rPr lang="ru-RU" sz="2400" dirty="0" smtClean="0"/>
              <a:t>      Ноябрь 2018 г. – начало реализации проекта по   </a:t>
            </a:r>
            <a:r>
              <a:rPr lang="ru-RU" sz="2400" dirty="0" err="1" smtClean="0"/>
              <a:t>предпрофильному</a:t>
            </a:r>
            <a:r>
              <a:rPr lang="ru-RU" sz="2400" dirty="0" smtClean="0"/>
              <a:t> обучению совместно с образовательным центром № 1 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2019-2020 учебный год:</a:t>
            </a:r>
          </a:p>
          <a:p>
            <a:r>
              <a:rPr lang="ru-RU" sz="2400" dirty="0" smtClean="0"/>
              <a:t>	- вхождение в сферу внеурочной деятельности</a:t>
            </a:r>
          </a:p>
          <a:p>
            <a:r>
              <a:rPr lang="ru-RU" sz="24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212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! 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Направления </a:t>
            </a:r>
            <a:r>
              <a:rPr lang="ru-RU" sz="3200" b="1" dirty="0" err="1" smtClean="0"/>
              <a:t>профориентационной</a:t>
            </a:r>
            <a:r>
              <a:rPr lang="ru-RU" sz="3200" b="1" dirty="0" smtClean="0"/>
              <a:t> работы </a:t>
            </a:r>
            <a:r>
              <a:rPr lang="ru-RU" sz="3200" b="1" dirty="0" err="1" smtClean="0"/>
              <a:t>ЧелГУ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8092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Информирование и консультирование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85293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Профессиональные пробы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1844824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1844824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4005064"/>
            <a:ext cx="3851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«Почувствуй себя студентом»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«Лингвистический уик-энд»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«Школа будущего  экономиста»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«Школа юного менеджера»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«Школа </a:t>
            </a:r>
            <a:r>
              <a:rPr lang="en-US" sz="2000" dirty="0" smtClean="0"/>
              <a:t>IT-</a:t>
            </a:r>
            <a:r>
              <a:rPr lang="ru-RU" sz="2000" dirty="0" smtClean="0"/>
              <a:t>профессий»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«Малый психологический университет»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270892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!</a:t>
            </a:r>
            <a:r>
              <a:rPr lang="ru-RU" sz="6000" dirty="0" smtClean="0">
                <a:solidFill>
                  <a:srgbClr val="C00000"/>
                </a:solidFill>
              </a:rPr>
              <a:t> 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8586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Зона ближайшего развития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Практико-ориентированная модель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2017-2018, 2018-2019 учебный год - </a:t>
            </a:r>
          </a:p>
          <a:p>
            <a:r>
              <a:rPr lang="ru-RU" sz="2400" dirty="0" smtClean="0"/>
              <a:t>совместный проект с МАУДО ДПШ «Новое поколение выбирает»: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	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645024"/>
          <a:ext cx="8712968" cy="2675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3941"/>
                <a:gridCol w="4819027"/>
              </a:tblGrid>
              <a:tr h="43135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Проект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Показатели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3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+mn-lt"/>
                        </a:rPr>
                        <a:t>Форум «Новое поколение выбирает»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200" dirty="0" smtClean="0">
                          <a:latin typeface="+mn-lt"/>
                        </a:rPr>
                        <a:t>- 15</a:t>
                      </a:r>
                      <a:r>
                        <a:rPr lang="ru-RU" sz="2200" baseline="0" dirty="0" smtClean="0">
                          <a:latin typeface="+mn-lt"/>
                        </a:rPr>
                        <a:t> учебных структурных подразделений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200" baseline="0" dirty="0" smtClean="0">
                          <a:latin typeface="+mn-lt"/>
                        </a:rPr>
                        <a:t>- 6000 обучающихся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 smtClean="0"/>
                        <a:t>Профориентационный</a:t>
                      </a:r>
                      <a:r>
                        <a:rPr lang="ru-RU" sz="2200" baseline="0" dirty="0" smtClean="0"/>
                        <a:t> проект в сфере гуманитарного образования</a:t>
                      </a:r>
                      <a:endParaRPr lang="ru-RU" sz="2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3 учебных структурных подразделения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- 50 обучающихся</a:t>
                      </a:r>
                      <a:endParaRPr lang="ru-RU" sz="22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8586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Смена вектора </a:t>
            </a:r>
            <a:r>
              <a:rPr lang="ru-RU" sz="3200" b="1" dirty="0" err="1" smtClean="0"/>
              <a:t>профориентационной</a:t>
            </a:r>
            <a:r>
              <a:rPr lang="ru-RU" sz="3200" b="1" dirty="0" smtClean="0"/>
              <a:t> работы </a:t>
            </a:r>
          </a:p>
          <a:p>
            <a:pPr algn="ctr"/>
            <a:r>
              <a:rPr lang="ru-RU" sz="3200" b="1" dirty="0" smtClean="0"/>
              <a:t>как приоритетная задача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63691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Массовое вовлечение в </a:t>
            </a:r>
            <a:r>
              <a:rPr lang="ru-RU" sz="2400" dirty="0" err="1" smtClean="0"/>
              <a:t>профориентационную</a:t>
            </a:r>
            <a:r>
              <a:rPr lang="ru-RU" sz="2400" dirty="0" smtClean="0"/>
              <a:t> работу обучающихся 5-8 классов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Тесное сотрудничество с образовательными организациями в области реализации программ дополнительного образования в рамках внеурочной деятельности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Переход к </a:t>
            </a:r>
            <a:r>
              <a:rPr lang="ru-RU" sz="2400" dirty="0" err="1" smtClean="0"/>
              <a:t>практикоориентированной</a:t>
            </a:r>
            <a:r>
              <a:rPr lang="ru-RU" sz="2400" dirty="0" smtClean="0"/>
              <a:t> модели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980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Распределение средств по целевой программе в 2018 году</a:t>
            </a:r>
            <a:endParaRPr lang="ru-RU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17660"/>
              </p:ext>
            </p:extLst>
          </p:nvPr>
        </p:nvGraphicFramePr>
        <p:xfrm>
          <a:off x="539552" y="2060848"/>
          <a:ext cx="8136906" cy="450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  <a:gridCol w="49685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Целевая аудитория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Объем финансирования (в %) из целевой программы «Мероприятия по привлечению абитуриентов в Челябинский государственный университет»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9-11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41,3 %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7-11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23 % (в том числе 17 % - финансирование на проведение Дней открытых дверей)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5-8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1-11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6,5 %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Педагоги организаций общего и дополнительного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2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Распределение средств по целевой программе на 2019 год</a:t>
            </a:r>
            <a:endParaRPr lang="ru-RU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36176"/>
              </p:ext>
            </p:extLst>
          </p:nvPr>
        </p:nvGraphicFramePr>
        <p:xfrm>
          <a:off x="539552" y="1844824"/>
          <a:ext cx="8136906" cy="48584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  <a:gridCol w="49685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Целевая аудитория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Объем финансирования (в %) из целевой программы «Мероприятия по привлечению абитуриентов в Челябинский государственный университет»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9-11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42,4 % (+1,1 %)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7-11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21%</a:t>
                      </a:r>
                      <a:r>
                        <a:rPr lang="ru-RU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(-2%) (</a:t>
                      </a: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в том числе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16% </a:t>
                      </a: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- финансирование на проведение Дней открытых дверей)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5-8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17 %  (+5 %)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Обучающиеся 1-11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5 % (-1,5 %)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Педагоги организаций общего и дополнительного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11 % (-1 %)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Ключевые вопросы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Утверждение Целевой программы «Мероприятия по привлечению абитуриентов в Челябинский государственный университет» в 2019 учебном году с учетом резерва на реализацию мероприятий для обучающихся 5-8 классов.</a:t>
            </a:r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Разработка программы «Абитуриент», являющейся подпрограммой Программы развития Университета (к 1 февраля 2019 года).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85293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504D">
                    <a:lumMod val="75000"/>
                  </a:srgbClr>
                </a:solidFill>
              </a:rPr>
              <a:t>Спасибо за внимание!</a:t>
            </a:r>
            <a:endParaRPr lang="ru-RU" sz="5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980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Результативность деятельности </a:t>
            </a:r>
            <a:r>
              <a:rPr lang="ru-RU" sz="3600" b="1" dirty="0" err="1" smtClean="0">
                <a:solidFill>
                  <a:prstClr val="black"/>
                </a:solidFill>
              </a:rPr>
              <a:t>ЧелГУ</a:t>
            </a:r>
            <a:r>
              <a:rPr lang="ru-RU" sz="3600" b="1" dirty="0" smtClean="0">
                <a:solidFill>
                  <a:prstClr val="black"/>
                </a:solidFill>
              </a:rPr>
              <a:t> в области </a:t>
            </a:r>
            <a:r>
              <a:rPr lang="ru-RU" sz="3600" b="1" dirty="0" err="1" smtClean="0">
                <a:solidFill>
                  <a:prstClr val="black"/>
                </a:solidFill>
              </a:rPr>
              <a:t>довузовской</a:t>
            </a:r>
            <a:r>
              <a:rPr lang="ru-RU" sz="3600" b="1" dirty="0" smtClean="0">
                <a:solidFill>
                  <a:prstClr val="black"/>
                </a:solidFill>
              </a:rPr>
              <a:t> подготовки</a:t>
            </a:r>
            <a:endParaRPr lang="ru-RU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07004"/>
              </p:ext>
            </p:extLst>
          </p:nvPr>
        </p:nvGraphicFramePr>
        <p:xfrm>
          <a:off x="539552" y="2276872"/>
          <a:ext cx="8136906" cy="3796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  <a:gridCol w="2520280"/>
                <a:gridCol w="2448274"/>
              </a:tblGrid>
              <a:tr h="59621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Показатель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2016-2017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2017-2018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932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Количество поданных заявлений (бак., спец.)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11326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14066</a:t>
                      </a:r>
                      <a:r>
                        <a:rPr lang="ru-RU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(+ 20 %)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Средний балл ЕГЭ</a:t>
                      </a:r>
                    </a:p>
                    <a:p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69,6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73,1 </a:t>
                      </a:r>
                      <a:r>
                        <a:rPr lang="ru-RU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(+3,5)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2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Индивид.</a:t>
                      </a:r>
                      <a:r>
                        <a:rPr lang="ru-RU" sz="2400" b="0" baseline="0" dirty="0" smtClean="0"/>
                        <a:t> интеллект. достижения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r>
                        <a:rPr lang="ru-RU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(+49 %),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27 % - по олимпиадам и конкурсам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ЧелГУ</a:t>
                      </a:r>
                      <a:endParaRPr lang="ru-RU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43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Региональный конкурс школьников Челябинского университетского образовательного округа</a:t>
            </a:r>
            <a:endParaRPr lang="ru-RU" sz="32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772816"/>
          <a:ext cx="8496945" cy="4658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/>
                <a:gridCol w="1008112"/>
                <a:gridCol w="1008112"/>
                <a:gridCol w="1037954"/>
                <a:gridCol w="1050278"/>
                <a:gridCol w="1008112"/>
                <a:gridCol w="1080121"/>
              </a:tblGrid>
              <a:tr h="36929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2016-2017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2017-2018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Заочн</a:t>
                      </a:r>
                      <a:r>
                        <a:rPr lang="ru-RU" dirty="0" smtClean="0"/>
                        <a:t>.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Очн</a:t>
                      </a:r>
                      <a:r>
                        <a:rPr lang="ru-RU" dirty="0" smtClean="0"/>
                        <a:t>.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Поб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и призёры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Заочн</a:t>
                      </a:r>
                      <a:r>
                        <a:rPr lang="ru-RU" dirty="0" smtClean="0"/>
                        <a:t>.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Очн</a:t>
                      </a:r>
                      <a:r>
                        <a:rPr lang="ru-RU" dirty="0" smtClean="0"/>
                        <a:t>.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Поб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и призёры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200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Обществознание (перечень РСОШ)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782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1878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(+1096)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358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(+211)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67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Иностранный язык (перечень РСОШ)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1043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1108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(+65)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268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(+113)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64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(+27)</a:t>
                      </a:r>
                      <a:endParaRPr lang="ru-RU" sz="1800" b="1" i="0" u="none" strike="noStrike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1232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7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Математика, информатика и криптография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1247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5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5465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(+3640)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984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(+682)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180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(+107)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9807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Региональный конкурс школьников</a:t>
            </a:r>
            <a:endParaRPr lang="ru-RU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3166"/>
              </p:ext>
            </p:extLst>
          </p:nvPr>
        </p:nvGraphicFramePr>
        <p:xfrm>
          <a:off x="1259632" y="2564904"/>
          <a:ext cx="7092788" cy="2140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3204356"/>
              </a:tblGrid>
              <a:tr h="62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Всего победителей и призёров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180 человек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 них из Челябинской области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91 человек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Зачислены без экзаменов 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10 человек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Начислены баллы в</a:t>
                      </a:r>
                      <a:r>
                        <a:rPr lang="ru-RU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счет индивидуальных достижений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8 человек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42984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Университетская олимпиада «Старт»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7980"/>
              </p:ext>
            </p:extLst>
          </p:nvPr>
        </p:nvGraphicFramePr>
        <p:xfrm>
          <a:off x="214282" y="1988840"/>
          <a:ext cx="8715436" cy="32698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6082"/>
                <a:gridCol w="2000264"/>
                <a:gridCol w="1785950"/>
                <a:gridCol w="2143140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Учебный</a:t>
                      </a:r>
                      <a:r>
                        <a:rPr lang="ru-RU" sz="2600" baseline="0" dirty="0" smtClean="0"/>
                        <a:t> год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Заочный этап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Очный этап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Победители </a:t>
                      </a:r>
                      <a:r>
                        <a:rPr lang="ru-RU" sz="2600" baseline="0" dirty="0" smtClean="0"/>
                        <a:t> и призёры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2016-2017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930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53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2017-2018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1686 </a:t>
                      </a:r>
                      <a:r>
                        <a:rPr lang="ru-RU" sz="2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(+756)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187 </a:t>
                      </a:r>
                      <a:r>
                        <a:rPr lang="ru-RU" sz="28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(+41)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49 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(-4)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589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Начислены баллы в в счет индивидуальных достижений: 11 человек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686" y="1000108"/>
          <a:ext cx="8644032" cy="5246588"/>
        </p:xfrm>
        <a:graphic>
          <a:graphicData uri="http://schemas.openxmlformats.org/drawingml/2006/table">
            <a:tbl>
              <a:tblPr/>
              <a:tblGrid>
                <a:gridCol w="2021589"/>
                <a:gridCol w="1463908"/>
                <a:gridCol w="1533618"/>
                <a:gridCol w="1533618"/>
                <a:gridCol w="2091299"/>
              </a:tblGrid>
              <a:tr h="2364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заочного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этапа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приглашенных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 очный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фактически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пришедших на очный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% фактически пришедших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от числа приглашенных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Журналистика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Экология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Психология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0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Востоковедение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Философия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428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232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1686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679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1" marR="59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56" y="119675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Олимпиадное движение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19572" y="256490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Межрегиональная олимпиада школьников «Евразийская лингвистическая олимпиада» </a:t>
            </a:r>
            <a:r>
              <a:rPr lang="ru-RU" sz="2000" dirty="0"/>
              <a:t>(перечень РСОШ)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Открытая </a:t>
            </a:r>
            <a:r>
              <a:rPr lang="ru-RU" sz="2000" dirty="0"/>
              <a:t>Региональная межвузовская олимпиада вузов Томской </a:t>
            </a:r>
            <a:r>
              <a:rPr lang="ru-RU" sz="2000" dirty="0" smtClean="0"/>
              <a:t>области по физике и географии (перечень РСОШ)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Межрегиональная олимпиада школьников им. И.Я. </a:t>
            </a:r>
            <a:r>
              <a:rPr lang="ru-RU" sz="2000" dirty="0" err="1" smtClean="0"/>
              <a:t>Верченко</a:t>
            </a:r>
            <a:r>
              <a:rPr lang="ru-RU" sz="2000" dirty="0" smtClean="0"/>
              <a:t> по информатике и компьютерной безопасности, математике и криптографии (перечень РСОШ)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2348880"/>
          <a:ext cx="7277950" cy="2101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2612"/>
                <a:gridCol w="4025338"/>
              </a:tblGrid>
              <a:tr h="43135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Форма</a:t>
                      </a:r>
                      <a:r>
                        <a:rPr lang="ru-RU" sz="2600" baseline="0" dirty="0" smtClean="0"/>
                        <a:t> проведения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Показатель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3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 базе </a:t>
                      </a:r>
                      <a:r>
                        <a:rPr lang="ru-RU" sz="2800" dirty="0" err="1" smtClean="0"/>
                        <a:t>ЧелГУ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</a:rPr>
                        <a:t>3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Выездные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 </a:t>
                      </a:r>
                      <a:r>
                        <a:rPr lang="ru-RU" sz="2800" dirty="0" err="1" smtClean="0"/>
                        <a:t>вэб-формате</a:t>
                      </a:r>
                      <a:endParaRPr lang="ru-RU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28586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Дни открытых дверей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08518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Общее количество участников - </a:t>
            </a:r>
            <a:r>
              <a:rPr lang="en-US" sz="3200" b="1" dirty="0" smtClean="0">
                <a:solidFill>
                  <a:srgbClr val="C00000"/>
                </a:solidFill>
              </a:rPr>
              <a:t>&gt;</a:t>
            </a:r>
            <a:r>
              <a:rPr lang="ru-RU" sz="3200" b="1" dirty="0" smtClean="0">
                <a:solidFill>
                  <a:srgbClr val="C00000"/>
                </a:solidFill>
              </a:rPr>
              <a:t>2000 человек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1020</Words>
  <Application>Microsoft Office PowerPoint</Application>
  <PresentationFormat>Экран (4:3)</PresentationFormat>
  <Paragraphs>335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User</cp:lastModifiedBy>
  <cp:revision>23</cp:revision>
  <cp:lastPrinted>2018-10-23T09:14:29Z</cp:lastPrinted>
  <dcterms:created xsi:type="dcterms:W3CDTF">2018-10-21T15:25:02Z</dcterms:created>
  <dcterms:modified xsi:type="dcterms:W3CDTF">2018-11-09T07:58:54Z</dcterms:modified>
</cp:coreProperties>
</file>